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953" r:id="rId2"/>
    <p:sldId id="538" r:id="rId3"/>
    <p:sldId id="3152" r:id="rId4"/>
    <p:sldId id="3153" r:id="rId5"/>
    <p:sldId id="3155" r:id="rId6"/>
    <p:sldId id="3154" r:id="rId7"/>
    <p:sldId id="3156" r:id="rId8"/>
    <p:sldId id="646" r:id="rId9"/>
    <p:sldId id="3157" r:id="rId10"/>
    <p:sldId id="3158" r:id="rId11"/>
    <p:sldId id="3159" r:id="rId12"/>
    <p:sldId id="3160" r:id="rId13"/>
    <p:sldId id="3161" r:id="rId14"/>
    <p:sldId id="3151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8F5DB5"/>
    <a:srgbClr val="362085"/>
    <a:srgbClr val="AC660C"/>
    <a:srgbClr val="020000"/>
    <a:srgbClr val="5C5C5B"/>
    <a:srgbClr val="5B421C"/>
    <a:srgbClr val="361306"/>
    <a:srgbClr val="F2DFC5"/>
    <a:srgbClr val="8D5D23"/>
    <a:srgbClr val="6542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09" autoAdjust="0"/>
    <p:restoredTop sz="94659" autoAdjust="0"/>
  </p:normalViewPr>
  <p:slideViewPr>
    <p:cSldViewPr snapToGrid="0">
      <p:cViewPr varScale="1">
        <p:scale>
          <a:sx n="84" d="100"/>
          <a:sy n="84" d="100"/>
        </p:scale>
        <p:origin x="-72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2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F5A50-1A0C-4145-83FF-63F1C8F5320F}" type="datetimeFigureOut">
              <a:rPr lang="zh-CN" altLang="en-US" smtClean="0"/>
              <a:pPr/>
              <a:t>2020-06-12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7BCE8-0F3A-4D06-9178-299309E16C7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2578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1625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68460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68460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68460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68460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02502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626903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626903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68460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68460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68460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68460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68460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43CD7-97CD-4F57-B351-69A253B17F80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16846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4991BB3-7823-4465-AF8E-1CBB1A5E8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C87784D-C8D2-4430-9994-0E6ADAEA07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2C2BFEF-76E9-4603-A9BF-8296211DA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ABB2-27B2-4E57-81AD-13AFD636D456}" type="datetimeFigureOut">
              <a:rPr lang="zh-CN" altLang="en-US" smtClean="0"/>
              <a:pPr/>
              <a:t>2020-06-12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6E12EE0-6C5F-405F-91EF-0C0B5BFA9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8F4CCCB-6692-453D-B6BF-CC834F54A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786-4986-43F0-98EB-FB39740BF8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17671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02DD380-AD2B-4850-8A57-472541C2A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A038530-A921-4FCD-AF43-AD80F0B13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7175EF7-9A2E-4979-AAA5-B93D2712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ABB2-27B2-4E57-81AD-13AFD636D456}" type="datetimeFigureOut">
              <a:rPr lang="zh-CN" altLang="en-US" smtClean="0"/>
              <a:pPr/>
              <a:t>2020-06-12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4295630-DF16-4C5F-A1E6-7FF67E178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B9EF371-71EC-4C44-B8A6-DD29E84A8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786-4986-43F0-98EB-FB39740BF8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39724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769AA3EA-F420-4968-A733-5F3E43174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4006DB1-7D13-42C6-A165-07F17F792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1AAED68-7B69-4981-9F75-FB0C58F41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ABB2-27B2-4E57-81AD-13AFD636D456}" type="datetimeFigureOut">
              <a:rPr lang="zh-CN" altLang="en-US" smtClean="0"/>
              <a:pPr/>
              <a:t>2020-06-12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12D3570-C4FD-4CF1-A393-52C0C7424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8F6B42B-A273-4BA5-93F8-25BEE40A6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786-4986-43F0-98EB-FB39740BF8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297238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1521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8956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C9B281E-6808-4118-9882-C30EEDD7E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0888A34-0A5A-4DC6-B506-8ED85239B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A160BD9-F995-4F4E-93E2-233C28B21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ABB2-27B2-4E57-81AD-13AFD636D456}" type="datetimeFigureOut">
              <a:rPr lang="zh-CN" altLang="en-US" smtClean="0"/>
              <a:pPr/>
              <a:t>2020-06-12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DBEBF92-2558-480C-82EA-C89F85AE0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842B705-ADE8-4DCD-B177-65AB59688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786-4986-43F0-98EB-FB39740BF8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68264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E520569-6698-42D2-A302-2FE6FABA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4A63410-58C0-4A40-A7E7-B798010A7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EAC93A7-2C46-42CF-9B3E-43D9BB336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ABB2-27B2-4E57-81AD-13AFD636D456}" type="datetimeFigureOut">
              <a:rPr lang="zh-CN" altLang="en-US" smtClean="0"/>
              <a:pPr/>
              <a:t>2020-06-12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A39A17-4B68-48F8-B0E1-D63DCC55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6A34E46-EF1A-4811-9303-4818F2B7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786-4986-43F0-98EB-FB39740BF8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5782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8E2899D-5100-48B8-99B7-438619DA7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67D11E3-A931-4726-A8ED-1EEB6B59F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3EC2AF8-02CF-4C65-8439-9E681EEEC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E271990-28F1-4E93-87A5-43A214183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ABB2-27B2-4E57-81AD-13AFD636D456}" type="datetimeFigureOut">
              <a:rPr lang="zh-CN" altLang="en-US" smtClean="0"/>
              <a:pPr/>
              <a:t>2020-06-12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76B39ADA-6C0C-498B-A451-9E7401E1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6EF5160-A5A7-49AC-BE16-37569319D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786-4986-43F0-98EB-FB39740BF8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15541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033F25E-F2E2-4AB1-A65D-65B758370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1D822DB-B99D-4CD2-BDB9-1256675D5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2378280A-AC45-46C3-B871-970790BD64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D221611F-26F2-4833-9FD3-F4A934D118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67B7234D-A65E-4DA2-942F-F3838B8507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0785157-6499-4CE8-BB68-ABEB86E85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ABB2-27B2-4E57-81AD-13AFD636D456}" type="datetimeFigureOut">
              <a:rPr lang="zh-CN" altLang="en-US" smtClean="0"/>
              <a:pPr/>
              <a:t>2020-06-12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7085EFA5-D8E2-47AE-B3BD-4E4F56D61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861C6F7-3324-4FB1-B29A-E4EA71182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786-4986-43F0-98EB-FB39740BF8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5847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3186C75-3423-48B1-8289-699FB93A4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2D9E6F6-57BE-44EE-9584-18052C08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ABB2-27B2-4E57-81AD-13AFD636D456}" type="datetimeFigureOut">
              <a:rPr lang="zh-CN" altLang="en-US" smtClean="0"/>
              <a:pPr/>
              <a:t>2020-06-12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E5C4735-6FF8-472E-BE62-6A7EA7BA2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9DD1B62-6E2A-4505-B12B-A24C2DA6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786-4986-43F0-98EB-FB39740BF8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579896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E7F8687-A78F-4E2F-A0C9-F26FAAC9A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ABB2-27B2-4E57-81AD-13AFD636D456}" type="datetimeFigureOut">
              <a:rPr lang="zh-CN" altLang="en-US" smtClean="0"/>
              <a:pPr/>
              <a:t>2020-06-12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B11845EE-7EFC-422C-AE79-5AABDBF33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4C62790-DF78-4377-9DE0-5F36893AE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786-4986-43F0-98EB-FB39740BF8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29985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55E86DB-B3DF-4571-BECE-A4F8C5D8A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5BC3498-806C-432B-A2BD-4ADAFEB0C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C300742-A0ED-4086-BD77-FCE97977D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135FBF4-5580-46D8-BDA5-5664FBDC8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ABB2-27B2-4E57-81AD-13AFD636D456}" type="datetimeFigureOut">
              <a:rPr lang="zh-CN" altLang="en-US" smtClean="0"/>
              <a:pPr/>
              <a:t>2020-06-12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531E90D-64B6-4A15-A2A0-418F6860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31F8AC7B-F771-4743-952C-095D8A8D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786-4986-43F0-98EB-FB39740BF8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08254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6E08E04-A263-4F83-AF0B-0675AF8FA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7F85FA1-62E5-47DD-9497-47E7DBBEE8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D46F698-A4BA-4994-8BC4-7670DCC1D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3CC1ED6-F553-4609-B85C-B1B942755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ABB2-27B2-4E57-81AD-13AFD636D456}" type="datetimeFigureOut">
              <a:rPr lang="zh-CN" altLang="en-US" smtClean="0"/>
              <a:pPr/>
              <a:t>2020-06-12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3E34FB8-35DA-44AC-8957-1645544A6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C7BDFC3-E7C4-4B3A-9142-7C60BB37D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11786-4986-43F0-98EB-FB39740BF8B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373646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B77C3C7-0260-4D3B-9498-94475EBCE21F}"/>
              </a:ext>
            </a:extLst>
          </p:cNvPr>
          <p:cNvSpPr/>
          <p:nvPr userDrawn="1"/>
        </p:nvSpPr>
        <p:spPr>
          <a:xfrm>
            <a:off x="409909" y="354511"/>
            <a:ext cx="11548533" cy="6314303"/>
          </a:xfrm>
          <a:prstGeom prst="rect">
            <a:avLst/>
          </a:prstGeom>
          <a:solidFill>
            <a:srgbClr val="7030A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FAA8B0C4-E0A1-43E8-B1A5-F1AB75AC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9F4C3F5-D6DE-4909-8E65-BB4A8F4A0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1652196-AC21-4BA6-BC0C-399A1F15B1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8ABB2-27B2-4E57-81AD-13AFD636D456}" type="datetimeFigureOut">
              <a:rPr lang="zh-CN" altLang="en-US" smtClean="0"/>
              <a:pPr/>
              <a:t>2020-06-12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82C95C2-1595-4C05-A251-D7AF123A7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047083B-A081-4E6D-A714-8C7298743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11786-4986-43F0-98EB-FB39740BF8B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DDBD76D-11FD-4136-9C0E-9441EE95306A}"/>
              </a:ext>
            </a:extLst>
          </p:cNvPr>
          <p:cNvSpPr/>
          <p:nvPr userDrawn="1"/>
        </p:nvSpPr>
        <p:spPr>
          <a:xfrm>
            <a:off x="311223" y="270422"/>
            <a:ext cx="11548533" cy="6314303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7257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  <p:sldLayoutId id="2147483672" r:id="rId13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2000">
        <p15:prstTrans prst="pageCurlDouble"/>
      </p:transition>
    </mc:Choice>
    <mc:Fallback>
      <p:transition spd="slow" advClick="0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58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12" Type="http://schemas.openxmlformats.org/officeDocument/2006/relationships/image" Target="../media/image5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jpeg"/><Relationship Id="rId11" Type="http://schemas.openxmlformats.org/officeDocument/2006/relationships/image" Target="../media/image56.png"/><Relationship Id="rId5" Type="http://schemas.openxmlformats.org/officeDocument/2006/relationships/image" Target="../media/image52.jpe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3.png"/><Relationship Id="rId1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68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3.png"/><Relationship Id="rId11" Type="http://schemas.openxmlformats.org/officeDocument/2006/relationships/image" Target="../media/image66.png"/><Relationship Id="rId5" Type="http://schemas.openxmlformats.org/officeDocument/2006/relationships/image" Target="../media/image62.png"/><Relationship Id="rId10" Type="http://schemas.openxmlformats.org/officeDocument/2006/relationships/image" Target="../media/image65.png"/><Relationship Id="rId4" Type="http://schemas.openxmlformats.org/officeDocument/2006/relationships/image" Target="../media/image61.png"/><Relationship Id="rId9" Type="http://schemas.openxmlformats.org/officeDocument/2006/relationships/image" Target="../media/image3.png"/><Relationship Id="rId1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0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slide" Target="slide11.xml"/><Relationship Id="rId18" Type="http://schemas.openxmlformats.org/officeDocument/2006/relationships/image" Target="../media/image11.jpeg"/><Relationship Id="rId26" Type="http://schemas.openxmlformats.org/officeDocument/2006/relationships/image" Target="../media/image15.jpeg"/><Relationship Id="rId3" Type="http://schemas.openxmlformats.org/officeDocument/2006/relationships/image" Target="../media/image1.jpeg"/><Relationship Id="rId21" Type="http://schemas.openxmlformats.org/officeDocument/2006/relationships/slide" Target="slide7.xml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17" Type="http://schemas.openxmlformats.org/officeDocument/2006/relationships/slide" Target="slide5.xml"/><Relationship Id="rId25" Type="http://schemas.openxmlformats.org/officeDocument/2006/relationships/slide" Target="slide13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jpeg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11" Type="http://schemas.openxmlformats.org/officeDocument/2006/relationships/slide" Target="slide10.xml"/><Relationship Id="rId24" Type="http://schemas.openxmlformats.org/officeDocument/2006/relationships/image" Target="../media/image14.jpeg"/><Relationship Id="rId5" Type="http://schemas.openxmlformats.org/officeDocument/2006/relationships/slide" Target="slide8.xml"/><Relationship Id="rId15" Type="http://schemas.openxmlformats.org/officeDocument/2006/relationships/slide" Target="slide4.xml"/><Relationship Id="rId23" Type="http://schemas.openxmlformats.org/officeDocument/2006/relationships/slide" Target="slide12.xml"/><Relationship Id="rId10" Type="http://schemas.openxmlformats.org/officeDocument/2006/relationships/image" Target="../media/image7.jpeg"/><Relationship Id="rId19" Type="http://schemas.openxmlformats.org/officeDocument/2006/relationships/slide" Target="slide6.xml"/><Relationship Id="rId4" Type="http://schemas.openxmlformats.org/officeDocument/2006/relationships/image" Target="../media/image3.png"/><Relationship Id="rId9" Type="http://schemas.openxmlformats.org/officeDocument/2006/relationships/slide" Target="slide9.xml"/><Relationship Id="rId14" Type="http://schemas.openxmlformats.org/officeDocument/2006/relationships/image" Target="../media/image9.jpeg"/><Relationship Id="rId22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4.jpe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48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2.jpeg"/><Relationship Id="rId10" Type="http://schemas.openxmlformats.org/officeDocument/2006/relationships/image" Target="../media/image45.png"/><Relationship Id="rId4" Type="http://schemas.openxmlformats.org/officeDocument/2006/relationships/image" Target="../media/image41.jpeg"/><Relationship Id="rId9" Type="http://schemas.openxmlformats.org/officeDocument/2006/relationships/image" Target="../media/image3.png"/><Relationship Id="rId1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E69DF3F-198A-4E26-8AB9-AB60FF7A9E12}"/>
              </a:ext>
            </a:extLst>
          </p:cNvPr>
          <p:cNvSpPr/>
          <p:nvPr/>
        </p:nvSpPr>
        <p:spPr>
          <a:xfrm>
            <a:off x="0" y="41768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8881936-CDB2-498D-AA9B-EE192B12779A}"/>
              </a:ext>
            </a:extLst>
          </p:cNvPr>
          <p:cNvSpPr/>
          <p:nvPr/>
        </p:nvSpPr>
        <p:spPr>
          <a:xfrm>
            <a:off x="0" y="2353520"/>
            <a:ext cx="12192000" cy="2309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06787" y="2364585"/>
            <a:ext cx="5570756" cy="22577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 spc="6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cs typeface="+mn-ea"/>
                <a:sym typeface="+mn-lt"/>
              </a:rPr>
              <a:t>清华大学出版社</a:t>
            </a:r>
            <a:endParaRPr lang="en-US" altLang="zh-CN" sz="5400" spc="600" dirty="0" smtClean="0">
              <a:solidFill>
                <a:schemeClr val="bg1"/>
              </a:solidFill>
              <a:latin typeface="华文楷体" pitchFamily="2" charset="-122"/>
              <a:ea typeface="华文楷体" pitchFamily="2" charset="-122"/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spc="600" dirty="0" smtClean="0">
                <a:solidFill>
                  <a:schemeClr val="bg1"/>
                </a:solidFill>
                <a:latin typeface="华文楷体" pitchFamily="2" charset="-122"/>
                <a:ea typeface="华文楷体" pitchFamily="2" charset="-122"/>
                <a:cs typeface="+mn-ea"/>
                <a:sym typeface="+mn-lt"/>
              </a:rPr>
              <a:t>教材名录</a:t>
            </a:r>
          </a:p>
        </p:txBody>
      </p:sp>
      <p:grpSp>
        <p:nvGrpSpPr>
          <p:cNvPr id="12" name="组合 28"/>
          <p:cNvGrpSpPr/>
          <p:nvPr/>
        </p:nvGrpSpPr>
        <p:grpSpPr>
          <a:xfrm rot="5400000">
            <a:off x="542794" y="1036539"/>
            <a:ext cx="2713001" cy="2850537"/>
            <a:chOff x="0" y="986971"/>
            <a:chExt cx="4615543" cy="4847774"/>
          </a:xfrm>
        </p:grpSpPr>
        <p:sp>
          <p:nvSpPr>
            <p:cNvPr id="14" name="矩形 13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38"/>
          <p:cNvGrpSpPr/>
          <p:nvPr/>
        </p:nvGrpSpPr>
        <p:grpSpPr>
          <a:xfrm rot="5400000">
            <a:off x="4549533" y="5547119"/>
            <a:ext cx="711925" cy="748013"/>
            <a:chOff x="0" y="986971"/>
            <a:chExt cx="4615543" cy="4847774"/>
          </a:xfrm>
        </p:grpSpPr>
        <p:sp>
          <p:nvSpPr>
            <p:cNvPr id="28" name="矩形 27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38">
            <a:extLst>
              <a:ext uri="{FF2B5EF4-FFF2-40B4-BE49-F238E27FC236}">
                <a16:creationId xmlns:a16="http://schemas.microsoft.com/office/drawing/2014/main" xmlns="" id="{5B1BF031-6613-4363-9858-AB417D7C87EA}"/>
              </a:ext>
            </a:extLst>
          </p:cNvPr>
          <p:cNvGrpSpPr/>
          <p:nvPr/>
        </p:nvGrpSpPr>
        <p:grpSpPr>
          <a:xfrm rot="5400000">
            <a:off x="10136389" y="405378"/>
            <a:ext cx="1265191" cy="1329324"/>
            <a:chOff x="0" y="986971"/>
            <a:chExt cx="4615543" cy="4847774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="" id="{B930495D-F9C1-417B-AFED-403C80E5D098}"/>
                </a:ext>
              </a:extLst>
            </p:cNvPr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493861FD-C547-425E-B3F0-DA390584477D}"/>
                </a:ext>
              </a:extLst>
            </p:cNvPr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pic>
        <p:nvPicPr>
          <p:cNvPr id="35" name="图片 34" descr="c08bae6f8c76b62559ef7de32697ff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577" y="5494301"/>
            <a:ext cx="4018605" cy="1080000"/>
          </a:xfrm>
          <a:prstGeom prst="rect">
            <a:avLst/>
          </a:prstGeom>
        </p:spPr>
      </p:pic>
      <p:pic>
        <p:nvPicPr>
          <p:cNvPr id="36" name="图片 35" descr="1591771044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73570" y="5520269"/>
            <a:ext cx="14700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737561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"/>
          <p:cNvSpPr txBox="1"/>
          <p:nvPr/>
        </p:nvSpPr>
        <p:spPr>
          <a:xfrm>
            <a:off x="3459498" y="677406"/>
            <a:ext cx="5904000" cy="1073227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3199" b="1" spc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经管与人文社科分社</a:t>
            </a:r>
            <a:endParaRPr lang="en-US" altLang="zh-CN" sz="3199" b="1" spc="1799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 descr="75a85d8a734e5935d4ed6fe4ceb60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10" y="1971309"/>
            <a:ext cx="1571362" cy="2159999"/>
          </a:xfrm>
          <a:prstGeom prst="rect">
            <a:avLst/>
          </a:prstGeom>
        </p:spPr>
      </p:pic>
      <p:pic>
        <p:nvPicPr>
          <p:cNvPr id="24" name="图片 23" descr="13f9a3d9d936da7f970d7efcd479e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456" y="1983178"/>
            <a:ext cx="1571362" cy="2159999"/>
          </a:xfrm>
          <a:prstGeom prst="rect">
            <a:avLst/>
          </a:prstGeom>
        </p:spPr>
      </p:pic>
      <p:pic>
        <p:nvPicPr>
          <p:cNvPr id="26" name="图片 25" descr="e1e536c35c907f56c77f1cc4add13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474" y="1982352"/>
            <a:ext cx="1571362" cy="2159999"/>
          </a:xfrm>
          <a:prstGeom prst="rect">
            <a:avLst/>
          </a:prstGeom>
        </p:spPr>
      </p:pic>
      <p:pic>
        <p:nvPicPr>
          <p:cNvPr id="27" name="图片 26" descr="1c03bb124366a310d13f32969e1804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4338" y="1972272"/>
            <a:ext cx="1571362" cy="2159999"/>
          </a:xfrm>
          <a:prstGeom prst="rect">
            <a:avLst/>
          </a:prstGeom>
        </p:spPr>
      </p:pic>
      <p:pic>
        <p:nvPicPr>
          <p:cNvPr id="28" name="图片 27" descr="49e93c19f477d9b376b1bb075710c5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214" y="1982374"/>
            <a:ext cx="1571362" cy="2160000"/>
          </a:xfrm>
          <a:prstGeom prst="rect">
            <a:avLst/>
          </a:prstGeom>
        </p:spPr>
      </p:pic>
      <p:pic>
        <p:nvPicPr>
          <p:cNvPr id="29" name="图片 28" descr="c08bae6f8c76b62559ef7de32697ff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372" y="290214"/>
            <a:ext cx="2009302" cy="540000"/>
          </a:xfrm>
          <a:prstGeom prst="rect">
            <a:avLst/>
          </a:prstGeom>
        </p:spPr>
      </p:pic>
      <p:pic>
        <p:nvPicPr>
          <p:cNvPr id="31" name="图片 30" descr="1591771044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3303" y="282224"/>
            <a:ext cx="735038" cy="540000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>
            <a:off x="322453" y="1625449"/>
            <a:ext cx="6444000" cy="334820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（二） 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21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世纪经济管理精品系列</a:t>
            </a:r>
            <a:endParaRPr lang="en-US" altLang="zh-CN" sz="1600" b="1" spc="1799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pic>
        <p:nvPicPr>
          <p:cNvPr id="12" name="图片 11" descr="75a85d8a734e5935d4ed6fe4ceb600d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653" y="4189596"/>
            <a:ext cx="1571361" cy="2159999"/>
          </a:xfrm>
          <a:prstGeom prst="rect">
            <a:avLst/>
          </a:prstGeom>
        </p:spPr>
      </p:pic>
      <p:pic>
        <p:nvPicPr>
          <p:cNvPr id="13" name="图片 12" descr="13f9a3d9d936da7f970d7efcd479e6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5099" y="4201465"/>
            <a:ext cx="1571361" cy="2159999"/>
          </a:xfrm>
          <a:prstGeom prst="rect">
            <a:avLst/>
          </a:prstGeom>
        </p:spPr>
      </p:pic>
      <p:pic>
        <p:nvPicPr>
          <p:cNvPr id="14" name="图片 13" descr="e1e536c35c907f56c77f1cc4add1361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63117" y="4200639"/>
            <a:ext cx="1571361" cy="2159999"/>
          </a:xfrm>
          <a:prstGeom prst="rect">
            <a:avLst/>
          </a:prstGeom>
        </p:spPr>
      </p:pic>
      <p:pic>
        <p:nvPicPr>
          <p:cNvPr id="15" name="图片 14" descr="1c03bb124366a310d13f32969e18044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9981" y="4190559"/>
            <a:ext cx="1571361" cy="2159999"/>
          </a:xfrm>
          <a:prstGeom prst="rect">
            <a:avLst/>
          </a:prstGeom>
        </p:spPr>
      </p:pic>
      <p:pic>
        <p:nvPicPr>
          <p:cNvPr id="16" name="图片 15" descr="49e93c19f477d9b376b1bb075710c58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58857" y="4200661"/>
            <a:ext cx="1571362" cy="215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98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"/>
          <p:cNvSpPr txBox="1"/>
          <p:nvPr/>
        </p:nvSpPr>
        <p:spPr>
          <a:xfrm>
            <a:off x="3459498" y="677406"/>
            <a:ext cx="5904000" cy="1073227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3199" b="1" spc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经管与人文社科分社</a:t>
            </a:r>
            <a:endParaRPr lang="en-US" altLang="zh-CN" sz="3199" b="1" spc="1799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 descr="75a85d8a734e5935d4ed6fe4ceb60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43" y="1971309"/>
            <a:ext cx="1569496" cy="2160000"/>
          </a:xfrm>
          <a:prstGeom prst="rect">
            <a:avLst/>
          </a:prstGeom>
        </p:spPr>
      </p:pic>
      <p:pic>
        <p:nvPicPr>
          <p:cNvPr id="24" name="图片 23" descr="13f9a3d9d936da7f970d7efcd479e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456" y="1983178"/>
            <a:ext cx="1571362" cy="2159999"/>
          </a:xfrm>
          <a:prstGeom prst="rect">
            <a:avLst/>
          </a:prstGeom>
        </p:spPr>
      </p:pic>
      <p:pic>
        <p:nvPicPr>
          <p:cNvPr id="26" name="图片 25" descr="e1e536c35c907f56c77f1cc4add13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474" y="1982352"/>
            <a:ext cx="1571362" cy="2159999"/>
          </a:xfrm>
          <a:prstGeom prst="rect">
            <a:avLst/>
          </a:prstGeom>
        </p:spPr>
      </p:pic>
      <p:pic>
        <p:nvPicPr>
          <p:cNvPr id="27" name="图片 26" descr="1c03bb124366a310d13f32969e1804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4338" y="1972272"/>
            <a:ext cx="1571362" cy="2159999"/>
          </a:xfrm>
          <a:prstGeom prst="rect">
            <a:avLst/>
          </a:prstGeom>
        </p:spPr>
      </p:pic>
      <p:pic>
        <p:nvPicPr>
          <p:cNvPr id="28" name="图片 27" descr="49e93c19f477d9b376b1bb075710c5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214" y="1982374"/>
            <a:ext cx="1571362" cy="2160000"/>
          </a:xfrm>
          <a:prstGeom prst="rect">
            <a:avLst/>
          </a:prstGeom>
        </p:spPr>
      </p:pic>
      <p:pic>
        <p:nvPicPr>
          <p:cNvPr id="29" name="图片 28" descr="c08bae6f8c76b62559ef7de32697ff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372" y="290214"/>
            <a:ext cx="2009302" cy="540000"/>
          </a:xfrm>
          <a:prstGeom prst="rect">
            <a:avLst/>
          </a:prstGeom>
        </p:spPr>
      </p:pic>
      <p:pic>
        <p:nvPicPr>
          <p:cNvPr id="31" name="图片 30" descr="1591771044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3303" y="282224"/>
            <a:ext cx="735038" cy="540000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>
            <a:off x="322453" y="1625449"/>
            <a:ext cx="6444000" cy="334820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（三）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21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世纪清华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MBA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系列教材</a:t>
            </a:r>
            <a:endParaRPr lang="en-US" altLang="zh-CN" sz="1600" b="1" spc="1799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pic>
        <p:nvPicPr>
          <p:cNvPr id="12" name="图片 11" descr="75a85d8a734e5935d4ed6fe4ceb600d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7875" y="4247324"/>
            <a:ext cx="1569496" cy="2157434"/>
          </a:xfrm>
          <a:prstGeom prst="rect">
            <a:avLst/>
          </a:prstGeom>
        </p:spPr>
      </p:pic>
      <p:pic>
        <p:nvPicPr>
          <p:cNvPr id="13" name="图片 12" descr="13f9a3d9d936da7f970d7efcd479e6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66388" y="4261613"/>
            <a:ext cx="1571362" cy="2152593"/>
          </a:xfrm>
          <a:prstGeom prst="rect">
            <a:avLst/>
          </a:prstGeom>
        </p:spPr>
      </p:pic>
      <p:pic>
        <p:nvPicPr>
          <p:cNvPr id="14" name="图片 13" descr="e1e536c35c907f56c77f1cc4add1361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74406" y="4257084"/>
            <a:ext cx="1571361" cy="2159999"/>
          </a:xfrm>
          <a:prstGeom prst="rect">
            <a:avLst/>
          </a:prstGeom>
        </p:spPr>
      </p:pic>
      <p:pic>
        <p:nvPicPr>
          <p:cNvPr id="15" name="图片 14" descr="1c03bb124366a310d13f32969e18044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51270" y="4247004"/>
            <a:ext cx="1571361" cy="2159999"/>
          </a:xfrm>
          <a:prstGeom prst="rect">
            <a:avLst/>
          </a:prstGeom>
        </p:spPr>
      </p:pic>
      <p:pic>
        <p:nvPicPr>
          <p:cNvPr id="16" name="图片 15" descr="49e93c19f477d9b376b1bb075710c58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70146" y="4263941"/>
            <a:ext cx="1571362" cy="214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98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"/>
          <p:cNvSpPr txBox="1"/>
          <p:nvPr/>
        </p:nvSpPr>
        <p:spPr>
          <a:xfrm>
            <a:off x="3459498" y="677406"/>
            <a:ext cx="5904000" cy="580913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3199" b="1" spc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职业教育分社</a:t>
            </a:r>
            <a:endParaRPr lang="en-US" altLang="zh-CN" sz="3199" b="1" spc="1799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9" name="图片 28" descr="c08bae6f8c76b62559ef7de32697ff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72" y="290214"/>
            <a:ext cx="2009302" cy="540000"/>
          </a:xfrm>
          <a:prstGeom prst="rect">
            <a:avLst/>
          </a:prstGeom>
        </p:spPr>
      </p:pic>
      <p:pic>
        <p:nvPicPr>
          <p:cNvPr id="31" name="图片 30" descr="1591771044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3303" y="282224"/>
            <a:ext cx="735038" cy="540000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>
            <a:off x="322453" y="1625449"/>
            <a:ext cx="6444000" cy="334820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（一）高等院校会计学精品在线课程教材</a:t>
            </a:r>
            <a:endParaRPr lang="en-US" altLang="zh-CN" sz="1600" b="1" spc="1799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pic>
        <p:nvPicPr>
          <p:cNvPr id="12" name="图片 11" descr="图片1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0659" y="2047757"/>
            <a:ext cx="7171478" cy="38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98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"/>
          <p:cNvSpPr txBox="1"/>
          <p:nvPr/>
        </p:nvSpPr>
        <p:spPr>
          <a:xfrm>
            <a:off x="3459498" y="677406"/>
            <a:ext cx="5904000" cy="580913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3199" b="1" spc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职业教育分社</a:t>
            </a:r>
            <a:endParaRPr lang="en-US" altLang="zh-CN" sz="3199" b="1" spc="1799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9" name="图片 28" descr="c08bae6f8c76b62559ef7de32697ff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72" y="290214"/>
            <a:ext cx="2009302" cy="540000"/>
          </a:xfrm>
          <a:prstGeom prst="rect">
            <a:avLst/>
          </a:prstGeom>
        </p:spPr>
      </p:pic>
      <p:pic>
        <p:nvPicPr>
          <p:cNvPr id="31" name="图片 30" descr="1591771044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3303" y="282224"/>
            <a:ext cx="735038" cy="540000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>
            <a:off x="322453" y="1625449"/>
            <a:ext cx="6444000" cy="334820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（二）高等职业教育土木建筑大类专业系列规划教材</a:t>
            </a:r>
            <a:endParaRPr lang="en-US" altLang="zh-CN" sz="1600" b="1" spc="1799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pic>
        <p:nvPicPr>
          <p:cNvPr id="7" name="图片 6" descr="图片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512" y="3872973"/>
            <a:ext cx="4797156" cy="2340671"/>
          </a:xfrm>
          <a:prstGeom prst="rect">
            <a:avLst/>
          </a:prstGeom>
        </p:spPr>
      </p:pic>
      <p:pic>
        <p:nvPicPr>
          <p:cNvPr id="8" name="图片 7" descr="图片2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8730" y="2095864"/>
            <a:ext cx="5252730" cy="1800000"/>
          </a:xfrm>
          <a:prstGeom prst="rect">
            <a:avLst/>
          </a:prstGeom>
        </p:spPr>
      </p:pic>
      <p:pic>
        <p:nvPicPr>
          <p:cNvPr id="9" name="图片 8" descr="图片2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8366" y="3880315"/>
            <a:ext cx="4667969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98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FE69DF3F-198A-4E26-8AB9-AB60FF7A9E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48881936-CDB2-498D-AA9B-EE192B12779A}"/>
              </a:ext>
            </a:extLst>
          </p:cNvPr>
          <p:cNvSpPr/>
          <p:nvPr/>
        </p:nvSpPr>
        <p:spPr>
          <a:xfrm>
            <a:off x="0" y="3177617"/>
            <a:ext cx="12192000" cy="230972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72922" y="3663024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>
                <a:solidFill>
                  <a:schemeClr val="bg1"/>
                </a:solidFill>
                <a:cs typeface="+mn-ea"/>
                <a:sym typeface="+mn-lt"/>
              </a:rPr>
              <a:t>谢谢</a:t>
            </a:r>
            <a:r>
              <a:rPr lang="zh-CN" altLang="en-US" sz="4800" dirty="0" smtClean="0">
                <a:solidFill>
                  <a:schemeClr val="bg1"/>
                </a:solidFill>
                <a:cs typeface="+mn-ea"/>
                <a:sym typeface="+mn-lt"/>
              </a:rPr>
              <a:t>观看</a:t>
            </a:r>
            <a:endParaRPr lang="zh-CN" altLang="en-US" sz="4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2" name="组合 28"/>
          <p:cNvGrpSpPr/>
          <p:nvPr/>
        </p:nvGrpSpPr>
        <p:grpSpPr>
          <a:xfrm rot="5400000">
            <a:off x="610528" y="1759035"/>
            <a:ext cx="2713001" cy="2850537"/>
            <a:chOff x="0" y="986971"/>
            <a:chExt cx="4615543" cy="4847774"/>
          </a:xfrm>
        </p:grpSpPr>
        <p:sp>
          <p:nvSpPr>
            <p:cNvPr id="14" name="矩形 13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16" name="组合 32"/>
          <p:cNvGrpSpPr/>
          <p:nvPr/>
        </p:nvGrpSpPr>
        <p:grpSpPr>
          <a:xfrm rot="5400000">
            <a:off x="1860088" y="1049674"/>
            <a:ext cx="4124863" cy="4269261"/>
            <a:chOff x="449942" y="986971"/>
            <a:chExt cx="4657130" cy="4670507"/>
          </a:xfrm>
        </p:grpSpPr>
        <p:sp>
          <p:nvSpPr>
            <p:cNvPr id="17" name="矩形 16"/>
            <p:cNvSpPr/>
            <p:nvPr/>
          </p:nvSpPr>
          <p:spPr>
            <a:xfrm>
              <a:off x="449942" y="986971"/>
              <a:ext cx="4657130" cy="4670507"/>
            </a:xfrm>
            <a:prstGeom prst="rect">
              <a:avLst/>
            </a:prstGeom>
            <a:noFill/>
            <a:ln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16190054">
              <a:off x="658331" y="1196424"/>
              <a:ext cx="4178602" cy="418162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22" name="组合 35"/>
          <p:cNvGrpSpPr/>
          <p:nvPr/>
        </p:nvGrpSpPr>
        <p:grpSpPr>
          <a:xfrm rot="5400000">
            <a:off x="5259739" y="657259"/>
            <a:ext cx="1409284" cy="1480727"/>
            <a:chOff x="0" y="986971"/>
            <a:chExt cx="4615543" cy="4847774"/>
          </a:xfrm>
        </p:grpSpPr>
        <p:sp>
          <p:nvSpPr>
            <p:cNvPr id="23" name="矩形 22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chemeClr val="accent2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chemeClr val="accent2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25" name="组合 38"/>
          <p:cNvGrpSpPr/>
          <p:nvPr/>
        </p:nvGrpSpPr>
        <p:grpSpPr>
          <a:xfrm rot="5400000">
            <a:off x="4549533" y="5547119"/>
            <a:ext cx="711925" cy="748013"/>
            <a:chOff x="0" y="986971"/>
            <a:chExt cx="4615543" cy="4847774"/>
          </a:xfrm>
        </p:grpSpPr>
        <p:sp>
          <p:nvSpPr>
            <p:cNvPr id="28" name="矩形 27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30" name="组合 38">
            <a:extLst>
              <a:ext uri="{FF2B5EF4-FFF2-40B4-BE49-F238E27FC236}">
                <a16:creationId xmlns:a16="http://schemas.microsoft.com/office/drawing/2014/main" xmlns="" id="{5B1BF031-6613-4363-9858-AB417D7C87EA}"/>
              </a:ext>
            </a:extLst>
          </p:cNvPr>
          <p:cNvGrpSpPr/>
          <p:nvPr/>
        </p:nvGrpSpPr>
        <p:grpSpPr>
          <a:xfrm rot="5400000">
            <a:off x="10091233" y="473112"/>
            <a:ext cx="1265191" cy="1329324"/>
            <a:chOff x="0" y="986971"/>
            <a:chExt cx="4615543" cy="4847774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="" id="{B930495D-F9C1-417B-AFED-403C80E5D098}"/>
                </a:ext>
              </a:extLst>
            </p:cNvPr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xmlns="" id="{493861FD-C547-425E-B3F0-DA390584477D}"/>
                </a:ext>
              </a:extLst>
            </p:cNvPr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chemeClr val="accent3"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cs typeface="+mn-ea"/>
                <a:sym typeface="+mn-lt"/>
              </a:endParaRPr>
            </a:p>
          </p:txBody>
        </p:sp>
      </p:grpSp>
      <p:pic>
        <p:nvPicPr>
          <p:cNvPr id="35" name="图片 34" descr="c08bae6f8c76b62559ef7de32697ff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6577" y="5494301"/>
            <a:ext cx="4018605" cy="1080000"/>
          </a:xfrm>
          <a:prstGeom prst="rect">
            <a:avLst/>
          </a:prstGeom>
        </p:spPr>
      </p:pic>
      <p:pic>
        <p:nvPicPr>
          <p:cNvPr id="36" name="图片 35" descr="1591771044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73570" y="5520269"/>
            <a:ext cx="1470075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3138031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2">
            <a:extLst>
              <a:ext uri="{FF2B5EF4-FFF2-40B4-BE49-F238E27FC236}">
                <a16:creationId xmlns:a16="http://schemas.microsoft.com/office/drawing/2014/main" xmlns="" id="{5522801E-AEBF-4C34-9133-33D053293EC1}"/>
              </a:ext>
            </a:extLst>
          </p:cNvPr>
          <p:cNvSpPr txBox="1"/>
          <p:nvPr/>
        </p:nvSpPr>
        <p:spPr>
          <a:xfrm>
            <a:off x="4480779" y="881535"/>
            <a:ext cx="3230444" cy="580913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fontAlgn="ctr"/>
            <a:r>
              <a:rPr lang="zh-CN" altLang="en-US" sz="3199" b="1" spc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简介</a:t>
            </a:r>
            <a:endParaRPr lang="en-US" altLang="zh-CN" sz="3199" b="1" spc="1799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22">
            <a:extLst>
              <a:ext uri="{FF2B5EF4-FFF2-40B4-BE49-F238E27FC236}">
                <a16:creationId xmlns:a16="http://schemas.microsoft.com/office/drawing/2014/main" xmlns="" id="{43FFDF42-C957-4286-9687-CEBE2E5EB469}"/>
              </a:ext>
            </a:extLst>
          </p:cNvPr>
          <p:cNvSpPr/>
          <p:nvPr/>
        </p:nvSpPr>
        <p:spPr bwMode="auto">
          <a:xfrm>
            <a:off x="914401" y="1817514"/>
            <a:ext cx="10239022" cy="462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977" tIns="46788" rIns="89977" bIns="46788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清华大学出版社成立于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1980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年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6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月，是教育部主管、清华大学主办的综合性大学出版社。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2009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年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4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月由国有独资全民所有制企业改制为有限责任公司。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2014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年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10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月成立清华大学出版集团。清华社作为国内领先的综合性教育与专业出版机构，先后荣获“国家一级出版社”“全国优秀出版社”“全国先进高校出版社”“全国百佳图书出版单位”“中国版权事业最具影响力企业”等荣誉和称号。 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2007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年、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2017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年分别荣获首届和第四届“中国出版政府奖先进出版单位”。历年来，清华社出版的一大批图书和期刊获得中国出版政府奖、中华优秀出版物图书奖、中国好书、中国最美图书等国家级奖励。</a:t>
            </a:r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    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清华社现设有“计算机与信息”“理工”“经管与人文社科”“外语” “职业教育”“音像电子与数字出版”“少儿”“医学”八个分社和期刊中心、学术出版中心，下辖九个子公司，建立了完善的经营体系与集团化架构，实现了图书、音像制品、电子出版物、期刊和网络等多种媒体融合的立体化出版格局。其中，高品质、多层次、全方位的计算机图书是清华社的特色品牌，自</a:t>
            </a:r>
            <a:r>
              <a:rPr lang="en-US" altLang="zh-CN" sz="1600" dirty="0" smtClean="0">
                <a:latin typeface="华文细黑" pitchFamily="2" charset="-122"/>
                <a:ea typeface="华文细黑" pitchFamily="2" charset="-122"/>
              </a:rPr>
              <a:t>1995</a:t>
            </a:r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年以来一直雄居我国计算机教材市场首位；依托清华大学强大的学科资源，理工和基础学科类图书已形成强势板块；经管与人文社科类图书也已跃居全国前列；外语、职业教育类图书一直保持着良好的发展势头。伴随着清华大学创建世界一流大学的步伐，清华社不断调整和优化图书结构，在文学、艺术、法律、建筑、少儿和医学等领域的出版竞争力不断增强，在全国图书出版市场的传播力和影响力得到显著提升。</a:t>
            </a:r>
            <a:endParaRPr lang="en-US" altLang="zh-CN" sz="1600" dirty="0" smtClean="0">
              <a:latin typeface="华文细黑" pitchFamily="2" charset="-122"/>
              <a:ea typeface="华文细黑" pitchFamily="2" charset="-122"/>
            </a:endParaRPr>
          </a:p>
          <a:p>
            <a:r>
              <a:rPr lang="zh-CN" altLang="en-US" sz="1600" dirty="0" smtClean="0">
                <a:latin typeface="华文细黑" pitchFamily="2" charset="-122"/>
                <a:ea typeface="华文细黑" pitchFamily="2" charset="-122"/>
              </a:rPr>
              <a:t>    清芬挺秀，华夏增辉。面向未来，清华社依托清华大学的综合优势，秉承“自强不息，厚德载物”的清华精神，实施“集团化、数字化、品牌化、国际化、人才化”战略，努力追求高质量发展，致力打造国际一流的文化品牌企业，为我国教育与文化事业的大发展大繁荣做出更大贡献！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华文细黑" pitchFamily="2" charset="-122"/>
              <a:ea typeface="华文细黑" pitchFamily="2" charset="-122"/>
              <a:cs typeface="+mn-ea"/>
              <a:sym typeface="+mn-lt"/>
            </a:endParaRPr>
          </a:p>
        </p:txBody>
      </p:sp>
      <p:pic>
        <p:nvPicPr>
          <p:cNvPr id="23" name="图片 22" descr="c08bae6f8c76b62559ef7de32697ff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72" y="290214"/>
            <a:ext cx="2009302" cy="540000"/>
          </a:xfrm>
          <a:prstGeom prst="rect">
            <a:avLst/>
          </a:prstGeom>
        </p:spPr>
      </p:pic>
      <p:pic>
        <p:nvPicPr>
          <p:cNvPr id="24" name="图片 23" descr="1591771044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3303" y="282224"/>
            <a:ext cx="73503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171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2">
            <a:extLst>
              <a:ext uri="{FF2B5EF4-FFF2-40B4-BE49-F238E27FC236}">
                <a16:creationId xmlns:a16="http://schemas.microsoft.com/office/drawing/2014/main" xmlns="" id="{5522801E-AEBF-4C34-9133-33D053293EC1}"/>
              </a:ext>
            </a:extLst>
          </p:cNvPr>
          <p:cNvSpPr txBox="1"/>
          <p:nvPr/>
        </p:nvSpPr>
        <p:spPr>
          <a:xfrm>
            <a:off x="4480779" y="881535"/>
            <a:ext cx="3230444" cy="580913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fontAlgn="ctr"/>
            <a:r>
              <a:rPr lang="zh-CN" altLang="en-US" sz="3199" b="1" spc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概览</a:t>
            </a:r>
            <a:endParaRPr lang="en-US" altLang="zh-CN" sz="3199" b="1" spc="1799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22">
            <a:extLst>
              <a:ext uri="{FF2B5EF4-FFF2-40B4-BE49-F238E27FC236}">
                <a16:creationId xmlns:a16="http://schemas.microsoft.com/office/drawing/2014/main" xmlns="" id="{43FFDF42-C957-4286-9687-CEBE2E5EB469}"/>
              </a:ext>
            </a:extLst>
          </p:cNvPr>
          <p:cNvSpPr/>
          <p:nvPr/>
        </p:nvSpPr>
        <p:spPr bwMode="auto">
          <a:xfrm>
            <a:off x="914401" y="1817514"/>
            <a:ext cx="10239022" cy="462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977" tIns="46788" rIns="89977" bIns="46788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  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华文细黑" pitchFamily="2" charset="-122"/>
              <a:ea typeface="华文细黑" pitchFamily="2" charset="-122"/>
              <a:cs typeface="+mn-ea"/>
              <a:sym typeface="+mn-lt"/>
            </a:endParaRPr>
          </a:p>
        </p:txBody>
      </p:sp>
      <p:pic>
        <p:nvPicPr>
          <p:cNvPr id="23" name="图片 22" descr="c08bae6f8c76b62559ef7de32697ff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72" y="290214"/>
            <a:ext cx="2009302" cy="540000"/>
          </a:xfrm>
          <a:prstGeom prst="rect">
            <a:avLst/>
          </a:prstGeom>
        </p:spPr>
      </p:pic>
      <p:pic>
        <p:nvPicPr>
          <p:cNvPr id="24" name="图片 23" descr="1591771044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3303" y="282224"/>
            <a:ext cx="735038" cy="540000"/>
          </a:xfrm>
          <a:prstGeom prst="rect">
            <a:avLst/>
          </a:prstGeom>
        </p:spPr>
      </p:pic>
      <p:pic>
        <p:nvPicPr>
          <p:cNvPr id="6" name="图片 5" descr="13f9a3d9d936da7f970d7efcd479e61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rcRect l="11197"/>
          <a:stretch>
            <a:fillRect/>
          </a:stretch>
        </p:blipFill>
        <p:spPr>
          <a:xfrm>
            <a:off x="415636" y="1618998"/>
            <a:ext cx="1598462" cy="1800000"/>
          </a:xfrm>
          <a:prstGeom prst="rect">
            <a:avLst/>
          </a:prstGeom>
        </p:spPr>
      </p:pic>
      <p:pic>
        <p:nvPicPr>
          <p:cNvPr id="7" name="图片 6" descr="e1e536c35c907f56c77f1cc4add1361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73093" y="1617241"/>
            <a:ext cx="1800000" cy="1800000"/>
          </a:xfrm>
          <a:prstGeom prst="rect">
            <a:avLst/>
          </a:prstGeom>
        </p:spPr>
      </p:pic>
      <p:pic>
        <p:nvPicPr>
          <p:cNvPr id="8" name="图片 7" descr="49e93c19f477d9b376b1bb075710c58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38766" y="1614240"/>
            <a:ext cx="1800000" cy="1800000"/>
          </a:xfrm>
          <a:prstGeom prst="rect">
            <a:avLst/>
          </a:prstGeom>
        </p:spPr>
      </p:pic>
      <p:pic>
        <p:nvPicPr>
          <p:cNvPr id="10" name="图片 9" descr="055512-01.jpg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10049" y="1614242"/>
            <a:ext cx="1800000" cy="1800000"/>
          </a:xfrm>
          <a:prstGeom prst="rect">
            <a:avLst/>
          </a:prstGeom>
        </p:spPr>
      </p:pic>
      <p:pic>
        <p:nvPicPr>
          <p:cNvPr id="11" name="图片 10" descr="078416-01.jp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88841" y="1609847"/>
            <a:ext cx="1800000" cy="1800000"/>
          </a:xfrm>
          <a:prstGeom prst="rect">
            <a:avLst/>
          </a:prstGeom>
        </p:spPr>
      </p:pic>
      <p:pic>
        <p:nvPicPr>
          <p:cNvPr id="12" name="图片 11" descr="080187-01.jpg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028904" y="1614239"/>
            <a:ext cx="1800000" cy="1800000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653143" y="3574473"/>
            <a:ext cx="973776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大学物理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2681844" y="3572493"/>
            <a:ext cx="973776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机械制图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4615543" y="3582391"/>
            <a:ext cx="973776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线性代数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210791" y="3580411"/>
            <a:ext cx="1650671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“十三五”规划教材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8253355" y="3590308"/>
            <a:ext cx="1603162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经济管理精品系列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10248405" y="3576452"/>
            <a:ext cx="1520041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清华</a:t>
            </a:r>
            <a:r>
              <a:rPr lang="en-US" altLang="zh-CN" sz="1200" dirty="0" smtClean="0">
                <a:latin typeface="微软雅黑" pitchFamily="34" charset="-122"/>
                <a:ea typeface="微软雅黑" pitchFamily="34" charset="-122"/>
              </a:rPr>
              <a:t>MBA</a:t>
            </a:r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系列教材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" name="图片 24" descr="13f9a3d9d936da7f970d7efcd479e61.jpg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13661" y="4187792"/>
            <a:ext cx="1800000" cy="1800000"/>
          </a:xfrm>
          <a:prstGeom prst="rect">
            <a:avLst/>
          </a:prstGeom>
        </p:spPr>
      </p:pic>
      <p:pic>
        <p:nvPicPr>
          <p:cNvPr id="26" name="图片 25" descr="e1e536c35c907f56c77f1cc4add1361.jpg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2171118" y="4085266"/>
            <a:ext cx="1800000" cy="1800000"/>
          </a:xfrm>
          <a:prstGeom prst="rect">
            <a:avLst/>
          </a:prstGeom>
        </p:spPr>
      </p:pic>
      <p:pic>
        <p:nvPicPr>
          <p:cNvPr id="27" name="图片 26" descr="49e93c19f477d9b376b1bb075710c58.jpg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4136791" y="4082265"/>
            <a:ext cx="1800000" cy="1800000"/>
          </a:xfrm>
          <a:prstGeom prst="rect">
            <a:avLst/>
          </a:prstGeom>
        </p:spPr>
      </p:pic>
      <p:pic>
        <p:nvPicPr>
          <p:cNvPr id="28" name="图片 27" descr="055512-01.jpg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08074" y="4082267"/>
            <a:ext cx="1800000" cy="1800000"/>
          </a:xfrm>
          <a:prstGeom prst="rect">
            <a:avLst/>
          </a:prstGeom>
        </p:spPr>
      </p:pic>
      <p:pic>
        <p:nvPicPr>
          <p:cNvPr id="29" name="图片 28" descr="078416-01.jpg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8086866" y="4077872"/>
            <a:ext cx="1800000" cy="1800000"/>
          </a:xfrm>
          <a:prstGeom prst="rect">
            <a:avLst/>
          </a:prstGeom>
        </p:spPr>
      </p:pic>
      <p:pic>
        <p:nvPicPr>
          <p:cNvPr id="30" name="图片 29" descr="080187-01.jpg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9848799" y="3904134"/>
            <a:ext cx="2196000" cy="2196000"/>
          </a:xfrm>
          <a:prstGeom prst="rect">
            <a:avLst/>
          </a:prstGeom>
        </p:spPr>
      </p:pic>
      <p:sp>
        <p:nvSpPr>
          <p:cNvPr id="31" name="圆角矩形 30"/>
          <p:cNvSpPr/>
          <p:nvPr/>
        </p:nvSpPr>
        <p:spPr>
          <a:xfrm>
            <a:off x="403759" y="6042498"/>
            <a:ext cx="1764000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大数据与人工智能系列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2382994" y="6040518"/>
            <a:ext cx="1440000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新工科计算机系列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4091068" y="6050416"/>
            <a:ext cx="1908000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高等学校计算机创新规划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6137565" y="6048436"/>
            <a:ext cx="1908000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高等学校电子信息类系列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8251380" y="6058333"/>
            <a:ext cx="1603162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会计学专业精品在线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圆角矩形 35"/>
          <p:cNvSpPr/>
          <p:nvPr/>
        </p:nvSpPr>
        <p:spPr>
          <a:xfrm>
            <a:off x="10031625" y="6056353"/>
            <a:ext cx="1908000" cy="28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 smtClean="0">
                <a:latin typeface="微软雅黑" pitchFamily="34" charset="-122"/>
                <a:ea typeface="微软雅黑" pitchFamily="34" charset="-122"/>
              </a:rPr>
              <a:t>土木与建筑专业创新规划</a:t>
            </a:r>
            <a:endParaRPr lang="zh-CN" altLang="en-US" sz="12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914398" y="1021276"/>
            <a:ext cx="1781298" cy="21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点击图片可进入相关页面</a:t>
            </a:r>
          </a:p>
          <a:p>
            <a:pPr algn="ctr"/>
            <a:endParaRPr lang="zh-CN" altLang="en-US" sz="300" dirty="0"/>
          </a:p>
        </p:txBody>
      </p:sp>
    </p:spTree>
    <p:extLst>
      <p:ext uri="{BB962C8B-B14F-4D97-AF65-F5344CB8AC3E}">
        <p14:creationId xmlns:p14="http://schemas.microsoft.com/office/powerpoint/2010/main" xmlns="" val="259171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"/>
          <p:cNvSpPr txBox="1"/>
          <p:nvPr/>
        </p:nvSpPr>
        <p:spPr>
          <a:xfrm>
            <a:off x="3459498" y="677406"/>
            <a:ext cx="5256000" cy="580913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3199" b="1" spc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计算机与信息分社</a:t>
            </a:r>
            <a:endParaRPr lang="en-US" altLang="zh-CN" sz="3199" b="1" spc="1799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62"/>
          <p:cNvSpPr txBox="1"/>
          <p:nvPr/>
        </p:nvSpPr>
        <p:spPr>
          <a:xfrm>
            <a:off x="1223547" y="4438217"/>
            <a:ext cx="9784871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本系列教材反映目前各高校大数据专业课程建设的需要，内容全面，体系完善，主要体现在下面几个方面</a:t>
            </a:r>
          </a:p>
          <a:p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 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课程体系全面和完善，基本覆盖了大数据专业的主要核心课程。</a:t>
            </a:r>
          </a:p>
          <a:p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 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反映了课程的先进性，内容涉及目前大数据领域最前沿的技术，符合行业对人才的需要，并能够引领课程发展的趋势和方向</a:t>
            </a:r>
          </a:p>
          <a:p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 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教材编写形式进行了创新，重要的知识点都配套了视频讲解，方便读者理解和学习。</a:t>
            </a:r>
          </a:p>
          <a:p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 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配套资源非常丰富，例如电子课件，教学大纲，电子教案，程序源码，期末试卷等。</a:t>
            </a:r>
          </a:p>
        </p:txBody>
      </p:sp>
      <p:pic>
        <p:nvPicPr>
          <p:cNvPr id="23" name="图片 22" descr="75a85d8a734e5935d4ed6fe4ceb60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61" y="1971309"/>
            <a:ext cx="1545461" cy="2160000"/>
          </a:xfrm>
          <a:prstGeom prst="rect">
            <a:avLst/>
          </a:prstGeom>
        </p:spPr>
      </p:pic>
      <p:pic>
        <p:nvPicPr>
          <p:cNvPr id="24" name="图片 23" descr="13f9a3d9d936da7f970d7efcd479e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362" y="1983178"/>
            <a:ext cx="1603551" cy="2160000"/>
          </a:xfrm>
          <a:prstGeom prst="rect">
            <a:avLst/>
          </a:prstGeom>
        </p:spPr>
      </p:pic>
      <p:pic>
        <p:nvPicPr>
          <p:cNvPr id="26" name="图片 25" descr="e1e536c35c907f56c77f1cc4add13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80" y="1982352"/>
            <a:ext cx="1603551" cy="2160000"/>
          </a:xfrm>
          <a:prstGeom prst="rect">
            <a:avLst/>
          </a:prstGeom>
        </p:spPr>
      </p:pic>
      <p:pic>
        <p:nvPicPr>
          <p:cNvPr id="27" name="图片 26" descr="1c03bb124366a310d13f32969e1804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4898" y="1972272"/>
            <a:ext cx="1550244" cy="2160000"/>
          </a:xfrm>
          <a:prstGeom prst="rect">
            <a:avLst/>
          </a:prstGeom>
        </p:spPr>
      </p:pic>
      <p:pic>
        <p:nvPicPr>
          <p:cNvPr id="28" name="图片 27" descr="49e93c19f477d9b376b1bb075710c5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8752" y="1982374"/>
            <a:ext cx="1600287" cy="2160000"/>
          </a:xfrm>
          <a:prstGeom prst="rect">
            <a:avLst/>
          </a:prstGeom>
        </p:spPr>
      </p:pic>
      <p:pic>
        <p:nvPicPr>
          <p:cNvPr id="29" name="图片 28" descr="c08bae6f8c76b62559ef7de32697ff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372" y="290214"/>
            <a:ext cx="2009302" cy="540000"/>
          </a:xfrm>
          <a:prstGeom prst="rect">
            <a:avLst/>
          </a:prstGeom>
        </p:spPr>
      </p:pic>
      <p:pic>
        <p:nvPicPr>
          <p:cNvPr id="31" name="图片 30" descr="1591771044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3303" y="282224"/>
            <a:ext cx="735038" cy="540000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>
            <a:off x="322453" y="1625449"/>
            <a:ext cx="6444000" cy="334820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（一）大数据与人工智能技术丛书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介绍（例图）</a:t>
            </a:r>
            <a:endParaRPr lang="en-US" altLang="zh-CN" sz="1600" b="1" spc="1799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98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"/>
          <p:cNvSpPr txBox="1"/>
          <p:nvPr/>
        </p:nvSpPr>
        <p:spPr>
          <a:xfrm>
            <a:off x="3459498" y="677406"/>
            <a:ext cx="5256000" cy="580913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3199" b="1" spc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计算机与信息分社</a:t>
            </a:r>
            <a:endParaRPr lang="en-US" altLang="zh-CN" sz="3199" b="1" spc="1799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62"/>
          <p:cNvSpPr txBox="1"/>
          <p:nvPr/>
        </p:nvSpPr>
        <p:spPr>
          <a:xfrm>
            <a:off x="439390" y="4438217"/>
            <a:ext cx="11293434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人类已经进入智能时代，云计算、大数据、物联网、人工智能、机器人、量子计算等是这个时代最重要的技术热点，为了适应和满足时代发展对人才培养的需要，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2017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月以来，教育部积极推进新工科建设，先后形成了“复旦共识”“天大行动”和“北京指南”，并发布了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关于开展新工科研究与实践的通知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》《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关于推进新工科研究与实践项目的通知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全力探索形成领跑全球工程教育的中国模式、中国经验，助力高等教育强国建设。新工科有两个内涵：一是新的工科专业；二是传统工科专业的新需求。新工科建设将促进一批新专业的发展，这批新专业有的是依托于现有计算机类专业派生扩展而成，有的是多个专业有机整合而成，由“计算机类”学科派生扩展形成的新工科专业有计算机科学与技术、软件工程、网络工程、物联网工程、信息管理与信息系统、数据科学与大数据技术等。由“计算机类”学科交叉融合形成的新工科专业有网络空间安全、人工智能、机器人工程、数字媒体技术、智能科学与技术等。</a:t>
            </a: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新工科建设的“九个一批”中，明确提出“建设一批体现产业和技术最新发展的新课程”“建设一批产业急需的新兴工科专业”，新课程和新专业的持续建设，都需要依靠适应新工科教育的教材作为支撑。基于此，清华大学出版社计划出版“面向新工科专业建设计算机系列教材”。</a:t>
            </a:r>
          </a:p>
        </p:txBody>
      </p:sp>
      <p:pic>
        <p:nvPicPr>
          <p:cNvPr id="23" name="图片 22" descr="75a85d8a734e5935d4ed6fe4ceb60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548" y="1971309"/>
            <a:ext cx="1600287" cy="2160000"/>
          </a:xfrm>
          <a:prstGeom prst="rect">
            <a:avLst/>
          </a:prstGeom>
        </p:spPr>
      </p:pic>
      <p:pic>
        <p:nvPicPr>
          <p:cNvPr id="24" name="图片 23" descr="13f9a3d9d936da7f970d7efcd479e6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9320" y="1983178"/>
            <a:ext cx="1531636" cy="2160000"/>
          </a:xfrm>
          <a:prstGeom prst="rect">
            <a:avLst/>
          </a:prstGeom>
        </p:spPr>
      </p:pic>
      <p:pic>
        <p:nvPicPr>
          <p:cNvPr id="26" name="图片 25" descr="e1e536c35c907f56c77f1cc4add13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90364" y="1982352"/>
            <a:ext cx="1505584" cy="2160000"/>
          </a:xfrm>
          <a:prstGeom prst="rect">
            <a:avLst/>
          </a:prstGeom>
        </p:spPr>
      </p:pic>
      <p:pic>
        <p:nvPicPr>
          <p:cNvPr id="27" name="图片 26" descr="1c03bb124366a310d13f32969e180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1337" y="1972272"/>
            <a:ext cx="1537366" cy="2160000"/>
          </a:xfrm>
          <a:prstGeom prst="rect">
            <a:avLst/>
          </a:prstGeom>
        </p:spPr>
      </p:pic>
      <p:pic>
        <p:nvPicPr>
          <p:cNvPr id="28" name="图片 27" descr="49e93c19f477d9b376b1bb075710c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80621" y="1982374"/>
            <a:ext cx="1516549" cy="2160000"/>
          </a:xfrm>
          <a:prstGeom prst="rect">
            <a:avLst/>
          </a:prstGeom>
        </p:spPr>
      </p:pic>
      <p:pic>
        <p:nvPicPr>
          <p:cNvPr id="29" name="图片 28" descr="c08bae6f8c76b62559ef7de32697ff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372" y="290214"/>
            <a:ext cx="2009302" cy="540000"/>
          </a:xfrm>
          <a:prstGeom prst="rect">
            <a:avLst/>
          </a:prstGeom>
        </p:spPr>
      </p:pic>
      <p:pic>
        <p:nvPicPr>
          <p:cNvPr id="31" name="图片 30" descr="1591771044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3303" y="282224"/>
            <a:ext cx="735038" cy="540000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>
            <a:off x="322453" y="1625449"/>
            <a:ext cx="6444000" cy="334820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（二）面向新工科专业建设计算机系列教材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版（例图）</a:t>
            </a:r>
            <a:endParaRPr lang="en-US" altLang="zh-CN" sz="1600" b="1" spc="1799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98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"/>
          <p:cNvSpPr txBox="1"/>
          <p:nvPr/>
        </p:nvSpPr>
        <p:spPr>
          <a:xfrm>
            <a:off x="3459498" y="677406"/>
            <a:ext cx="5256000" cy="580913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3199" b="1" spc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计算机与信息分社</a:t>
            </a:r>
            <a:endParaRPr lang="en-US" altLang="zh-CN" sz="3199" b="1" spc="1799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62"/>
          <p:cNvSpPr txBox="1"/>
          <p:nvPr/>
        </p:nvSpPr>
        <p:spPr>
          <a:xfrm>
            <a:off x="1223547" y="4438217"/>
            <a:ext cx="9784871" cy="16004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本系列教材的规划处于一个较高的起点，完全能够反映目前各高校教学改革与课程建设的需要，特色鲜明，有创新性，主要体现在下面几个方面</a:t>
            </a:r>
          </a:p>
          <a:p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 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新体系、新内容、新手段、新思路，教材的内容体系有较高的技术创新和理念创新。</a:t>
            </a:r>
          </a:p>
          <a:p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 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反映了系统先进性，对原有的学科体系有实质性的改革和发展，顺应冰符合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21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世纪教学发展的规律，代表并引领课程发展的趋势和方向</a:t>
            </a:r>
          </a:p>
          <a:p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 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教材编写形式进行了创新，重要的知识点都配套了视频讲解，方便读者理解和学习。</a:t>
            </a:r>
          </a:p>
          <a:p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 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配套资源非常丰富，例如电子课件，教学大纲，电子教案，程序源码，期末试卷等。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3" name="图片 22" descr="75a85d8a734e5935d4ed6fe4ceb60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70" y="1971309"/>
            <a:ext cx="1550244" cy="2160000"/>
          </a:xfrm>
          <a:prstGeom prst="rect">
            <a:avLst/>
          </a:prstGeom>
        </p:spPr>
      </p:pic>
      <p:pic>
        <p:nvPicPr>
          <p:cNvPr id="24" name="图片 23" descr="13f9a3d9d936da7f970d7efcd479e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846" y="1983178"/>
            <a:ext cx="1498584" cy="2160000"/>
          </a:xfrm>
          <a:prstGeom prst="rect">
            <a:avLst/>
          </a:prstGeom>
        </p:spPr>
      </p:pic>
      <p:pic>
        <p:nvPicPr>
          <p:cNvPr id="26" name="图片 25" descr="e1e536c35c907f56c77f1cc4add13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5002" y="1982352"/>
            <a:ext cx="1536307" cy="2160000"/>
          </a:xfrm>
          <a:prstGeom prst="rect">
            <a:avLst/>
          </a:prstGeom>
        </p:spPr>
      </p:pic>
      <p:pic>
        <p:nvPicPr>
          <p:cNvPr id="27" name="图片 26" descr="1c03bb124366a310d13f32969e1804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3045" y="1972272"/>
            <a:ext cx="1553949" cy="2160000"/>
          </a:xfrm>
          <a:prstGeom prst="rect">
            <a:avLst/>
          </a:prstGeom>
        </p:spPr>
      </p:pic>
      <p:pic>
        <p:nvPicPr>
          <p:cNvPr id="28" name="图片 27" descr="49e93c19f477d9b376b1bb075710c5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3083" y="1982374"/>
            <a:ext cx="1551625" cy="2160000"/>
          </a:xfrm>
          <a:prstGeom prst="rect">
            <a:avLst/>
          </a:prstGeom>
        </p:spPr>
      </p:pic>
      <p:pic>
        <p:nvPicPr>
          <p:cNvPr id="29" name="图片 28" descr="c08bae6f8c76b62559ef7de32697ff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372" y="290214"/>
            <a:ext cx="2009302" cy="540000"/>
          </a:xfrm>
          <a:prstGeom prst="rect">
            <a:avLst/>
          </a:prstGeom>
        </p:spPr>
      </p:pic>
      <p:pic>
        <p:nvPicPr>
          <p:cNvPr id="31" name="图片 30" descr="1591771044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3303" y="282224"/>
            <a:ext cx="735038" cy="540000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>
            <a:off x="322453" y="1625449"/>
            <a:ext cx="7164000" cy="581041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（三）</a:t>
            </a:r>
            <a:r>
              <a:rPr lang="en-US" sz="1600" b="1" dirty="0" smtClean="0">
                <a:latin typeface="微软雅黑" pitchFamily="34" charset="-122"/>
                <a:ea typeface="微软雅黑" pitchFamily="34" charset="-122"/>
              </a:rPr>
              <a:t>21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世纪高等学校计算机类课程创新规划教材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·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微课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版（例图）</a:t>
            </a:r>
            <a:endParaRPr lang="en-US" altLang="zh-CN" sz="1600" b="1" spc="1799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98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"/>
          <p:cNvSpPr txBox="1"/>
          <p:nvPr/>
        </p:nvSpPr>
        <p:spPr>
          <a:xfrm>
            <a:off x="3459498" y="677406"/>
            <a:ext cx="5256000" cy="580913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3199" b="1" spc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计算机与信息分社</a:t>
            </a:r>
            <a:endParaRPr lang="en-US" altLang="zh-CN" sz="3199" b="1" spc="1799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62"/>
          <p:cNvSpPr txBox="1"/>
          <p:nvPr/>
        </p:nvSpPr>
        <p:spPr>
          <a:xfrm>
            <a:off x="1223547" y="4438217"/>
            <a:ext cx="9784871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为贯彻落实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教育部、财政部关于“十二五” 期间实施“高等学校本科教学质量与教学改革工程” 的意见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（教高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【2011】6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号），在教育部高等学校电子信息类专业教学指导委员会的指导下，启动了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高等学校电子信息类专业系列教材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教育部高等学校电子信息类专业教学指导委员会规划教材）建设项目，以推进高等教育内涵式发展，提高教学水平，满足高等学校对电子信息类专业人才培养、教学改革与课程改革需要为宗旨，涉及电工电子基础、信息与通信工程方向、嵌入式与工业控制技术方向、光学工程、电子科学与技术方向五个方向，共出版了近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种教材，累计净发货码洋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3000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多万元，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1000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多所院校选用了本系列教材。</a:t>
            </a:r>
          </a:p>
        </p:txBody>
      </p:sp>
      <p:pic>
        <p:nvPicPr>
          <p:cNvPr id="23" name="图片 22" descr="75a85d8a734e5935d4ed6fe4ceb60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16" y="1971309"/>
            <a:ext cx="1603551" cy="2160000"/>
          </a:xfrm>
          <a:prstGeom prst="rect">
            <a:avLst/>
          </a:prstGeom>
        </p:spPr>
      </p:pic>
      <p:pic>
        <p:nvPicPr>
          <p:cNvPr id="24" name="图片 23" descr="13f9a3d9d936da7f970d7efcd479e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362" y="1983178"/>
            <a:ext cx="1603551" cy="2160000"/>
          </a:xfrm>
          <a:prstGeom prst="rect">
            <a:avLst/>
          </a:prstGeom>
        </p:spPr>
      </p:pic>
      <p:pic>
        <p:nvPicPr>
          <p:cNvPr id="26" name="图片 25" descr="e1e536c35c907f56c77f1cc4add13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793" y="1982352"/>
            <a:ext cx="1612725" cy="2160000"/>
          </a:xfrm>
          <a:prstGeom prst="rect">
            <a:avLst/>
          </a:prstGeom>
        </p:spPr>
      </p:pic>
      <p:pic>
        <p:nvPicPr>
          <p:cNvPr id="27" name="图片 26" descr="1c03bb124366a310d13f32969e1804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244" y="1972272"/>
            <a:ext cx="1603551" cy="2160000"/>
          </a:xfrm>
          <a:prstGeom prst="rect">
            <a:avLst/>
          </a:prstGeom>
        </p:spPr>
      </p:pic>
      <p:pic>
        <p:nvPicPr>
          <p:cNvPr id="28" name="图片 27" descr="49e93c19f477d9b376b1bb075710c5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7120" y="1982374"/>
            <a:ext cx="1603551" cy="2160000"/>
          </a:xfrm>
          <a:prstGeom prst="rect">
            <a:avLst/>
          </a:prstGeom>
        </p:spPr>
      </p:pic>
      <p:pic>
        <p:nvPicPr>
          <p:cNvPr id="29" name="图片 28" descr="c08bae6f8c76b62559ef7de32697ff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372" y="290214"/>
            <a:ext cx="2009302" cy="540000"/>
          </a:xfrm>
          <a:prstGeom prst="rect">
            <a:avLst/>
          </a:prstGeom>
        </p:spPr>
      </p:pic>
      <p:pic>
        <p:nvPicPr>
          <p:cNvPr id="31" name="图片 30" descr="1591771044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3303" y="282224"/>
            <a:ext cx="735038" cy="540000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>
            <a:off x="322453" y="1625449"/>
            <a:ext cx="6444000" cy="334820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（四）高等学校电子信息类专业系列教材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目录（例图）</a:t>
            </a:r>
            <a:endParaRPr lang="en-US" altLang="zh-CN" sz="1600" b="1" spc="1799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98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"/>
          <p:cNvSpPr txBox="1"/>
          <p:nvPr/>
        </p:nvSpPr>
        <p:spPr>
          <a:xfrm>
            <a:off x="4480779" y="677403"/>
            <a:ext cx="3230444" cy="580913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3199" b="1" spc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理工分社</a:t>
            </a:r>
            <a:endParaRPr lang="en-US" altLang="zh-CN" sz="3199" b="1" spc="1799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62"/>
          <p:cNvSpPr txBox="1"/>
          <p:nvPr/>
        </p:nvSpPr>
        <p:spPr>
          <a:xfrm>
            <a:off x="1223547" y="4438217"/>
            <a:ext cx="9784871" cy="20005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（一）大学物理教学的经典教材，之前版本有很多院校使用，获得各项奖励和各种好评。新的版本继承原版的风格，稍做调整。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（二）第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版于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2011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年出版，并广受好评，被全国多家高等院校所选用。结合机械制图最新国家标准，并结合机类、近机类制图课程教学特点，本书立足于满足高等工科院校相关专业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64-100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学时“机械制图”课程教学，也可作为机械教育同类专业教材。</a:t>
            </a:r>
            <a:endParaRPr lang="en-US" altLang="zh-CN" sz="14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机械制图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》(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机类、近机类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)(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版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教材一书配套的习题集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其编排顺序与教材相同，配有习题答案。</a:t>
            </a:r>
          </a:p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（三）线性代数内容包括行列式、矩阵、线性方程组与向量、矩阵的特征值与特征向量、二次型及</a:t>
            </a:r>
            <a:r>
              <a:rPr lang="en-US" altLang="zh-CN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Mathematica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软件的应用等。本书可作为高等院校工科专业的学生的教材，也可作为其他非数学类本科专业学生的教材或教学参考书。</a:t>
            </a:r>
          </a:p>
          <a:p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3" name="图片 22" descr="75a85d8a734e5935d4ed6fe4ceb60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92" y="1971309"/>
            <a:ext cx="2160000" cy="2160000"/>
          </a:xfrm>
          <a:prstGeom prst="rect">
            <a:avLst/>
          </a:prstGeom>
        </p:spPr>
      </p:pic>
      <p:pic>
        <p:nvPicPr>
          <p:cNvPr id="24" name="图片 23" descr="13f9a3d9d936da7f970d7efcd479e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138" y="1983178"/>
            <a:ext cx="2160000" cy="2160000"/>
          </a:xfrm>
          <a:prstGeom prst="rect">
            <a:avLst/>
          </a:prstGeom>
        </p:spPr>
      </p:pic>
      <p:pic>
        <p:nvPicPr>
          <p:cNvPr id="26" name="图片 25" descr="e1e536c35c907f56c77f1cc4add13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3156" y="1982352"/>
            <a:ext cx="2160000" cy="2160000"/>
          </a:xfrm>
          <a:prstGeom prst="rect">
            <a:avLst/>
          </a:prstGeom>
        </p:spPr>
      </p:pic>
      <p:pic>
        <p:nvPicPr>
          <p:cNvPr id="27" name="图片 26" descr="1c03bb124366a310d13f32969e180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40020" y="1972272"/>
            <a:ext cx="2160000" cy="2160000"/>
          </a:xfrm>
          <a:prstGeom prst="rect">
            <a:avLst/>
          </a:prstGeom>
        </p:spPr>
      </p:pic>
      <p:pic>
        <p:nvPicPr>
          <p:cNvPr id="28" name="图片 27" descr="49e93c19f477d9b376b1bb075710c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458896" y="1982374"/>
            <a:ext cx="2160000" cy="2160000"/>
          </a:xfrm>
          <a:prstGeom prst="rect">
            <a:avLst/>
          </a:prstGeom>
        </p:spPr>
      </p:pic>
      <p:pic>
        <p:nvPicPr>
          <p:cNvPr id="29" name="图片 28" descr="c08bae6f8c76b62559ef7de32697ff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372" y="290214"/>
            <a:ext cx="2009302" cy="540000"/>
          </a:xfrm>
          <a:prstGeom prst="rect">
            <a:avLst/>
          </a:prstGeom>
        </p:spPr>
      </p:pic>
      <p:pic>
        <p:nvPicPr>
          <p:cNvPr id="31" name="图片 30" descr="1591771044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3303" y="282224"/>
            <a:ext cx="73503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98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"/>
          <p:cNvSpPr txBox="1"/>
          <p:nvPr/>
        </p:nvSpPr>
        <p:spPr>
          <a:xfrm>
            <a:off x="3459498" y="677406"/>
            <a:ext cx="5904000" cy="1073227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3199" b="1" spc="179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经管与人文社科分社</a:t>
            </a:r>
            <a:endParaRPr lang="en-US" altLang="zh-CN" sz="3199" b="1" spc="1799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 descr="75a85d8a734e5935d4ed6fe4ceb600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010" y="1971309"/>
            <a:ext cx="1571362" cy="2160000"/>
          </a:xfrm>
          <a:prstGeom prst="rect">
            <a:avLst/>
          </a:prstGeom>
        </p:spPr>
      </p:pic>
      <p:pic>
        <p:nvPicPr>
          <p:cNvPr id="24" name="图片 23" descr="13f9a3d9d936da7f970d7efcd479e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9456" y="1983178"/>
            <a:ext cx="1571362" cy="2160000"/>
          </a:xfrm>
          <a:prstGeom prst="rect">
            <a:avLst/>
          </a:prstGeom>
        </p:spPr>
      </p:pic>
      <p:pic>
        <p:nvPicPr>
          <p:cNvPr id="26" name="图片 25" descr="e1e536c35c907f56c77f1cc4add136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7474" y="1982352"/>
            <a:ext cx="1571362" cy="2160000"/>
          </a:xfrm>
          <a:prstGeom prst="rect">
            <a:avLst/>
          </a:prstGeom>
        </p:spPr>
      </p:pic>
      <p:pic>
        <p:nvPicPr>
          <p:cNvPr id="27" name="图片 26" descr="1c03bb124366a310d13f32969e1804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4338" y="1972272"/>
            <a:ext cx="1571362" cy="2160000"/>
          </a:xfrm>
          <a:prstGeom prst="rect">
            <a:avLst/>
          </a:prstGeom>
        </p:spPr>
      </p:pic>
      <p:pic>
        <p:nvPicPr>
          <p:cNvPr id="28" name="图片 27" descr="49e93c19f477d9b376b1bb075710c5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0994" y="1982374"/>
            <a:ext cx="1575802" cy="2160000"/>
          </a:xfrm>
          <a:prstGeom prst="rect">
            <a:avLst/>
          </a:prstGeom>
        </p:spPr>
      </p:pic>
      <p:pic>
        <p:nvPicPr>
          <p:cNvPr id="29" name="图片 28" descr="c08bae6f8c76b62559ef7de32697ff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372" y="290214"/>
            <a:ext cx="2009302" cy="540000"/>
          </a:xfrm>
          <a:prstGeom prst="rect">
            <a:avLst/>
          </a:prstGeom>
        </p:spPr>
      </p:pic>
      <p:pic>
        <p:nvPicPr>
          <p:cNvPr id="31" name="图片 30" descr="1591771044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13303" y="282224"/>
            <a:ext cx="735038" cy="540000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>
            <a:off x="322453" y="1625449"/>
            <a:ext cx="6444000" cy="334820"/>
          </a:xfrm>
          <a:prstGeom prst="rect">
            <a:avLst/>
          </a:prstGeom>
          <a:noFill/>
        </p:spPr>
        <p:txBody>
          <a:bodyPr wrap="square" lIns="87741" tIns="43871" rIns="87741" bIns="43871" rtlCol="0">
            <a:spAutoFit/>
          </a:bodyPr>
          <a:lstStyle>
            <a:defPPr>
              <a:defRPr lang="zh-CN"/>
            </a:defPPr>
            <a:lvl1pPr algn="ctr">
              <a:defRPr sz="2400" spc="30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algn="l"/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（一）普通高校“十三五”规划教材</a:t>
            </a:r>
            <a:endParaRPr lang="en-US" altLang="zh-CN" sz="1600" b="1" spc="1799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pic>
        <p:nvPicPr>
          <p:cNvPr id="12" name="图片 11" descr="75a85d8a734e5935d4ed6fe4ceb600d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5653" y="4246041"/>
            <a:ext cx="1571362" cy="2159999"/>
          </a:xfrm>
          <a:prstGeom prst="rect">
            <a:avLst/>
          </a:prstGeom>
        </p:spPr>
      </p:pic>
      <p:pic>
        <p:nvPicPr>
          <p:cNvPr id="13" name="图片 12" descr="13f9a3d9d936da7f970d7efcd479e6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55099" y="4257910"/>
            <a:ext cx="1571362" cy="2159999"/>
          </a:xfrm>
          <a:prstGeom prst="rect">
            <a:avLst/>
          </a:prstGeom>
        </p:spPr>
      </p:pic>
      <p:pic>
        <p:nvPicPr>
          <p:cNvPr id="14" name="图片 13" descr="e1e536c35c907f56c77f1cc4add1361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63117" y="4257084"/>
            <a:ext cx="1571362" cy="2159999"/>
          </a:xfrm>
          <a:prstGeom prst="rect">
            <a:avLst/>
          </a:prstGeom>
        </p:spPr>
      </p:pic>
      <p:pic>
        <p:nvPicPr>
          <p:cNvPr id="15" name="图片 14" descr="1c03bb124366a310d13f32969e18044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9981" y="4247004"/>
            <a:ext cx="1571362" cy="2159999"/>
          </a:xfrm>
          <a:prstGeom prst="rect">
            <a:avLst/>
          </a:prstGeom>
        </p:spPr>
      </p:pic>
      <p:pic>
        <p:nvPicPr>
          <p:cNvPr id="16" name="图片 15" descr="49e93c19f477d9b376b1bb075710c58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58857" y="4257106"/>
            <a:ext cx="1571362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898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2000">
        <p14:gallery dir="l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94"/>
</p:tagLst>
</file>

<file path=ppt/theme/theme1.xml><?xml version="1.0" encoding="utf-8"?>
<a:theme xmlns:a="http://schemas.openxmlformats.org/drawingml/2006/main" name="千图网海量PPT模板www.58pic.com​​">
  <a:themeElements>
    <a:clrScheme name="自定义 1388">
      <a:dk1>
        <a:sysClr val="windowText" lastClr="000000"/>
      </a:dk1>
      <a:lt1>
        <a:sysClr val="window" lastClr="FFFFFF"/>
      </a:lt1>
      <a:dk2>
        <a:srgbClr val="335B74"/>
      </a:dk2>
      <a:lt2>
        <a:srgbClr val="595959"/>
      </a:lt2>
      <a:accent1>
        <a:srgbClr val="7030A0"/>
      </a:accent1>
      <a:accent2>
        <a:srgbClr val="362085"/>
      </a:accent2>
      <a:accent3>
        <a:srgbClr val="7030A0"/>
      </a:accent3>
      <a:accent4>
        <a:srgbClr val="362085"/>
      </a:accent4>
      <a:accent5>
        <a:srgbClr val="7030A0"/>
      </a:accent5>
      <a:accent6>
        <a:srgbClr val="362085"/>
      </a:accent6>
      <a:hlink>
        <a:srgbClr val="85C1A2"/>
      </a:hlink>
      <a:folHlink>
        <a:srgbClr val="91BD79"/>
      </a:folHlink>
    </a:clrScheme>
    <a:fontScheme name="mrwxn1z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</TotalTime>
  <Words>1568</Words>
  <Application>Microsoft Office PowerPoint</Application>
  <PresentationFormat>自定义</PresentationFormat>
  <Paragraphs>72</Paragraphs>
  <Slides>14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千图网海量PPT模板www.58pic.com​​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94</dc:title>
  <dc:creator>asus</dc:creator>
  <cp:lastModifiedBy>LiZHP</cp:lastModifiedBy>
  <cp:revision>114</cp:revision>
  <dcterms:created xsi:type="dcterms:W3CDTF">2018-02-28T00:34:33Z</dcterms:created>
  <dcterms:modified xsi:type="dcterms:W3CDTF">2020-06-12T07:00:08Z</dcterms:modified>
</cp:coreProperties>
</file>