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2" r:id="rId6"/>
    <p:sldId id="284" r:id="rId7"/>
    <p:sldId id="285" r:id="rId8"/>
    <p:sldId id="286" r:id="rId9"/>
    <p:sldId id="280" r:id="rId10"/>
    <p:sldId id="287" r:id="rId11"/>
    <p:sldId id="288" r:id="rId12"/>
    <p:sldId id="289" r:id="rId13"/>
    <p:sldId id="290" r:id="rId14"/>
    <p:sldId id="281" r:id="rId15"/>
    <p:sldId id="266" r:id="rId16"/>
    <p:sldId id="259" r:id="rId17"/>
    <p:sldId id="291" r:id="rId18"/>
    <p:sldId id="292" r:id="rId19"/>
    <p:sldId id="293" r:id="rId20"/>
    <p:sldId id="295" r:id="rId21"/>
    <p:sldId id="296" r:id="rId22"/>
    <p:sldId id="264" r:id="rId23"/>
    <p:sldId id="283" r:id="rId24"/>
    <p:sldId id="265" r:id="rId25"/>
    <p:sldId id="267" r:id="rId26"/>
    <p:sldId id="297" r:id="rId27"/>
    <p:sldId id="298" r:id="rId28"/>
    <p:sldId id="277" r:id="rId29"/>
    <p:sldId id="278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 userDrawn="1">
          <p15:clr>
            <a:srgbClr val="A4A3A4"/>
          </p15:clr>
        </p15:guide>
        <p15:guide id="2" orient="horz" pos="305" userDrawn="1">
          <p15:clr>
            <a:srgbClr val="A4A3A4"/>
          </p15:clr>
        </p15:guide>
        <p15:guide id="3" orient="horz" pos="2935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  <p15:guide id="5" orient="horz" pos="395">
          <p15:clr>
            <a:srgbClr val="A4A3A4"/>
          </p15:clr>
        </p15:guide>
        <p15:guide id="6" orient="horz" pos="667" userDrawn="1">
          <p15:clr>
            <a:srgbClr val="A4A3A4"/>
          </p15:clr>
        </p15:guide>
        <p15:guide id="8" orient="horz" pos="849" userDrawn="1">
          <p15:clr>
            <a:srgbClr val="A4A3A4"/>
          </p15:clr>
        </p15:guide>
        <p15:guide id="9" orient="horz" pos="985" userDrawn="1">
          <p15:clr>
            <a:srgbClr val="A4A3A4"/>
          </p15:clr>
        </p15:guide>
        <p15:guide id="10" orient="horz" pos="894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5375">
          <p15:clr>
            <a:srgbClr val="A4A3A4"/>
          </p15:clr>
        </p15:guide>
        <p15:guide id="13" pos="295" userDrawn="1">
          <p15:clr>
            <a:srgbClr val="A4A3A4"/>
          </p15:clr>
        </p15:guide>
        <p15:guide id="14" pos="4241" userDrawn="1">
          <p15:clr>
            <a:srgbClr val="A4A3A4"/>
          </p15:clr>
        </p15:guide>
        <p15:guide id="15" pos="1474">
          <p15:clr>
            <a:srgbClr val="A4A3A4"/>
          </p15:clr>
        </p15:guide>
        <p15:guide id="16" pos="2426">
          <p15:clr>
            <a:srgbClr val="A4A3A4"/>
          </p15:clr>
        </p15:guide>
        <p15:guide id="17" pos="1565" userDrawn="1">
          <p15:clr>
            <a:srgbClr val="A4A3A4"/>
          </p15:clr>
        </p15:guide>
        <p15:guide id="18" pos="975">
          <p15:clr>
            <a:srgbClr val="A4A3A4"/>
          </p15:clr>
        </p15:guide>
        <p15:guide id="19" pos="4785">
          <p15:clr>
            <a:srgbClr val="A4A3A4"/>
          </p15:clr>
        </p15:guide>
        <p15:guide id="20" pos="521">
          <p15:clr>
            <a:srgbClr val="A4A3A4"/>
          </p15:clr>
        </p15:guide>
        <p15:guide id="21" pos="5239">
          <p15:clr>
            <a:srgbClr val="A4A3A4"/>
          </p15:clr>
        </p15:guide>
        <p15:guide id="22" pos="3969" userDrawn="1">
          <p15:clr>
            <a:srgbClr val="A4A3A4"/>
          </p15:clr>
        </p15:guide>
        <p15:guide id="23" pos="1746">
          <p15:clr>
            <a:srgbClr val="A4A3A4"/>
          </p15:clr>
        </p15:guide>
        <p15:guide id="24" pos="3606" userDrawn="1">
          <p15:clr>
            <a:srgbClr val="A4A3A4"/>
          </p15:clr>
        </p15:guide>
        <p15:guide id="25" pos="1791" userDrawn="1">
          <p15:clr>
            <a:srgbClr val="A4A3A4"/>
          </p15:clr>
        </p15:guide>
        <p15:guide id="26" pos="340">
          <p15:clr>
            <a:srgbClr val="A4A3A4"/>
          </p15:clr>
        </p15:guide>
        <p15:guide id="27" pos="5420">
          <p15:clr>
            <a:srgbClr val="A4A3A4"/>
          </p15:clr>
        </p15:guide>
        <p15:guide id="28" pos="4876" userDrawn="1">
          <p15:clr>
            <a:srgbClr val="A4A3A4"/>
          </p15:clr>
        </p15:guide>
        <p15:guide id="29" orient="horz" pos="2346" userDrawn="1">
          <p15:clr>
            <a:srgbClr val="A4A3A4"/>
          </p15:clr>
        </p15:guide>
        <p15:guide id="30" orient="horz" pos="1938" userDrawn="1">
          <p15:clr>
            <a:srgbClr val="A4A3A4"/>
          </p15:clr>
        </p15:guide>
        <p15:guide id="31" pos="4059" userDrawn="1">
          <p15:clr>
            <a:srgbClr val="A4A3A4"/>
          </p15:clr>
        </p15:guide>
        <p15:guide id="33" pos="1066" userDrawn="1">
          <p15:clr>
            <a:srgbClr val="A4A3A4"/>
          </p15:clr>
        </p15:guide>
        <p15:guide id="34" orient="horz" pos="3072" userDrawn="1">
          <p15:clr>
            <a:srgbClr val="A4A3A4"/>
          </p15:clr>
        </p15:guide>
        <p15:guide id="35" orient="horz" pos="2436" userDrawn="1">
          <p15:clr>
            <a:srgbClr val="A4A3A4"/>
          </p15:clr>
        </p15:guide>
        <p15:guide id="36" orient="horz" pos="2799" userDrawn="1">
          <p15:clr>
            <a:srgbClr val="A4A3A4"/>
          </p15:clr>
        </p15:guide>
        <p15:guide id="37" orient="horz" pos="2164" userDrawn="1">
          <p15:clr>
            <a:srgbClr val="A4A3A4"/>
          </p15:clr>
        </p15:guide>
        <p15:guide id="38" pos="4694" userDrawn="1">
          <p15:clr>
            <a:srgbClr val="A4A3A4"/>
          </p15:clr>
        </p15:guide>
        <p15:guide id="39" pos="3470" userDrawn="1">
          <p15:clr>
            <a:srgbClr val="A4A3A4"/>
          </p15:clr>
        </p15:guide>
        <p15:guide id="40" pos="2154" userDrawn="1">
          <p15:clr>
            <a:srgbClr val="A4A3A4"/>
          </p15:clr>
        </p15:guide>
        <p15:guide id="41" orient="horz" pos="1393" userDrawn="1">
          <p15:clr>
            <a:srgbClr val="A4A3A4"/>
          </p15:clr>
        </p15:guide>
        <p15:guide id="42" orient="horz" pos="804" userDrawn="1">
          <p15:clr>
            <a:srgbClr val="A4A3A4"/>
          </p15:clr>
        </p15:guide>
        <p15:guide id="43" pos="2699" userDrawn="1">
          <p15:clr>
            <a:srgbClr val="A4A3A4"/>
          </p15:clr>
        </p15:guide>
        <p15:guide id="44" orient="horz" pos="2028" userDrawn="1">
          <p15:clr>
            <a:srgbClr val="A4A3A4"/>
          </p15:clr>
        </p15:guide>
        <p15:guide id="45" orient="horz" pos="1257">
          <p15:clr>
            <a:srgbClr val="A4A3A4"/>
          </p15:clr>
        </p15:guide>
        <p15:guide id="46" orient="horz" pos="758">
          <p15:clr>
            <a:srgbClr val="A4A3A4"/>
          </p15:clr>
        </p15:guide>
        <p15:guide id="47" orient="horz" pos="2255">
          <p15:clr>
            <a:srgbClr val="A4A3A4"/>
          </p15:clr>
        </p15:guide>
        <p15:guide id="48" orient="horz" pos="1212">
          <p15:clr>
            <a:srgbClr val="A4A3A4"/>
          </p15:clr>
        </p15:guide>
        <p15:guide id="49" orient="horz" pos="2527">
          <p15:clr>
            <a:srgbClr val="A4A3A4"/>
          </p15:clr>
        </p15:guide>
        <p15:guide id="50" pos="4921">
          <p15:clr>
            <a:srgbClr val="A4A3A4"/>
          </p15:clr>
        </p15:guide>
        <p15:guide id="51" pos="748">
          <p15:clr>
            <a:srgbClr val="A4A3A4"/>
          </p15:clr>
        </p15:guide>
        <p15:guide id="52" pos="657">
          <p15:clr>
            <a:srgbClr val="A4A3A4"/>
          </p15:clr>
        </p15:guide>
        <p15:guide id="53" pos="3923">
          <p15:clr>
            <a:srgbClr val="A4A3A4"/>
          </p15:clr>
        </p15:guide>
        <p15:guide id="54" pos="3651">
          <p15:clr>
            <a:srgbClr val="A4A3A4"/>
          </p15:clr>
        </p15:guide>
        <p15:guide id="55" pos="5148">
          <p15:clr>
            <a:srgbClr val="A4A3A4"/>
          </p15:clr>
        </p15:guide>
        <p15:guide id="56" pos="5057">
          <p15:clr>
            <a:srgbClr val="A4A3A4"/>
          </p15:clr>
        </p15:guide>
        <p15:guide id="57" pos="1202">
          <p15:clr>
            <a:srgbClr val="A4A3A4"/>
          </p15:clr>
        </p15:guide>
        <p15:guide id="58" pos="3742">
          <p15:clr>
            <a:srgbClr val="A4A3A4"/>
          </p15:clr>
        </p15:guide>
        <p15:guide id="59" pos="1882">
          <p15:clr>
            <a:srgbClr val="A4A3A4"/>
          </p15:clr>
        </p15:guide>
        <p15:guide id="60" pos="5284">
          <p15:clr>
            <a:srgbClr val="A4A3A4"/>
          </p15:clr>
        </p15:guide>
        <p15:guide id="61" orient="horz" pos="1076">
          <p15:clr>
            <a:srgbClr val="A4A3A4"/>
          </p15:clr>
        </p15:guide>
        <p15:guide id="62" pos="5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7895"/>
    <a:srgbClr val="267B98"/>
    <a:srgbClr val="7F7F7F"/>
    <a:srgbClr val="62ABC6"/>
    <a:srgbClr val="0278A1"/>
    <a:srgbClr val="787878"/>
    <a:srgbClr val="919191"/>
    <a:srgbClr val="B8B8B8"/>
    <a:srgbClr val="D8D8D8"/>
    <a:srgbClr val="1470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96" y="-60"/>
      </p:cViewPr>
      <p:guideLst>
        <p:guide orient="horz" pos="1575"/>
        <p:guide orient="horz" pos="305"/>
        <p:guide orient="horz" pos="2935"/>
        <p:guide orient="horz" pos="214"/>
        <p:guide orient="horz" pos="395"/>
        <p:guide orient="horz" pos="667"/>
        <p:guide orient="horz" pos="849"/>
        <p:guide orient="horz" pos="985"/>
        <p:guide orient="horz" pos="894"/>
        <p:guide orient="horz" pos="2346"/>
        <p:guide orient="horz" pos="1938"/>
        <p:guide orient="horz" pos="3072"/>
        <p:guide orient="horz" pos="2436"/>
        <p:guide orient="horz" pos="2799"/>
        <p:guide orient="horz" pos="2164"/>
        <p:guide orient="horz" pos="1393"/>
        <p:guide orient="horz" pos="804"/>
        <p:guide orient="horz" pos="2028"/>
        <p:guide orient="horz" pos="1257"/>
        <p:guide orient="horz" pos="758"/>
        <p:guide orient="horz" pos="2255"/>
        <p:guide orient="horz" pos="1212"/>
        <p:guide orient="horz" pos="2527"/>
        <p:guide orient="horz" pos="1076"/>
        <p:guide pos="2880"/>
        <p:guide pos="5375"/>
        <p:guide pos="295"/>
        <p:guide pos="4241"/>
        <p:guide pos="1474"/>
        <p:guide pos="2426"/>
        <p:guide pos="1565"/>
        <p:guide pos="975"/>
        <p:guide pos="4785"/>
        <p:guide pos="521"/>
        <p:guide pos="5239"/>
        <p:guide pos="3969"/>
        <p:guide pos="1746"/>
        <p:guide pos="3606"/>
        <p:guide pos="1791"/>
        <p:guide pos="340"/>
        <p:guide pos="5420"/>
        <p:guide pos="4876"/>
        <p:guide pos="4059"/>
        <p:guide pos="1066"/>
        <p:guide pos="4694"/>
        <p:guide pos="3470"/>
        <p:guide pos="2154"/>
        <p:guide pos="2699"/>
        <p:guide pos="4921"/>
        <p:guide pos="748"/>
        <p:guide pos="657"/>
        <p:guide pos="3923"/>
        <p:guide pos="3651"/>
        <p:guide pos="5148"/>
        <p:guide pos="5057"/>
        <p:guide pos="1202"/>
        <p:guide pos="3742"/>
        <p:guide pos="1882"/>
        <p:guide pos="5284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39B2-41CF-4DEA-A056-F1DE89C55B1F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EDBA6-3167-4CE9-B928-339579E207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036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00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6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3885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919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8152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98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769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04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5159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784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596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98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655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306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228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233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37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DBA6-3167-4CE9-B928-339579E207F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17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7429"/>
            <a:ext cx="9252520" cy="4999606"/>
            <a:chOff x="0" y="-37416"/>
            <a:chExt cx="9266822" cy="4916065"/>
          </a:xfrm>
        </p:grpSpPr>
        <p:sp>
          <p:nvSpPr>
            <p:cNvPr id="61" name="矩形 60"/>
            <p:cNvSpPr/>
            <p:nvPr/>
          </p:nvSpPr>
          <p:spPr>
            <a:xfrm>
              <a:off x="0" y="3500303"/>
              <a:ext cx="1476000" cy="1107000"/>
            </a:xfrm>
            <a:prstGeom prst="rect">
              <a:avLst/>
            </a:prstGeom>
            <a:solidFill>
              <a:srgbClr val="0278A1">
                <a:alpha val="8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文本框 2"/>
            <p:cNvSpPr txBox="1"/>
            <p:nvPr/>
          </p:nvSpPr>
          <p:spPr>
            <a:xfrm>
              <a:off x="1476000" y="3177427"/>
              <a:ext cx="20505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zidenz-Grotesk BQ Condensed" pitchFamily="50" charset="0"/>
                </a:rPr>
                <a:t>2020</a:t>
              </a:r>
              <a:endParaRPr lang="zh-CN" altLang="en-US" sz="6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1476000" y="3910221"/>
              <a:ext cx="7373122" cy="96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疫情下大学出版社发展模式思考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                                                             南京大学出版社  金鑫荣</a:t>
              </a:r>
            </a:p>
          </p:txBody>
        </p:sp>
        <p:pic>
          <p:nvPicPr>
            <p:cNvPr id="3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" t="1" r="-1237" b="-10580"/>
            <a:stretch/>
          </p:blipFill>
          <p:spPr bwMode="auto">
            <a:xfrm>
              <a:off x="0" y="-37416"/>
              <a:ext cx="9266822" cy="3155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43558"/>
            <a:ext cx="2271912" cy="30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84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539750" y="307879"/>
            <a:ext cx="640851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疫情冲击下出版业暴露的问题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04048" y="2067694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疫情对教育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冲击较大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尤其是基础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教育类产品、</a:t>
            </a:r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高校教材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9582"/>
            <a:ext cx="4509587" cy="34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71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539750" y="307879"/>
            <a:ext cx="640851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疫情冲击下出版业暴露的问题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04048" y="2067694"/>
            <a:ext cx="37444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传统的销售渠道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面临挑战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针对系统性发行、固定渠道发行的中小型大学出版社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" y="1275606"/>
            <a:ext cx="422616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09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539750" y="307879"/>
            <a:ext cx="640851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疫情冲击下出版业暴露的问题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04048" y="2067694"/>
            <a:ext cx="37444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出版社的产品结构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需要多元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尤其是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单一品种、单一内容、单一渠道的出版社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75606"/>
            <a:ext cx="39980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74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539750" y="307879"/>
            <a:ext cx="640851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疫情冲击下出版业暴露的问题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04048" y="2067694"/>
            <a:ext cx="37444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出版社的营销模式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需要重组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对单纯依靠线下销售，线上销售较为薄弱的出版社影响较大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36877"/>
            <a:ext cx="3998024" cy="26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51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" r="242"/>
          <a:stretch/>
        </p:blipFill>
        <p:spPr bwMode="auto">
          <a:xfrm>
            <a:off x="0" y="0"/>
            <a:ext cx="9144000" cy="39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86468"/>
            <a:ext cx="9144000" cy="2233988"/>
          </a:xfrm>
          <a:prstGeom prst="rect">
            <a:avLst/>
          </a:prstGeom>
          <a:solidFill>
            <a:srgbClr val="0278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300587" y="197740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300" dirty="0">
                <a:solidFill>
                  <a:schemeClr val="bg1"/>
                </a:solidFill>
                <a:latin typeface="Akzidenz-Grotesk BQ Condensed" pitchFamily="50" charset="0"/>
              </a:rPr>
              <a:t>Part 03</a:t>
            </a:r>
            <a:endParaRPr lang="zh-CN" altLang="en-US" sz="6000" b="1" spc="300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3055610" y="1663585"/>
            <a:ext cx="33009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解决危机的应对之策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50197" y="1806185"/>
            <a:ext cx="942054" cy="665652"/>
            <a:chOff x="2121053" y="4628326"/>
            <a:chExt cx="333034" cy="313762"/>
          </a:xfrm>
        </p:grpSpPr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268612" y="4628326"/>
              <a:ext cx="185475" cy="133205"/>
            </a:xfrm>
            <a:custGeom>
              <a:avLst/>
              <a:gdLst>
                <a:gd name="T0" fmla="*/ 81 w 93"/>
                <a:gd name="T1" fmla="*/ 0 h 67"/>
                <a:gd name="T2" fmla="*/ 12 w 93"/>
                <a:gd name="T3" fmla="*/ 0 h 67"/>
                <a:gd name="T4" fmla="*/ 0 w 93"/>
                <a:gd name="T5" fmla="*/ 12 h 67"/>
                <a:gd name="T6" fmla="*/ 0 w 93"/>
                <a:gd name="T7" fmla="*/ 21 h 67"/>
                <a:gd name="T8" fmla="*/ 7 w 93"/>
                <a:gd name="T9" fmla="*/ 21 h 67"/>
                <a:gd name="T10" fmla="*/ 7 w 93"/>
                <a:gd name="T11" fmla="*/ 12 h 67"/>
                <a:gd name="T12" fmla="*/ 12 w 93"/>
                <a:gd name="T13" fmla="*/ 7 h 67"/>
                <a:gd name="T14" fmla="*/ 81 w 93"/>
                <a:gd name="T15" fmla="*/ 7 h 67"/>
                <a:gd name="T16" fmla="*/ 86 w 93"/>
                <a:gd name="T17" fmla="*/ 12 h 67"/>
                <a:gd name="T18" fmla="*/ 86 w 93"/>
                <a:gd name="T19" fmla="*/ 54 h 67"/>
                <a:gd name="T20" fmla="*/ 81 w 93"/>
                <a:gd name="T21" fmla="*/ 59 h 67"/>
                <a:gd name="T22" fmla="*/ 72 w 93"/>
                <a:gd name="T23" fmla="*/ 59 h 67"/>
                <a:gd name="T24" fmla="*/ 72 w 93"/>
                <a:gd name="T25" fmla="*/ 67 h 67"/>
                <a:gd name="T26" fmla="*/ 81 w 93"/>
                <a:gd name="T27" fmla="*/ 67 h 67"/>
                <a:gd name="T28" fmla="*/ 93 w 93"/>
                <a:gd name="T29" fmla="*/ 54 h 67"/>
                <a:gd name="T30" fmla="*/ 93 w 93"/>
                <a:gd name="T31" fmla="*/ 12 h 67"/>
                <a:gd name="T32" fmla="*/ 81 w 93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7">
                  <a:moveTo>
                    <a:pt x="8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10" y="7"/>
                    <a:pt x="12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6" y="9"/>
                    <a:pt x="86" y="12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7"/>
                    <a:pt x="83" y="59"/>
                    <a:pt x="8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7" y="67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224957" y="4664192"/>
              <a:ext cx="185475" cy="131518"/>
            </a:xfrm>
            <a:custGeom>
              <a:avLst/>
              <a:gdLst>
                <a:gd name="T0" fmla="*/ 80 w 93"/>
                <a:gd name="T1" fmla="*/ 0 h 66"/>
                <a:gd name="T2" fmla="*/ 12 w 93"/>
                <a:gd name="T3" fmla="*/ 0 h 66"/>
                <a:gd name="T4" fmla="*/ 0 w 93"/>
                <a:gd name="T5" fmla="*/ 12 h 66"/>
                <a:gd name="T6" fmla="*/ 0 w 93"/>
                <a:gd name="T7" fmla="*/ 29 h 66"/>
                <a:gd name="T8" fmla="*/ 7 w 93"/>
                <a:gd name="T9" fmla="*/ 25 h 66"/>
                <a:gd name="T10" fmla="*/ 7 w 93"/>
                <a:gd name="T11" fmla="*/ 12 h 66"/>
                <a:gd name="T12" fmla="*/ 12 w 93"/>
                <a:gd name="T13" fmla="*/ 7 h 66"/>
                <a:gd name="T14" fmla="*/ 80 w 93"/>
                <a:gd name="T15" fmla="*/ 7 h 66"/>
                <a:gd name="T16" fmla="*/ 85 w 93"/>
                <a:gd name="T17" fmla="*/ 12 h 66"/>
                <a:gd name="T18" fmla="*/ 85 w 93"/>
                <a:gd name="T19" fmla="*/ 54 h 66"/>
                <a:gd name="T20" fmla="*/ 80 w 93"/>
                <a:gd name="T21" fmla="*/ 59 h 66"/>
                <a:gd name="T22" fmla="*/ 12 w 93"/>
                <a:gd name="T23" fmla="*/ 59 h 66"/>
                <a:gd name="T24" fmla="*/ 7 w 93"/>
                <a:gd name="T25" fmla="*/ 54 h 66"/>
                <a:gd name="T26" fmla="*/ 7 w 93"/>
                <a:gd name="T27" fmla="*/ 43 h 66"/>
                <a:gd name="T28" fmla="*/ 0 w 93"/>
                <a:gd name="T29" fmla="*/ 47 h 66"/>
                <a:gd name="T30" fmla="*/ 0 w 93"/>
                <a:gd name="T31" fmla="*/ 54 h 66"/>
                <a:gd name="T32" fmla="*/ 12 w 93"/>
                <a:gd name="T33" fmla="*/ 66 h 66"/>
                <a:gd name="T34" fmla="*/ 80 w 93"/>
                <a:gd name="T35" fmla="*/ 66 h 66"/>
                <a:gd name="T36" fmla="*/ 93 w 93"/>
                <a:gd name="T37" fmla="*/ 54 h 66"/>
                <a:gd name="T38" fmla="*/ 93 w 93"/>
                <a:gd name="T39" fmla="*/ 12 h 66"/>
                <a:gd name="T40" fmla="*/ 80 w 93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9" y="7"/>
                    <a:pt x="1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3" y="7"/>
                    <a:pt x="85" y="9"/>
                    <a:pt x="85" y="1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7"/>
                    <a:pt x="83" y="59"/>
                    <a:pt x="8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7" y="5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5" y="66"/>
                    <a:pt x="12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6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142762" y="4659239"/>
              <a:ext cx="62387" cy="5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121053" y="4689168"/>
              <a:ext cx="189691" cy="252920"/>
            </a:xfrm>
            <a:custGeom>
              <a:avLst/>
              <a:gdLst>
                <a:gd name="T0" fmla="*/ 94 w 95"/>
                <a:gd name="T1" fmla="*/ 4 h 127"/>
                <a:gd name="T2" fmla="*/ 93 w 95"/>
                <a:gd name="T3" fmla="*/ 2 h 127"/>
                <a:gd name="T4" fmla="*/ 86 w 95"/>
                <a:gd name="T5" fmla="*/ 1 h 127"/>
                <a:gd name="T6" fmla="*/ 48 w 95"/>
                <a:gd name="T7" fmla="*/ 20 h 127"/>
                <a:gd name="T8" fmla="*/ 48 w 95"/>
                <a:gd name="T9" fmla="*/ 20 h 127"/>
                <a:gd name="T10" fmla="*/ 39 w 95"/>
                <a:gd name="T11" fmla="*/ 20 h 127"/>
                <a:gd name="T12" fmla="*/ 28 w 95"/>
                <a:gd name="T13" fmla="*/ 20 h 127"/>
                <a:gd name="T14" fmla="*/ 25 w 95"/>
                <a:gd name="T15" fmla="*/ 20 h 127"/>
                <a:gd name="T16" fmla="*/ 22 w 95"/>
                <a:gd name="T17" fmla="*/ 20 h 127"/>
                <a:gd name="T18" fmla="*/ 6 w 95"/>
                <a:gd name="T19" fmla="*/ 20 h 127"/>
                <a:gd name="T20" fmla="*/ 3 w 95"/>
                <a:gd name="T21" fmla="*/ 22 h 127"/>
                <a:gd name="T22" fmla="*/ 1 w 95"/>
                <a:gd name="T23" fmla="*/ 26 h 127"/>
                <a:gd name="T24" fmla="*/ 0 w 95"/>
                <a:gd name="T25" fmla="*/ 68 h 127"/>
                <a:gd name="T26" fmla="*/ 4 w 95"/>
                <a:gd name="T27" fmla="*/ 74 h 127"/>
                <a:gd name="T28" fmla="*/ 6 w 95"/>
                <a:gd name="T29" fmla="*/ 74 h 127"/>
                <a:gd name="T30" fmla="*/ 10 w 95"/>
                <a:gd name="T31" fmla="*/ 69 h 127"/>
                <a:gd name="T32" fmla="*/ 11 w 95"/>
                <a:gd name="T33" fmla="*/ 38 h 127"/>
                <a:gd name="T34" fmla="*/ 12 w 95"/>
                <a:gd name="T35" fmla="*/ 38 h 127"/>
                <a:gd name="T36" fmla="*/ 12 w 95"/>
                <a:gd name="T37" fmla="*/ 64 h 127"/>
                <a:gd name="T38" fmla="*/ 12 w 95"/>
                <a:gd name="T39" fmla="*/ 66 h 127"/>
                <a:gd name="T40" fmla="*/ 12 w 95"/>
                <a:gd name="T41" fmla="*/ 121 h 127"/>
                <a:gd name="T42" fmla="*/ 18 w 95"/>
                <a:gd name="T43" fmla="*/ 127 h 127"/>
                <a:gd name="T44" fmla="*/ 22 w 95"/>
                <a:gd name="T45" fmla="*/ 127 h 127"/>
                <a:gd name="T46" fmla="*/ 28 w 95"/>
                <a:gd name="T47" fmla="*/ 121 h 127"/>
                <a:gd name="T48" fmla="*/ 28 w 95"/>
                <a:gd name="T49" fmla="*/ 78 h 127"/>
                <a:gd name="T50" fmla="*/ 33 w 95"/>
                <a:gd name="T51" fmla="*/ 78 h 127"/>
                <a:gd name="T52" fmla="*/ 33 w 95"/>
                <a:gd name="T53" fmla="*/ 121 h 127"/>
                <a:gd name="T54" fmla="*/ 39 w 95"/>
                <a:gd name="T55" fmla="*/ 127 h 127"/>
                <a:gd name="T56" fmla="*/ 43 w 95"/>
                <a:gd name="T57" fmla="*/ 127 h 127"/>
                <a:gd name="T58" fmla="*/ 49 w 95"/>
                <a:gd name="T59" fmla="*/ 121 h 127"/>
                <a:gd name="T60" fmla="*/ 49 w 95"/>
                <a:gd name="T61" fmla="*/ 66 h 127"/>
                <a:gd name="T62" fmla="*/ 49 w 95"/>
                <a:gd name="T63" fmla="*/ 64 h 127"/>
                <a:gd name="T64" fmla="*/ 49 w 95"/>
                <a:gd name="T65" fmla="*/ 36 h 127"/>
                <a:gd name="T66" fmla="*/ 54 w 95"/>
                <a:gd name="T67" fmla="*/ 29 h 127"/>
                <a:gd name="T68" fmla="*/ 91 w 95"/>
                <a:gd name="T69" fmla="*/ 10 h 127"/>
                <a:gd name="T70" fmla="*/ 94 w 95"/>
                <a:gd name="T7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27">
                  <a:moveTo>
                    <a:pt x="94" y="4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2" y="0"/>
                    <a:pt x="89" y="0"/>
                    <a:pt x="86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4" y="21"/>
                    <a:pt x="3" y="22"/>
                  </a:cubicBezTo>
                  <a:cubicBezTo>
                    <a:pt x="2" y="23"/>
                    <a:pt x="1" y="24"/>
                    <a:pt x="1" y="2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1"/>
                    <a:pt x="2" y="73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1"/>
                    <a:pt x="10" y="6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4"/>
                    <a:pt x="15" y="127"/>
                    <a:pt x="18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5" y="127"/>
                    <a:pt x="28" y="124"/>
                    <a:pt x="28" y="12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4"/>
                    <a:pt x="36" y="127"/>
                    <a:pt x="39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6" y="127"/>
                    <a:pt x="49" y="124"/>
                    <a:pt x="49" y="12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3"/>
                    <a:pt x="52" y="31"/>
                    <a:pt x="54" y="2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4" y="9"/>
                    <a:pt x="95" y="6"/>
                    <a:pt x="9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4941268" y="24332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69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4788024" y="1976766"/>
            <a:ext cx="3312368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237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加强市场化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教育产品的开发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557191" y="835468"/>
            <a:ext cx="3383311" cy="3383310"/>
            <a:chOff x="1767979" y="2226568"/>
            <a:chExt cx="2404864" cy="24048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0" name="椭圆 199"/>
            <p:cNvSpPr/>
            <p:nvPr/>
          </p:nvSpPr>
          <p:spPr>
            <a:xfrm>
              <a:off x="1767979" y="2226568"/>
              <a:ext cx="2404864" cy="240486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scene3d>
              <a:camera prst="orthographicFront"/>
              <a:lightRig rig="soft" dir="t"/>
            </a:scene3d>
            <a:sp3d prstMaterial="softEdge">
              <a:bevelT w="12700" h="12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1769089" y="2393014"/>
              <a:ext cx="1866957" cy="2071307"/>
              <a:chOff x="1879529" y="1823026"/>
              <a:chExt cx="1866957" cy="2071307"/>
            </a:xfrm>
          </p:grpSpPr>
          <p:sp>
            <p:nvSpPr>
              <p:cNvPr id="202" name="椭圆 1"/>
              <p:cNvSpPr/>
              <p:nvPr/>
            </p:nvSpPr>
            <p:spPr>
              <a:xfrm>
                <a:off x="1879529" y="1823026"/>
                <a:ext cx="1437018" cy="2071307"/>
              </a:xfrm>
              <a:custGeom>
                <a:avLst/>
                <a:gdLst/>
                <a:ahLst/>
                <a:cxnLst/>
                <a:rect l="l" t="t" r="r" b="b"/>
                <a:pathLst>
                  <a:path w="525760" h="905673">
                    <a:moveTo>
                      <a:pt x="262880" y="0"/>
                    </a:moveTo>
                    <a:cubicBezTo>
                      <a:pt x="420534" y="89132"/>
                      <a:pt x="525760" y="258696"/>
                      <a:pt x="525760" y="452836"/>
                    </a:cubicBezTo>
                    <a:cubicBezTo>
                      <a:pt x="525760" y="646977"/>
                      <a:pt x="420534" y="816541"/>
                      <a:pt x="262880" y="905673"/>
                    </a:cubicBezTo>
                    <a:cubicBezTo>
                      <a:pt x="105226" y="816541"/>
                      <a:pt x="0" y="646977"/>
                      <a:pt x="0" y="452836"/>
                    </a:cubicBezTo>
                    <a:cubicBezTo>
                      <a:pt x="0" y="258696"/>
                      <a:pt x="105226" y="89132"/>
                      <a:pt x="262880" y="0"/>
                    </a:cubicBezTo>
                    <a:close/>
                  </a:path>
                </a:pathLst>
              </a:custGeom>
              <a:solidFill>
                <a:srgbClr val="0278A1"/>
              </a:solidFill>
              <a:ln w="12700">
                <a:solidFill>
                  <a:schemeClr val="bg1"/>
                </a:solidFill>
              </a:ln>
              <a:effectLst>
                <a:innerShdw blurRad="127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TextBox 10"/>
              <p:cNvSpPr txBox="1"/>
              <p:nvPr/>
            </p:nvSpPr>
            <p:spPr>
              <a:xfrm>
                <a:off x="3247738" y="2628973"/>
                <a:ext cx="498748" cy="26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04" name="组合 203"/>
              <p:cNvGrpSpPr/>
              <p:nvPr/>
            </p:nvGrpSpPr>
            <p:grpSpPr>
              <a:xfrm>
                <a:off x="2205586" y="2639997"/>
                <a:ext cx="498106" cy="469281"/>
                <a:chOff x="2121053" y="4628326"/>
                <a:chExt cx="333034" cy="313762"/>
              </a:xfrm>
            </p:grpSpPr>
            <p:sp>
              <p:nvSpPr>
                <p:cNvPr id="205" name="Freeform 31"/>
                <p:cNvSpPr>
                  <a:spLocks/>
                </p:cNvSpPr>
                <p:nvPr/>
              </p:nvSpPr>
              <p:spPr bwMode="auto">
                <a:xfrm>
                  <a:off x="2268612" y="4628326"/>
                  <a:ext cx="185475" cy="133205"/>
                </a:xfrm>
                <a:custGeom>
                  <a:avLst/>
                  <a:gdLst>
                    <a:gd name="T0" fmla="*/ 81 w 93"/>
                    <a:gd name="T1" fmla="*/ 0 h 67"/>
                    <a:gd name="T2" fmla="*/ 12 w 93"/>
                    <a:gd name="T3" fmla="*/ 0 h 67"/>
                    <a:gd name="T4" fmla="*/ 0 w 93"/>
                    <a:gd name="T5" fmla="*/ 12 h 67"/>
                    <a:gd name="T6" fmla="*/ 0 w 93"/>
                    <a:gd name="T7" fmla="*/ 21 h 67"/>
                    <a:gd name="T8" fmla="*/ 7 w 93"/>
                    <a:gd name="T9" fmla="*/ 21 h 67"/>
                    <a:gd name="T10" fmla="*/ 7 w 93"/>
                    <a:gd name="T11" fmla="*/ 12 h 67"/>
                    <a:gd name="T12" fmla="*/ 12 w 93"/>
                    <a:gd name="T13" fmla="*/ 7 h 67"/>
                    <a:gd name="T14" fmla="*/ 81 w 93"/>
                    <a:gd name="T15" fmla="*/ 7 h 67"/>
                    <a:gd name="T16" fmla="*/ 86 w 93"/>
                    <a:gd name="T17" fmla="*/ 12 h 67"/>
                    <a:gd name="T18" fmla="*/ 86 w 93"/>
                    <a:gd name="T19" fmla="*/ 54 h 67"/>
                    <a:gd name="T20" fmla="*/ 81 w 93"/>
                    <a:gd name="T21" fmla="*/ 59 h 67"/>
                    <a:gd name="T22" fmla="*/ 72 w 93"/>
                    <a:gd name="T23" fmla="*/ 59 h 67"/>
                    <a:gd name="T24" fmla="*/ 72 w 93"/>
                    <a:gd name="T25" fmla="*/ 67 h 67"/>
                    <a:gd name="T26" fmla="*/ 81 w 93"/>
                    <a:gd name="T27" fmla="*/ 67 h 67"/>
                    <a:gd name="T28" fmla="*/ 93 w 93"/>
                    <a:gd name="T29" fmla="*/ 54 h 67"/>
                    <a:gd name="T30" fmla="*/ 93 w 93"/>
                    <a:gd name="T31" fmla="*/ 12 h 67"/>
                    <a:gd name="T32" fmla="*/ 81 w 93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67">
                      <a:moveTo>
                        <a:pt x="8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10" y="7"/>
                        <a:pt x="12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6" y="9"/>
                        <a:pt x="86" y="12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6" y="57"/>
                        <a:pt x="83" y="59"/>
                        <a:pt x="81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7" y="67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32"/>
                <p:cNvSpPr>
                  <a:spLocks/>
                </p:cNvSpPr>
                <p:nvPr/>
              </p:nvSpPr>
              <p:spPr bwMode="auto">
                <a:xfrm>
                  <a:off x="2224957" y="4664192"/>
                  <a:ext cx="185475" cy="131518"/>
                </a:xfrm>
                <a:custGeom>
                  <a:avLst/>
                  <a:gdLst>
                    <a:gd name="T0" fmla="*/ 80 w 93"/>
                    <a:gd name="T1" fmla="*/ 0 h 66"/>
                    <a:gd name="T2" fmla="*/ 12 w 93"/>
                    <a:gd name="T3" fmla="*/ 0 h 66"/>
                    <a:gd name="T4" fmla="*/ 0 w 93"/>
                    <a:gd name="T5" fmla="*/ 12 h 66"/>
                    <a:gd name="T6" fmla="*/ 0 w 93"/>
                    <a:gd name="T7" fmla="*/ 29 h 66"/>
                    <a:gd name="T8" fmla="*/ 7 w 93"/>
                    <a:gd name="T9" fmla="*/ 25 h 66"/>
                    <a:gd name="T10" fmla="*/ 7 w 93"/>
                    <a:gd name="T11" fmla="*/ 12 h 66"/>
                    <a:gd name="T12" fmla="*/ 12 w 93"/>
                    <a:gd name="T13" fmla="*/ 7 h 66"/>
                    <a:gd name="T14" fmla="*/ 80 w 93"/>
                    <a:gd name="T15" fmla="*/ 7 h 66"/>
                    <a:gd name="T16" fmla="*/ 85 w 93"/>
                    <a:gd name="T17" fmla="*/ 12 h 66"/>
                    <a:gd name="T18" fmla="*/ 85 w 93"/>
                    <a:gd name="T19" fmla="*/ 54 h 66"/>
                    <a:gd name="T20" fmla="*/ 80 w 93"/>
                    <a:gd name="T21" fmla="*/ 59 h 66"/>
                    <a:gd name="T22" fmla="*/ 12 w 93"/>
                    <a:gd name="T23" fmla="*/ 59 h 66"/>
                    <a:gd name="T24" fmla="*/ 7 w 93"/>
                    <a:gd name="T25" fmla="*/ 54 h 66"/>
                    <a:gd name="T26" fmla="*/ 7 w 93"/>
                    <a:gd name="T27" fmla="*/ 43 h 66"/>
                    <a:gd name="T28" fmla="*/ 0 w 93"/>
                    <a:gd name="T29" fmla="*/ 47 h 66"/>
                    <a:gd name="T30" fmla="*/ 0 w 93"/>
                    <a:gd name="T31" fmla="*/ 54 h 66"/>
                    <a:gd name="T32" fmla="*/ 12 w 93"/>
                    <a:gd name="T33" fmla="*/ 66 h 66"/>
                    <a:gd name="T34" fmla="*/ 80 w 93"/>
                    <a:gd name="T35" fmla="*/ 66 h 66"/>
                    <a:gd name="T36" fmla="*/ 93 w 93"/>
                    <a:gd name="T37" fmla="*/ 54 h 66"/>
                    <a:gd name="T38" fmla="*/ 93 w 93"/>
                    <a:gd name="T39" fmla="*/ 12 h 66"/>
                    <a:gd name="T40" fmla="*/ 80 w 93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6">
                      <a:moveTo>
                        <a:pt x="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9" y="7"/>
                        <a:pt x="12" y="7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83" y="7"/>
                        <a:pt x="85" y="9"/>
                        <a:pt x="85" y="12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7"/>
                        <a:pt x="83" y="59"/>
                        <a:pt x="80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9" y="59"/>
                        <a:pt x="7" y="57"/>
                        <a:pt x="7" y="5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1"/>
                        <a:pt x="5" y="66"/>
                        <a:pt x="12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7" y="66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/>
              </p:nvSpPr>
              <p:spPr bwMode="auto">
                <a:xfrm>
                  <a:off x="2142762" y="4659239"/>
                  <a:ext cx="62387" cy="598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8" name="Freeform 34"/>
                <p:cNvSpPr>
                  <a:spLocks/>
                </p:cNvSpPr>
                <p:nvPr/>
              </p:nvSpPr>
              <p:spPr bwMode="auto">
                <a:xfrm>
                  <a:off x="2121053" y="4689168"/>
                  <a:ext cx="189691" cy="252920"/>
                </a:xfrm>
                <a:custGeom>
                  <a:avLst/>
                  <a:gdLst>
                    <a:gd name="T0" fmla="*/ 94 w 95"/>
                    <a:gd name="T1" fmla="*/ 4 h 127"/>
                    <a:gd name="T2" fmla="*/ 93 w 95"/>
                    <a:gd name="T3" fmla="*/ 2 h 127"/>
                    <a:gd name="T4" fmla="*/ 86 w 95"/>
                    <a:gd name="T5" fmla="*/ 1 h 127"/>
                    <a:gd name="T6" fmla="*/ 48 w 95"/>
                    <a:gd name="T7" fmla="*/ 20 h 127"/>
                    <a:gd name="T8" fmla="*/ 48 w 95"/>
                    <a:gd name="T9" fmla="*/ 20 h 127"/>
                    <a:gd name="T10" fmla="*/ 39 w 95"/>
                    <a:gd name="T11" fmla="*/ 20 h 127"/>
                    <a:gd name="T12" fmla="*/ 28 w 95"/>
                    <a:gd name="T13" fmla="*/ 20 h 127"/>
                    <a:gd name="T14" fmla="*/ 25 w 95"/>
                    <a:gd name="T15" fmla="*/ 20 h 127"/>
                    <a:gd name="T16" fmla="*/ 22 w 95"/>
                    <a:gd name="T17" fmla="*/ 20 h 127"/>
                    <a:gd name="T18" fmla="*/ 6 w 95"/>
                    <a:gd name="T19" fmla="*/ 20 h 127"/>
                    <a:gd name="T20" fmla="*/ 3 w 95"/>
                    <a:gd name="T21" fmla="*/ 22 h 127"/>
                    <a:gd name="T22" fmla="*/ 1 w 95"/>
                    <a:gd name="T23" fmla="*/ 26 h 127"/>
                    <a:gd name="T24" fmla="*/ 0 w 95"/>
                    <a:gd name="T25" fmla="*/ 68 h 127"/>
                    <a:gd name="T26" fmla="*/ 4 w 95"/>
                    <a:gd name="T27" fmla="*/ 74 h 127"/>
                    <a:gd name="T28" fmla="*/ 6 w 95"/>
                    <a:gd name="T29" fmla="*/ 74 h 127"/>
                    <a:gd name="T30" fmla="*/ 10 w 95"/>
                    <a:gd name="T31" fmla="*/ 69 h 127"/>
                    <a:gd name="T32" fmla="*/ 11 w 95"/>
                    <a:gd name="T33" fmla="*/ 38 h 127"/>
                    <a:gd name="T34" fmla="*/ 12 w 95"/>
                    <a:gd name="T35" fmla="*/ 38 h 127"/>
                    <a:gd name="T36" fmla="*/ 12 w 95"/>
                    <a:gd name="T37" fmla="*/ 64 h 127"/>
                    <a:gd name="T38" fmla="*/ 12 w 95"/>
                    <a:gd name="T39" fmla="*/ 66 h 127"/>
                    <a:gd name="T40" fmla="*/ 12 w 95"/>
                    <a:gd name="T41" fmla="*/ 121 h 127"/>
                    <a:gd name="T42" fmla="*/ 18 w 95"/>
                    <a:gd name="T43" fmla="*/ 127 h 127"/>
                    <a:gd name="T44" fmla="*/ 22 w 95"/>
                    <a:gd name="T45" fmla="*/ 127 h 127"/>
                    <a:gd name="T46" fmla="*/ 28 w 95"/>
                    <a:gd name="T47" fmla="*/ 121 h 127"/>
                    <a:gd name="T48" fmla="*/ 28 w 95"/>
                    <a:gd name="T49" fmla="*/ 78 h 127"/>
                    <a:gd name="T50" fmla="*/ 33 w 95"/>
                    <a:gd name="T51" fmla="*/ 78 h 127"/>
                    <a:gd name="T52" fmla="*/ 33 w 95"/>
                    <a:gd name="T53" fmla="*/ 121 h 127"/>
                    <a:gd name="T54" fmla="*/ 39 w 95"/>
                    <a:gd name="T55" fmla="*/ 127 h 127"/>
                    <a:gd name="T56" fmla="*/ 43 w 95"/>
                    <a:gd name="T57" fmla="*/ 127 h 127"/>
                    <a:gd name="T58" fmla="*/ 49 w 95"/>
                    <a:gd name="T59" fmla="*/ 121 h 127"/>
                    <a:gd name="T60" fmla="*/ 49 w 95"/>
                    <a:gd name="T61" fmla="*/ 66 h 127"/>
                    <a:gd name="T62" fmla="*/ 49 w 95"/>
                    <a:gd name="T63" fmla="*/ 64 h 127"/>
                    <a:gd name="T64" fmla="*/ 49 w 95"/>
                    <a:gd name="T65" fmla="*/ 36 h 127"/>
                    <a:gd name="T66" fmla="*/ 54 w 95"/>
                    <a:gd name="T67" fmla="*/ 29 h 127"/>
                    <a:gd name="T68" fmla="*/ 91 w 95"/>
                    <a:gd name="T69" fmla="*/ 10 h 127"/>
                    <a:gd name="T70" fmla="*/ 94 w 95"/>
                    <a:gd name="T71" fmla="*/ 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5" h="127">
                      <a:moveTo>
                        <a:pt x="94" y="4"/>
                      </a:move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2" y="0"/>
                        <a:pt x="89" y="0"/>
                        <a:pt x="86" y="1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4" y="21"/>
                        <a:pt x="3" y="22"/>
                      </a:cubicBezTo>
                      <a:cubicBezTo>
                        <a:pt x="2" y="23"/>
                        <a:pt x="1" y="24"/>
                        <a:pt x="1" y="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1"/>
                        <a:pt x="2" y="73"/>
                        <a:pt x="4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4"/>
                        <a:pt x="10" y="71"/>
                        <a:pt x="10" y="6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12" y="124"/>
                        <a:pt x="15" y="127"/>
                        <a:pt x="18" y="127"/>
                      </a:cubicBezTo>
                      <a:cubicBezTo>
                        <a:pt x="22" y="127"/>
                        <a:pt x="22" y="127"/>
                        <a:pt x="22" y="127"/>
                      </a:cubicBezTo>
                      <a:cubicBezTo>
                        <a:pt x="25" y="127"/>
                        <a:pt x="28" y="124"/>
                        <a:pt x="28" y="121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33" y="124"/>
                        <a:pt x="36" y="127"/>
                        <a:pt x="39" y="127"/>
                      </a:cubicBezTo>
                      <a:cubicBezTo>
                        <a:pt x="43" y="127"/>
                        <a:pt x="43" y="127"/>
                        <a:pt x="43" y="127"/>
                      </a:cubicBezTo>
                      <a:cubicBezTo>
                        <a:pt x="46" y="127"/>
                        <a:pt x="49" y="124"/>
                        <a:pt x="49" y="121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0" y="33"/>
                        <a:pt x="52" y="31"/>
                        <a:pt x="54" y="29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4" y="9"/>
                        <a:pt x="95" y="6"/>
                        <a:pt x="9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78" name="椭圆 177"/>
          <p:cNvSpPr/>
          <p:nvPr/>
        </p:nvSpPr>
        <p:spPr>
          <a:xfrm>
            <a:off x="2746124" y="2388156"/>
            <a:ext cx="273494" cy="2719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等腰三角形 178"/>
          <p:cNvSpPr/>
          <p:nvPr/>
        </p:nvSpPr>
        <p:spPr>
          <a:xfrm rot="5122105">
            <a:off x="2983234" y="205782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等腰三角形 210"/>
          <p:cNvSpPr/>
          <p:nvPr/>
        </p:nvSpPr>
        <p:spPr>
          <a:xfrm rot="5122105">
            <a:off x="4402694" y="390279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697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486" y="0"/>
            <a:ext cx="5508613" cy="3672408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83968" y="0"/>
            <a:ext cx="2556284" cy="51435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94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5737" y="843558"/>
            <a:ext cx="6480719" cy="3898009"/>
            <a:chOff x="2195737" y="843558"/>
            <a:chExt cx="6480719" cy="3898009"/>
          </a:xfrm>
        </p:grpSpPr>
        <p:sp>
          <p:nvSpPr>
            <p:cNvPr id="36" name="文本框 14"/>
            <p:cNvSpPr txBox="1"/>
            <p:nvPr/>
          </p:nvSpPr>
          <p:spPr>
            <a:xfrm>
              <a:off x="4355976" y="843558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市场化教育类产品</a:t>
              </a: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5004048" y="2217799"/>
              <a:ext cx="3672408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实现教育产品的多路径、多层次、多方位的系列开发，加强市场化营销，实现可持续发展</a:t>
              </a:r>
              <a:r>
                <a: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/>
                <a:t> </a:t>
              </a:r>
              <a:endParaRPr lang="zh-CN" altLang="zh-CN" sz="1400" dirty="0"/>
            </a:p>
          </p:txBody>
        </p:sp>
        <p:sp>
          <p:nvSpPr>
            <p:cNvPr id="2" name="L 形 1"/>
            <p:cNvSpPr/>
            <p:nvPr/>
          </p:nvSpPr>
          <p:spPr>
            <a:xfrm rot="16200000">
              <a:off x="2170537" y="4494937"/>
              <a:ext cx="194400" cy="144000"/>
            </a:xfrm>
            <a:prstGeom prst="corner">
              <a:avLst>
                <a:gd name="adj1" fmla="val 34817"/>
                <a:gd name="adj2" fmla="val 28743"/>
              </a:avLst>
            </a:prstGeom>
            <a:solidFill>
              <a:srgbClr val="0278A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6071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4788024" y="1976766"/>
            <a:ext cx="3312368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237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挖掘存量资源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提升增量资源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557191" y="835468"/>
            <a:ext cx="3383311" cy="3383310"/>
            <a:chOff x="1767979" y="2226568"/>
            <a:chExt cx="2404864" cy="24048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0" name="椭圆 199"/>
            <p:cNvSpPr/>
            <p:nvPr/>
          </p:nvSpPr>
          <p:spPr>
            <a:xfrm>
              <a:off x="1767979" y="2226568"/>
              <a:ext cx="2404864" cy="240486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scene3d>
              <a:camera prst="orthographicFront"/>
              <a:lightRig rig="soft" dir="t"/>
            </a:scene3d>
            <a:sp3d prstMaterial="softEdge">
              <a:bevelT w="12700" h="12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1769089" y="2393014"/>
              <a:ext cx="1866957" cy="2071307"/>
              <a:chOff x="1879529" y="1823026"/>
              <a:chExt cx="1866957" cy="2071307"/>
            </a:xfrm>
          </p:grpSpPr>
          <p:sp>
            <p:nvSpPr>
              <p:cNvPr id="202" name="椭圆 1"/>
              <p:cNvSpPr/>
              <p:nvPr/>
            </p:nvSpPr>
            <p:spPr>
              <a:xfrm>
                <a:off x="1879529" y="1823026"/>
                <a:ext cx="1437018" cy="2071307"/>
              </a:xfrm>
              <a:custGeom>
                <a:avLst/>
                <a:gdLst/>
                <a:ahLst/>
                <a:cxnLst/>
                <a:rect l="l" t="t" r="r" b="b"/>
                <a:pathLst>
                  <a:path w="525760" h="905673">
                    <a:moveTo>
                      <a:pt x="262880" y="0"/>
                    </a:moveTo>
                    <a:cubicBezTo>
                      <a:pt x="420534" y="89132"/>
                      <a:pt x="525760" y="258696"/>
                      <a:pt x="525760" y="452836"/>
                    </a:cubicBezTo>
                    <a:cubicBezTo>
                      <a:pt x="525760" y="646977"/>
                      <a:pt x="420534" y="816541"/>
                      <a:pt x="262880" y="905673"/>
                    </a:cubicBezTo>
                    <a:cubicBezTo>
                      <a:pt x="105226" y="816541"/>
                      <a:pt x="0" y="646977"/>
                      <a:pt x="0" y="452836"/>
                    </a:cubicBezTo>
                    <a:cubicBezTo>
                      <a:pt x="0" y="258696"/>
                      <a:pt x="105226" y="89132"/>
                      <a:pt x="262880" y="0"/>
                    </a:cubicBezTo>
                    <a:close/>
                  </a:path>
                </a:pathLst>
              </a:custGeom>
              <a:solidFill>
                <a:srgbClr val="0278A1"/>
              </a:solidFill>
              <a:ln w="12700">
                <a:solidFill>
                  <a:schemeClr val="bg1"/>
                </a:solidFill>
              </a:ln>
              <a:effectLst>
                <a:innerShdw blurRad="127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TextBox 10"/>
              <p:cNvSpPr txBox="1"/>
              <p:nvPr/>
            </p:nvSpPr>
            <p:spPr>
              <a:xfrm>
                <a:off x="3247738" y="2628973"/>
                <a:ext cx="498748" cy="26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04" name="组合 203"/>
              <p:cNvGrpSpPr/>
              <p:nvPr/>
            </p:nvGrpSpPr>
            <p:grpSpPr>
              <a:xfrm>
                <a:off x="2205586" y="2639997"/>
                <a:ext cx="498106" cy="469281"/>
                <a:chOff x="2121053" y="4628326"/>
                <a:chExt cx="333034" cy="313762"/>
              </a:xfrm>
            </p:grpSpPr>
            <p:sp>
              <p:nvSpPr>
                <p:cNvPr id="205" name="Freeform 31"/>
                <p:cNvSpPr>
                  <a:spLocks/>
                </p:cNvSpPr>
                <p:nvPr/>
              </p:nvSpPr>
              <p:spPr bwMode="auto">
                <a:xfrm>
                  <a:off x="2268612" y="4628326"/>
                  <a:ext cx="185475" cy="133205"/>
                </a:xfrm>
                <a:custGeom>
                  <a:avLst/>
                  <a:gdLst>
                    <a:gd name="T0" fmla="*/ 81 w 93"/>
                    <a:gd name="T1" fmla="*/ 0 h 67"/>
                    <a:gd name="T2" fmla="*/ 12 w 93"/>
                    <a:gd name="T3" fmla="*/ 0 h 67"/>
                    <a:gd name="T4" fmla="*/ 0 w 93"/>
                    <a:gd name="T5" fmla="*/ 12 h 67"/>
                    <a:gd name="T6" fmla="*/ 0 w 93"/>
                    <a:gd name="T7" fmla="*/ 21 h 67"/>
                    <a:gd name="T8" fmla="*/ 7 w 93"/>
                    <a:gd name="T9" fmla="*/ 21 h 67"/>
                    <a:gd name="T10" fmla="*/ 7 w 93"/>
                    <a:gd name="T11" fmla="*/ 12 h 67"/>
                    <a:gd name="T12" fmla="*/ 12 w 93"/>
                    <a:gd name="T13" fmla="*/ 7 h 67"/>
                    <a:gd name="T14" fmla="*/ 81 w 93"/>
                    <a:gd name="T15" fmla="*/ 7 h 67"/>
                    <a:gd name="T16" fmla="*/ 86 w 93"/>
                    <a:gd name="T17" fmla="*/ 12 h 67"/>
                    <a:gd name="T18" fmla="*/ 86 w 93"/>
                    <a:gd name="T19" fmla="*/ 54 h 67"/>
                    <a:gd name="T20" fmla="*/ 81 w 93"/>
                    <a:gd name="T21" fmla="*/ 59 h 67"/>
                    <a:gd name="T22" fmla="*/ 72 w 93"/>
                    <a:gd name="T23" fmla="*/ 59 h 67"/>
                    <a:gd name="T24" fmla="*/ 72 w 93"/>
                    <a:gd name="T25" fmla="*/ 67 h 67"/>
                    <a:gd name="T26" fmla="*/ 81 w 93"/>
                    <a:gd name="T27" fmla="*/ 67 h 67"/>
                    <a:gd name="T28" fmla="*/ 93 w 93"/>
                    <a:gd name="T29" fmla="*/ 54 h 67"/>
                    <a:gd name="T30" fmla="*/ 93 w 93"/>
                    <a:gd name="T31" fmla="*/ 12 h 67"/>
                    <a:gd name="T32" fmla="*/ 81 w 93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67">
                      <a:moveTo>
                        <a:pt x="8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10" y="7"/>
                        <a:pt x="12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6" y="9"/>
                        <a:pt x="86" y="12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6" y="57"/>
                        <a:pt x="83" y="59"/>
                        <a:pt x="81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7" y="67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32"/>
                <p:cNvSpPr>
                  <a:spLocks/>
                </p:cNvSpPr>
                <p:nvPr/>
              </p:nvSpPr>
              <p:spPr bwMode="auto">
                <a:xfrm>
                  <a:off x="2224957" y="4664192"/>
                  <a:ext cx="185475" cy="131518"/>
                </a:xfrm>
                <a:custGeom>
                  <a:avLst/>
                  <a:gdLst>
                    <a:gd name="T0" fmla="*/ 80 w 93"/>
                    <a:gd name="T1" fmla="*/ 0 h 66"/>
                    <a:gd name="T2" fmla="*/ 12 w 93"/>
                    <a:gd name="T3" fmla="*/ 0 h 66"/>
                    <a:gd name="T4" fmla="*/ 0 w 93"/>
                    <a:gd name="T5" fmla="*/ 12 h 66"/>
                    <a:gd name="T6" fmla="*/ 0 w 93"/>
                    <a:gd name="T7" fmla="*/ 29 h 66"/>
                    <a:gd name="T8" fmla="*/ 7 w 93"/>
                    <a:gd name="T9" fmla="*/ 25 h 66"/>
                    <a:gd name="T10" fmla="*/ 7 w 93"/>
                    <a:gd name="T11" fmla="*/ 12 h 66"/>
                    <a:gd name="T12" fmla="*/ 12 w 93"/>
                    <a:gd name="T13" fmla="*/ 7 h 66"/>
                    <a:gd name="T14" fmla="*/ 80 w 93"/>
                    <a:gd name="T15" fmla="*/ 7 h 66"/>
                    <a:gd name="T16" fmla="*/ 85 w 93"/>
                    <a:gd name="T17" fmla="*/ 12 h 66"/>
                    <a:gd name="T18" fmla="*/ 85 w 93"/>
                    <a:gd name="T19" fmla="*/ 54 h 66"/>
                    <a:gd name="T20" fmla="*/ 80 w 93"/>
                    <a:gd name="T21" fmla="*/ 59 h 66"/>
                    <a:gd name="T22" fmla="*/ 12 w 93"/>
                    <a:gd name="T23" fmla="*/ 59 h 66"/>
                    <a:gd name="T24" fmla="*/ 7 w 93"/>
                    <a:gd name="T25" fmla="*/ 54 h 66"/>
                    <a:gd name="T26" fmla="*/ 7 w 93"/>
                    <a:gd name="T27" fmla="*/ 43 h 66"/>
                    <a:gd name="T28" fmla="*/ 0 w 93"/>
                    <a:gd name="T29" fmla="*/ 47 h 66"/>
                    <a:gd name="T30" fmla="*/ 0 w 93"/>
                    <a:gd name="T31" fmla="*/ 54 h 66"/>
                    <a:gd name="T32" fmla="*/ 12 w 93"/>
                    <a:gd name="T33" fmla="*/ 66 h 66"/>
                    <a:gd name="T34" fmla="*/ 80 w 93"/>
                    <a:gd name="T35" fmla="*/ 66 h 66"/>
                    <a:gd name="T36" fmla="*/ 93 w 93"/>
                    <a:gd name="T37" fmla="*/ 54 h 66"/>
                    <a:gd name="T38" fmla="*/ 93 w 93"/>
                    <a:gd name="T39" fmla="*/ 12 h 66"/>
                    <a:gd name="T40" fmla="*/ 80 w 93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6">
                      <a:moveTo>
                        <a:pt x="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9" y="7"/>
                        <a:pt x="12" y="7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83" y="7"/>
                        <a:pt x="85" y="9"/>
                        <a:pt x="85" y="12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7"/>
                        <a:pt x="83" y="59"/>
                        <a:pt x="80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9" y="59"/>
                        <a:pt x="7" y="57"/>
                        <a:pt x="7" y="5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1"/>
                        <a:pt x="5" y="66"/>
                        <a:pt x="12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7" y="66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/>
              </p:nvSpPr>
              <p:spPr bwMode="auto">
                <a:xfrm>
                  <a:off x="2142762" y="4659239"/>
                  <a:ext cx="62387" cy="598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8" name="Freeform 34"/>
                <p:cNvSpPr>
                  <a:spLocks/>
                </p:cNvSpPr>
                <p:nvPr/>
              </p:nvSpPr>
              <p:spPr bwMode="auto">
                <a:xfrm>
                  <a:off x="2121053" y="4689168"/>
                  <a:ext cx="189691" cy="252920"/>
                </a:xfrm>
                <a:custGeom>
                  <a:avLst/>
                  <a:gdLst>
                    <a:gd name="T0" fmla="*/ 94 w 95"/>
                    <a:gd name="T1" fmla="*/ 4 h 127"/>
                    <a:gd name="T2" fmla="*/ 93 w 95"/>
                    <a:gd name="T3" fmla="*/ 2 h 127"/>
                    <a:gd name="T4" fmla="*/ 86 w 95"/>
                    <a:gd name="T5" fmla="*/ 1 h 127"/>
                    <a:gd name="T6" fmla="*/ 48 w 95"/>
                    <a:gd name="T7" fmla="*/ 20 h 127"/>
                    <a:gd name="T8" fmla="*/ 48 w 95"/>
                    <a:gd name="T9" fmla="*/ 20 h 127"/>
                    <a:gd name="T10" fmla="*/ 39 w 95"/>
                    <a:gd name="T11" fmla="*/ 20 h 127"/>
                    <a:gd name="T12" fmla="*/ 28 w 95"/>
                    <a:gd name="T13" fmla="*/ 20 h 127"/>
                    <a:gd name="T14" fmla="*/ 25 w 95"/>
                    <a:gd name="T15" fmla="*/ 20 h 127"/>
                    <a:gd name="T16" fmla="*/ 22 w 95"/>
                    <a:gd name="T17" fmla="*/ 20 h 127"/>
                    <a:gd name="T18" fmla="*/ 6 w 95"/>
                    <a:gd name="T19" fmla="*/ 20 h 127"/>
                    <a:gd name="T20" fmla="*/ 3 w 95"/>
                    <a:gd name="T21" fmla="*/ 22 h 127"/>
                    <a:gd name="T22" fmla="*/ 1 w 95"/>
                    <a:gd name="T23" fmla="*/ 26 h 127"/>
                    <a:gd name="T24" fmla="*/ 0 w 95"/>
                    <a:gd name="T25" fmla="*/ 68 h 127"/>
                    <a:gd name="T26" fmla="*/ 4 w 95"/>
                    <a:gd name="T27" fmla="*/ 74 h 127"/>
                    <a:gd name="T28" fmla="*/ 6 w 95"/>
                    <a:gd name="T29" fmla="*/ 74 h 127"/>
                    <a:gd name="T30" fmla="*/ 10 w 95"/>
                    <a:gd name="T31" fmla="*/ 69 h 127"/>
                    <a:gd name="T32" fmla="*/ 11 w 95"/>
                    <a:gd name="T33" fmla="*/ 38 h 127"/>
                    <a:gd name="T34" fmla="*/ 12 w 95"/>
                    <a:gd name="T35" fmla="*/ 38 h 127"/>
                    <a:gd name="T36" fmla="*/ 12 w 95"/>
                    <a:gd name="T37" fmla="*/ 64 h 127"/>
                    <a:gd name="T38" fmla="*/ 12 w 95"/>
                    <a:gd name="T39" fmla="*/ 66 h 127"/>
                    <a:gd name="T40" fmla="*/ 12 w 95"/>
                    <a:gd name="T41" fmla="*/ 121 h 127"/>
                    <a:gd name="T42" fmla="*/ 18 w 95"/>
                    <a:gd name="T43" fmla="*/ 127 h 127"/>
                    <a:gd name="T44" fmla="*/ 22 w 95"/>
                    <a:gd name="T45" fmla="*/ 127 h 127"/>
                    <a:gd name="T46" fmla="*/ 28 w 95"/>
                    <a:gd name="T47" fmla="*/ 121 h 127"/>
                    <a:gd name="T48" fmla="*/ 28 w 95"/>
                    <a:gd name="T49" fmla="*/ 78 h 127"/>
                    <a:gd name="T50" fmla="*/ 33 w 95"/>
                    <a:gd name="T51" fmla="*/ 78 h 127"/>
                    <a:gd name="T52" fmla="*/ 33 w 95"/>
                    <a:gd name="T53" fmla="*/ 121 h 127"/>
                    <a:gd name="T54" fmla="*/ 39 w 95"/>
                    <a:gd name="T55" fmla="*/ 127 h 127"/>
                    <a:gd name="T56" fmla="*/ 43 w 95"/>
                    <a:gd name="T57" fmla="*/ 127 h 127"/>
                    <a:gd name="T58" fmla="*/ 49 w 95"/>
                    <a:gd name="T59" fmla="*/ 121 h 127"/>
                    <a:gd name="T60" fmla="*/ 49 w 95"/>
                    <a:gd name="T61" fmla="*/ 66 h 127"/>
                    <a:gd name="T62" fmla="*/ 49 w 95"/>
                    <a:gd name="T63" fmla="*/ 64 h 127"/>
                    <a:gd name="T64" fmla="*/ 49 w 95"/>
                    <a:gd name="T65" fmla="*/ 36 h 127"/>
                    <a:gd name="T66" fmla="*/ 54 w 95"/>
                    <a:gd name="T67" fmla="*/ 29 h 127"/>
                    <a:gd name="T68" fmla="*/ 91 w 95"/>
                    <a:gd name="T69" fmla="*/ 10 h 127"/>
                    <a:gd name="T70" fmla="*/ 94 w 95"/>
                    <a:gd name="T71" fmla="*/ 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5" h="127">
                      <a:moveTo>
                        <a:pt x="94" y="4"/>
                      </a:move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2" y="0"/>
                        <a:pt x="89" y="0"/>
                        <a:pt x="86" y="1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4" y="21"/>
                        <a:pt x="3" y="22"/>
                      </a:cubicBezTo>
                      <a:cubicBezTo>
                        <a:pt x="2" y="23"/>
                        <a:pt x="1" y="24"/>
                        <a:pt x="1" y="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1"/>
                        <a:pt x="2" y="73"/>
                        <a:pt x="4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4"/>
                        <a:pt x="10" y="71"/>
                        <a:pt x="10" y="6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12" y="124"/>
                        <a:pt x="15" y="127"/>
                        <a:pt x="18" y="127"/>
                      </a:cubicBezTo>
                      <a:cubicBezTo>
                        <a:pt x="22" y="127"/>
                        <a:pt x="22" y="127"/>
                        <a:pt x="22" y="127"/>
                      </a:cubicBezTo>
                      <a:cubicBezTo>
                        <a:pt x="25" y="127"/>
                        <a:pt x="28" y="124"/>
                        <a:pt x="28" y="121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33" y="124"/>
                        <a:pt x="36" y="127"/>
                        <a:pt x="39" y="127"/>
                      </a:cubicBezTo>
                      <a:cubicBezTo>
                        <a:pt x="43" y="127"/>
                        <a:pt x="43" y="127"/>
                        <a:pt x="43" y="127"/>
                      </a:cubicBezTo>
                      <a:cubicBezTo>
                        <a:pt x="46" y="127"/>
                        <a:pt x="49" y="124"/>
                        <a:pt x="49" y="121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0" y="33"/>
                        <a:pt x="52" y="31"/>
                        <a:pt x="54" y="29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4" y="9"/>
                        <a:pt x="95" y="6"/>
                        <a:pt x="9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78" name="椭圆 177"/>
          <p:cNvSpPr/>
          <p:nvPr/>
        </p:nvSpPr>
        <p:spPr>
          <a:xfrm>
            <a:off x="2746124" y="2388156"/>
            <a:ext cx="273494" cy="2719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等腰三角形 178"/>
          <p:cNvSpPr/>
          <p:nvPr/>
        </p:nvSpPr>
        <p:spPr>
          <a:xfrm rot="5122105">
            <a:off x="2983234" y="205782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等腰三角形 210"/>
          <p:cNvSpPr/>
          <p:nvPr/>
        </p:nvSpPr>
        <p:spPr>
          <a:xfrm rot="5122105">
            <a:off x="4402694" y="390279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098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5150549" cy="3204881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83968" y="0"/>
            <a:ext cx="2556284" cy="51435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94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5737" y="810432"/>
            <a:ext cx="6898106" cy="3853705"/>
            <a:chOff x="2195737" y="810432"/>
            <a:chExt cx="6898106" cy="3853705"/>
          </a:xfrm>
        </p:grpSpPr>
        <p:sp>
          <p:nvSpPr>
            <p:cNvPr id="36" name="文本框 14"/>
            <p:cNvSpPr txBox="1"/>
            <p:nvPr/>
          </p:nvSpPr>
          <p:spPr>
            <a:xfrm>
              <a:off x="4486050" y="810432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挖掘存量，提升增量</a:t>
              </a: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4586661" y="1721653"/>
              <a:ext cx="45071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尤其针对</a:t>
              </a:r>
              <a:r>
                <a:rPr lang="zh-CN" altLang="zh-CN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zh-CN" altLang="zh-CN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，不要单一地依赖内容或市场，要</a:t>
              </a:r>
              <a:r>
                <a:rPr lang="zh-CN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固本创新</a:t>
              </a:r>
              <a:r>
                <a:rPr lang="zh-CN" altLang="zh-CN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，守住教育产品的根本，创新内容和形式，提升抗风险</a:t>
              </a: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zh-CN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400" dirty="0"/>
                <a:t> </a:t>
              </a:r>
              <a:endParaRPr lang="zh-CN" altLang="zh-CN" sz="1400" dirty="0"/>
            </a:p>
          </p:txBody>
        </p:sp>
        <p:sp>
          <p:nvSpPr>
            <p:cNvPr id="2" name="L 形 1"/>
            <p:cNvSpPr/>
            <p:nvPr/>
          </p:nvSpPr>
          <p:spPr>
            <a:xfrm rot="16200000">
              <a:off x="2170537" y="4494937"/>
              <a:ext cx="194400" cy="144000"/>
            </a:xfrm>
            <a:prstGeom prst="corner">
              <a:avLst>
                <a:gd name="adj1" fmla="val 34817"/>
                <a:gd name="adj2" fmla="val 28743"/>
              </a:avLst>
            </a:prstGeom>
            <a:solidFill>
              <a:srgbClr val="0278A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9655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4405806" y="1976766"/>
            <a:ext cx="4270650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237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针对大学出版社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持续加强学术类产品的开发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557191" y="835468"/>
            <a:ext cx="3383311" cy="3383310"/>
            <a:chOff x="1767979" y="2226568"/>
            <a:chExt cx="2404864" cy="24048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0" name="椭圆 199"/>
            <p:cNvSpPr/>
            <p:nvPr/>
          </p:nvSpPr>
          <p:spPr>
            <a:xfrm>
              <a:off x="1767979" y="2226568"/>
              <a:ext cx="2404864" cy="240486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scene3d>
              <a:camera prst="orthographicFront"/>
              <a:lightRig rig="soft" dir="t"/>
            </a:scene3d>
            <a:sp3d prstMaterial="softEdge">
              <a:bevelT w="12700" h="12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1769089" y="2393014"/>
              <a:ext cx="1866957" cy="2071307"/>
              <a:chOff x="1879529" y="1823026"/>
              <a:chExt cx="1866957" cy="2071307"/>
            </a:xfrm>
          </p:grpSpPr>
          <p:sp>
            <p:nvSpPr>
              <p:cNvPr id="202" name="椭圆 1"/>
              <p:cNvSpPr/>
              <p:nvPr/>
            </p:nvSpPr>
            <p:spPr>
              <a:xfrm>
                <a:off x="1879529" y="1823026"/>
                <a:ext cx="1437018" cy="2071307"/>
              </a:xfrm>
              <a:custGeom>
                <a:avLst/>
                <a:gdLst/>
                <a:ahLst/>
                <a:cxnLst/>
                <a:rect l="l" t="t" r="r" b="b"/>
                <a:pathLst>
                  <a:path w="525760" h="905673">
                    <a:moveTo>
                      <a:pt x="262880" y="0"/>
                    </a:moveTo>
                    <a:cubicBezTo>
                      <a:pt x="420534" y="89132"/>
                      <a:pt x="525760" y="258696"/>
                      <a:pt x="525760" y="452836"/>
                    </a:cubicBezTo>
                    <a:cubicBezTo>
                      <a:pt x="525760" y="646977"/>
                      <a:pt x="420534" y="816541"/>
                      <a:pt x="262880" y="905673"/>
                    </a:cubicBezTo>
                    <a:cubicBezTo>
                      <a:pt x="105226" y="816541"/>
                      <a:pt x="0" y="646977"/>
                      <a:pt x="0" y="452836"/>
                    </a:cubicBezTo>
                    <a:cubicBezTo>
                      <a:pt x="0" y="258696"/>
                      <a:pt x="105226" y="89132"/>
                      <a:pt x="262880" y="0"/>
                    </a:cubicBezTo>
                    <a:close/>
                  </a:path>
                </a:pathLst>
              </a:custGeom>
              <a:solidFill>
                <a:srgbClr val="0278A1"/>
              </a:solidFill>
              <a:ln w="12700">
                <a:solidFill>
                  <a:schemeClr val="bg1"/>
                </a:solidFill>
              </a:ln>
              <a:effectLst>
                <a:innerShdw blurRad="127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TextBox 10"/>
              <p:cNvSpPr txBox="1"/>
              <p:nvPr/>
            </p:nvSpPr>
            <p:spPr>
              <a:xfrm>
                <a:off x="3247738" y="2628973"/>
                <a:ext cx="498748" cy="26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04" name="组合 203"/>
              <p:cNvGrpSpPr/>
              <p:nvPr/>
            </p:nvGrpSpPr>
            <p:grpSpPr>
              <a:xfrm>
                <a:off x="2205586" y="2639997"/>
                <a:ext cx="498106" cy="469281"/>
                <a:chOff x="2121053" y="4628326"/>
                <a:chExt cx="333034" cy="313762"/>
              </a:xfrm>
            </p:grpSpPr>
            <p:sp>
              <p:nvSpPr>
                <p:cNvPr id="205" name="Freeform 31"/>
                <p:cNvSpPr>
                  <a:spLocks/>
                </p:cNvSpPr>
                <p:nvPr/>
              </p:nvSpPr>
              <p:spPr bwMode="auto">
                <a:xfrm>
                  <a:off x="2268612" y="4628326"/>
                  <a:ext cx="185475" cy="133205"/>
                </a:xfrm>
                <a:custGeom>
                  <a:avLst/>
                  <a:gdLst>
                    <a:gd name="T0" fmla="*/ 81 w 93"/>
                    <a:gd name="T1" fmla="*/ 0 h 67"/>
                    <a:gd name="T2" fmla="*/ 12 w 93"/>
                    <a:gd name="T3" fmla="*/ 0 h 67"/>
                    <a:gd name="T4" fmla="*/ 0 w 93"/>
                    <a:gd name="T5" fmla="*/ 12 h 67"/>
                    <a:gd name="T6" fmla="*/ 0 w 93"/>
                    <a:gd name="T7" fmla="*/ 21 h 67"/>
                    <a:gd name="T8" fmla="*/ 7 w 93"/>
                    <a:gd name="T9" fmla="*/ 21 h 67"/>
                    <a:gd name="T10" fmla="*/ 7 w 93"/>
                    <a:gd name="T11" fmla="*/ 12 h 67"/>
                    <a:gd name="T12" fmla="*/ 12 w 93"/>
                    <a:gd name="T13" fmla="*/ 7 h 67"/>
                    <a:gd name="T14" fmla="*/ 81 w 93"/>
                    <a:gd name="T15" fmla="*/ 7 h 67"/>
                    <a:gd name="T16" fmla="*/ 86 w 93"/>
                    <a:gd name="T17" fmla="*/ 12 h 67"/>
                    <a:gd name="T18" fmla="*/ 86 w 93"/>
                    <a:gd name="T19" fmla="*/ 54 h 67"/>
                    <a:gd name="T20" fmla="*/ 81 w 93"/>
                    <a:gd name="T21" fmla="*/ 59 h 67"/>
                    <a:gd name="T22" fmla="*/ 72 w 93"/>
                    <a:gd name="T23" fmla="*/ 59 h 67"/>
                    <a:gd name="T24" fmla="*/ 72 w 93"/>
                    <a:gd name="T25" fmla="*/ 67 h 67"/>
                    <a:gd name="T26" fmla="*/ 81 w 93"/>
                    <a:gd name="T27" fmla="*/ 67 h 67"/>
                    <a:gd name="T28" fmla="*/ 93 w 93"/>
                    <a:gd name="T29" fmla="*/ 54 h 67"/>
                    <a:gd name="T30" fmla="*/ 93 w 93"/>
                    <a:gd name="T31" fmla="*/ 12 h 67"/>
                    <a:gd name="T32" fmla="*/ 81 w 93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67">
                      <a:moveTo>
                        <a:pt x="8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10" y="7"/>
                        <a:pt x="12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6" y="9"/>
                        <a:pt x="86" y="12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6" y="57"/>
                        <a:pt x="83" y="59"/>
                        <a:pt x="81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7" y="67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32"/>
                <p:cNvSpPr>
                  <a:spLocks/>
                </p:cNvSpPr>
                <p:nvPr/>
              </p:nvSpPr>
              <p:spPr bwMode="auto">
                <a:xfrm>
                  <a:off x="2224957" y="4664192"/>
                  <a:ext cx="185475" cy="131518"/>
                </a:xfrm>
                <a:custGeom>
                  <a:avLst/>
                  <a:gdLst>
                    <a:gd name="T0" fmla="*/ 80 w 93"/>
                    <a:gd name="T1" fmla="*/ 0 h 66"/>
                    <a:gd name="T2" fmla="*/ 12 w 93"/>
                    <a:gd name="T3" fmla="*/ 0 h 66"/>
                    <a:gd name="T4" fmla="*/ 0 w 93"/>
                    <a:gd name="T5" fmla="*/ 12 h 66"/>
                    <a:gd name="T6" fmla="*/ 0 w 93"/>
                    <a:gd name="T7" fmla="*/ 29 h 66"/>
                    <a:gd name="T8" fmla="*/ 7 w 93"/>
                    <a:gd name="T9" fmla="*/ 25 h 66"/>
                    <a:gd name="T10" fmla="*/ 7 w 93"/>
                    <a:gd name="T11" fmla="*/ 12 h 66"/>
                    <a:gd name="T12" fmla="*/ 12 w 93"/>
                    <a:gd name="T13" fmla="*/ 7 h 66"/>
                    <a:gd name="T14" fmla="*/ 80 w 93"/>
                    <a:gd name="T15" fmla="*/ 7 h 66"/>
                    <a:gd name="T16" fmla="*/ 85 w 93"/>
                    <a:gd name="T17" fmla="*/ 12 h 66"/>
                    <a:gd name="T18" fmla="*/ 85 w 93"/>
                    <a:gd name="T19" fmla="*/ 54 h 66"/>
                    <a:gd name="T20" fmla="*/ 80 w 93"/>
                    <a:gd name="T21" fmla="*/ 59 h 66"/>
                    <a:gd name="T22" fmla="*/ 12 w 93"/>
                    <a:gd name="T23" fmla="*/ 59 h 66"/>
                    <a:gd name="T24" fmla="*/ 7 w 93"/>
                    <a:gd name="T25" fmla="*/ 54 h 66"/>
                    <a:gd name="T26" fmla="*/ 7 w 93"/>
                    <a:gd name="T27" fmla="*/ 43 h 66"/>
                    <a:gd name="T28" fmla="*/ 0 w 93"/>
                    <a:gd name="T29" fmla="*/ 47 h 66"/>
                    <a:gd name="T30" fmla="*/ 0 w 93"/>
                    <a:gd name="T31" fmla="*/ 54 h 66"/>
                    <a:gd name="T32" fmla="*/ 12 w 93"/>
                    <a:gd name="T33" fmla="*/ 66 h 66"/>
                    <a:gd name="T34" fmla="*/ 80 w 93"/>
                    <a:gd name="T35" fmla="*/ 66 h 66"/>
                    <a:gd name="T36" fmla="*/ 93 w 93"/>
                    <a:gd name="T37" fmla="*/ 54 h 66"/>
                    <a:gd name="T38" fmla="*/ 93 w 93"/>
                    <a:gd name="T39" fmla="*/ 12 h 66"/>
                    <a:gd name="T40" fmla="*/ 80 w 93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6">
                      <a:moveTo>
                        <a:pt x="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9" y="7"/>
                        <a:pt x="12" y="7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83" y="7"/>
                        <a:pt x="85" y="9"/>
                        <a:pt x="85" y="12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7"/>
                        <a:pt x="83" y="59"/>
                        <a:pt x="80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9" y="59"/>
                        <a:pt x="7" y="57"/>
                        <a:pt x="7" y="5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1"/>
                        <a:pt x="5" y="66"/>
                        <a:pt x="12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7" y="66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/>
              </p:nvSpPr>
              <p:spPr bwMode="auto">
                <a:xfrm>
                  <a:off x="2142762" y="4659239"/>
                  <a:ext cx="62387" cy="598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8" name="Freeform 34"/>
                <p:cNvSpPr>
                  <a:spLocks/>
                </p:cNvSpPr>
                <p:nvPr/>
              </p:nvSpPr>
              <p:spPr bwMode="auto">
                <a:xfrm>
                  <a:off x="2121053" y="4689168"/>
                  <a:ext cx="189691" cy="252920"/>
                </a:xfrm>
                <a:custGeom>
                  <a:avLst/>
                  <a:gdLst>
                    <a:gd name="T0" fmla="*/ 94 w 95"/>
                    <a:gd name="T1" fmla="*/ 4 h 127"/>
                    <a:gd name="T2" fmla="*/ 93 w 95"/>
                    <a:gd name="T3" fmla="*/ 2 h 127"/>
                    <a:gd name="T4" fmla="*/ 86 w 95"/>
                    <a:gd name="T5" fmla="*/ 1 h 127"/>
                    <a:gd name="T6" fmla="*/ 48 w 95"/>
                    <a:gd name="T7" fmla="*/ 20 h 127"/>
                    <a:gd name="T8" fmla="*/ 48 w 95"/>
                    <a:gd name="T9" fmla="*/ 20 h 127"/>
                    <a:gd name="T10" fmla="*/ 39 w 95"/>
                    <a:gd name="T11" fmla="*/ 20 h 127"/>
                    <a:gd name="T12" fmla="*/ 28 w 95"/>
                    <a:gd name="T13" fmla="*/ 20 h 127"/>
                    <a:gd name="T14" fmla="*/ 25 w 95"/>
                    <a:gd name="T15" fmla="*/ 20 h 127"/>
                    <a:gd name="T16" fmla="*/ 22 w 95"/>
                    <a:gd name="T17" fmla="*/ 20 h 127"/>
                    <a:gd name="T18" fmla="*/ 6 w 95"/>
                    <a:gd name="T19" fmla="*/ 20 h 127"/>
                    <a:gd name="T20" fmla="*/ 3 w 95"/>
                    <a:gd name="T21" fmla="*/ 22 h 127"/>
                    <a:gd name="T22" fmla="*/ 1 w 95"/>
                    <a:gd name="T23" fmla="*/ 26 h 127"/>
                    <a:gd name="T24" fmla="*/ 0 w 95"/>
                    <a:gd name="T25" fmla="*/ 68 h 127"/>
                    <a:gd name="T26" fmla="*/ 4 w 95"/>
                    <a:gd name="T27" fmla="*/ 74 h 127"/>
                    <a:gd name="T28" fmla="*/ 6 w 95"/>
                    <a:gd name="T29" fmla="*/ 74 h 127"/>
                    <a:gd name="T30" fmla="*/ 10 w 95"/>
                    <a:gd name="T31" fmla="*/ 69 h 127"/>
                    <a:gd name="T32" fmla="*/ 11 w 95"/>
                    <a:gd name="T33" fmla="*/ 38 h 127"/>
                    <a:gd name="T34" fmla="*/ 12 w 95"/>
                    <a:gd name="T35" fmla="*/ 38 h 127"/>
                    <a:gd name="T36" fmla="*/ 12 w 95"/>
                    <a:gd name="T37" fmla="*/ 64 h 127"/>
                    <a:gd name="T38" fmla="*/ 12 w 95"/>
                    <a:gd name="T39" fmla="*/ 66 h 127"/>
                    <a:gd name="T40" fmla="*/ 12 w 95"/>
                    <a:gd name="T41" fmla="*/ 121 h 127"/>
                    <a:gd name="T42" fmla="*/ 18 w 95"/>
                    <a:gd name="T43" fmla="*/ 127 h 127"/>
                    <a:gd name="T44" fmla="*/ 22 w 95"/>
                    <a:gd name="T45" fmla="*/ 127 h 127"/>
                    <a:gd name="T46" fmla="*/ 28 w 95"/>
                    <a:gd name="T47" fmla="*/ 121 h 127"/>
                    <a:gd name="T48" fmla="*/ 28 w 95"/>
                    <a:gd name="T49" fmla="*/ 78 h 127"/>
                    <a:gd name="T50" fmla="*/ 33 w 95"/>
                    <a:gd name="T51" fmla="*/ 78 h 127"/>
                    <a:gd name="T52" fmla="*/ 33 w 95"/>
                    <a:gd name="T53" fmla="*/ 121 h 127"/>
                    <a:gd name="T54" fmla="*/ 39 w 95"/>
                    <a:gd name="T55" fmla="*/ 127 h 127"/>
                    <a:gd name="T56" fmla="*/ 43 w 95"/>
                    <a:gd name="T57" fmla="*/ 127 h 127"/>
                    <a:gd name="T58" fmla="*/ 49 w 95"/>
                    <a:gd name="T59" fmla="*/ 121 h 127"/>
                    <a:gd name="T60" fmla="*/ 49 w 95"/>
                    <a:gd name="T61" fmla="*/ 66 h 127"/>
                    <a:gd name="T62" fmla="*/ 49 w 95"/>
                    <a:gd name="T63" fmla="*/ 64 h 127"/>
                    <a:gd name="T64" fmla="*/ 49 w 95"/>
                    <a:gd name="T65" fmla="*/ 36 h 127"/>
                    <a:gd name="T66" fmla="*/ 54 w 95"/>
                    <a:gd name="T67" fmla="*/ 29 h 127"/>
                    <a:gd name="T68" fmla="*/ 91 w 95"/>
                    <a:gd name="T69" fmla="*/ 10 h 127"/>
                    <a:gd name="T70" fmla="*/ 94 w 95"/>
                    <a:gd name="T71" fmla="*/ 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5" h="127">
                      <a:moveTo>
                        <a:pt x="94" y="4"/>
                      </a:move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2" y="0"/>
                        <a:pt x="89" y="0"/>
                        <a:pt x="86" y="1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4" y="21"/>
                        <a:pt x="3" y="22"/>
                      </a:cubicBezTo>
                      <a:cubicBezTo>
                        <a:pt x="2" y="23"/>
                        <a:pt x="1" y="24"/>
                        <a:pt x="1" y="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1"/>
                        <a:pt x="2" y="73"/>
                        <a:pt x="4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4"/>
                        <a:pt x="10" y="71"/>
                        <a:pt x="10" y="6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12" y="124"/>
                        <a:pt x="15" y="127"/>
                        <a:pt x="18" y="127"/>
                      </a:cubicBezTo>
                      <a:cubicBezTo>
                        <a:pt x="22" y="127"/>
                        <a:pt x="22" y="127"/>
                        <a:pt x="22" y="127"/>
                      </a:cubicBezTo>
                      <a:cubicBezTo>
                        <a:pt x="25" y="127"/>
                        <a:pt x="28" y="124"/>
                        <a:pt x="28" y="121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33" y="124"/>
                        <a:pt x="36" y="127"/>
                        <a:pt x="39" y="127"/>
                      </a:cubicBezTo>
                      <a:cubicBezTo>
                        <a:pt x="43" y="127"/>
                        <a:pt x="43" y="127"/>
                        <a:pt x="43" y="127"/>
                      </a:cubicBezTo>
                      <a:cubicBezTo>
                        <a:pt x="46" y="127"/>
                        <a:pt x="49" y="124"/>
                        <a:pt x="49" y="121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0" y="33"/>
                        <a:pt x="52" y="31"/>
                        <a:pt x="54" y="29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4" y="9"/>
                        <a:pt x="95" y="6"/>
                        <a:pt x="9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78" name="椭圆 177"/>
          <p:cNvSpPr/>
          <p:nvPr/>
        </p:nvSpPr>
        <p:spPr>
          <a:xfrm>
            <a:off x="2746124" y="2388156"/>
            <a:ext cx="273494" cy="2719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等腰三角形 178"/>
          <p:cNvSpPr/>
          <p:nvPr/>
        </p:nvSpPr>
        <p:spPr>
          <a:xfrm rot="5122105">
            <a:off x="2983234" y="205782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等腰三角形 210"/>
          <p:cNvSpPr/>
          <p:nvPr/>
        </p:nvSpPr>
        <p:spPr>
          <a:xfrm rot="5122105">
            <a:off x="4402694" y="390279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986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5"/>
          <p:cNvSpPr txBox="1"/>
          <p:nvPr/>
        </p:nvSpPr>
        <p:spPr>
          <a:xfrm>
            <a:off x="492257" y="706968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225793" y="2669473"/>
            <a:ext cx="4354319" cy="351000"/>
          </a:xfrm>
          <a:custGeom>
            <a:avLst/>
            <a:gdLst/>
            <a:ahLst/>
            <a:cxnLst/>
            <a:rect l="l" t="t" r="r" b="b"/>
            <a:pathLst>
              <a:path w="2807157" h="468000">
                <a:moveTo>
                  <a:pt x="82036" y="0"/>
                </a:moveTo>
                <a:lnTo>
                  <a:pt x="2339157" y="0"/>
                </a:lnTo>
                <a:lnTo>
                  <a:pt x="2807157" y="468000"/>
                </a:lnTo>
                <a:lnTo>
                  <a:pt x="82036" y="468000"/>
                </a:lnTo>
                <a:cubicBezTo>
                  <a:pt x="36729" y="468000"/>
                  <a:pt x="0" y="425570"/>
                  <a:pt x="0" y="373230"/>
                </a:cubicBezTo>
                <a:lnTo>
                  <a:pt x="0" y="94771"/>
                </a:lnTo>
                <a:cubicBezTo>
                  <a:pt x="0" y="42431"/>
                  <a:pt x="36729" y="0"/>
                  <a:pt x="82036" y="0"/>
                </a:cubicBezTo>
                <a:close/>
              </a:path>
            </a:pathLst>
          </a:cu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6"/>
          <p:cNvSpPr txBox="1"/>
          <p:nvPr/>
        </p:nvSpPr>
        <p:spPr>
          <a:xfrm>
            <a:off x="539751" y="2492168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278A1"/>
                </a:solidFill>
                <a:latin typeface="Akzidenz-Grotesk BQ Condensed" pitchFamily="50" charset="0"/>
              </a:rPr>
              <a:t>01</a:t>
            </a:r>
            <a:endParaRPr lang="zh-CN" altLang="en-US" sz="3600" b="1" dirty="0">
              <a:solidFill>
                <a:srgbClr val="0278A1"/>
              </a:solidFill>
              <a:latin typeface="Akzidenz-Grotesk BQ Condensed" pitchFamily="50" charset="0"/>
            </a:endParaRPr>
          </a:p>
        </p:txBody>
      </p:sp>
      <p:sp>
        <p:nvSpPr>
          <p:cNvPr id="15" name="文本框 53"/>
          <p:cNvSpPr txBox="1"/>
          <p:nvPr/>
        </p:nvSpPr>
        <p:spPr>
          <a:xfrm>
            <a:off x="1403647" y="262088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疫情下出版业的基本状态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2"/>
          <p:cNvSpPr txBox="1"/>
          <p:nvPr/>
        </p:nvSpPr>
        <p:spPr>
          <a:xfrm>
            <a:off x="539751" y="2990220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278A1"/>
                </a:solidFill>
                <a:latin typeface="Akzidenz-Grotesk BQ Condensed" pitchFamily="50" charset="0"/>
              </a:rPr>
              <a:t>02</a:t>
            </a:r>
            <a:endParaRPr lang="zh-CN" altLang="en-US" sz="3600" b="1" dirty="0">
              <a:solidFill>
                <a:srgbClr val="0278A1"/>
              </a:solidFill>
              <a:latin typeface="Akzidenz-Grotesk BQ Condensed" pitchFamily="50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225793" y="3156854"/>
            <a:ext cx="5218415" cy="351000"/>
          </a:xfrm>
          <a:custGeom>
            <a:avLst/>
            <a:gdLst/>
            <a:ahLst/>
            <a:cxnLst/>
            <a:rect l="l" t="t" r="r" b="b"/>
            <a:pathLst>
              <a:path w="3492923" h="468000">
                <a:moveTo>
                  <a:pt x="82036" y="0"/>
                </a:moveTo>
                <a:lnTo>
                  <a:pt x="3024923" y="0"/>
                </a:lnTo>
                <a:lnTo>
                  <a:pt x="3492923" y="468000"/>
                </a:lnTo>
                <a:lnTo>
                  <a:pt x="82036" y="468000"/>
                </a:lnTo>
                <a:cubicBezTo>
                  <a:pt x="36729" y="468000"/>
                  <a:pt x="0" y="425570"/>
                  <a:pt x="0" y="373230"/>
                </a:cubicBezTo>
                <a:lnTo>
                  <a:pt x="0" y="94771"/>
                </a:lnTo>
                <a:cubicBezTo>
                  <a:pt x="0" y="42431"/>
                  <a:pt x="36729" y="0"/>
                  <a:pt x="82036" y="0"/>
                </a:cubicBezTo>
                <a:close/>
              </a:path>
            </a:pathLst>
          </a:cu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54"/>
          <p:cNvSpPr txBox="1"/>
          <p:nvPr/>
        </p:nvSpPr>
        <p:spPr>
          <a:xfrm>
            <a:off x="1403646" y="310152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疫情冲击下大学社暴露的问题</a:t>
            </a:r>
          </a:p>
        </p:txBody>
      </p:sp>
      <p:sp>
        <p:nvSpPr>
          <p:cNvPr id="21" name="文本框 18"/>
          <p:cNvSpPr txBox="1"/>
          <p:nvPr/>
        </p:nvSpPr>
        <p:spPr>
          <a:xfrm>
            <a:off x="539751" y="3488272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278A1"/>
                </a:solidFill>
                <a:latin typeface="Akzidenz-Grotesk BQ Condensed" pitchFamily="50" charset="0"/>
              </a:rPr>
              <a:t>03</a:t>
            </a:r>
            <a:endParaRPr lang="zh-CN" altLang="en-US" sz="3600" b="1" dirty="0">
              <a:solidFill>
                <a:srgbClr val="0278A1"/>
              </a:solidFill>
              <a:latin typeface="Akzidenz-Grotesk BQ Condensed" pitchFamily="50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225793" y="3660910"/>
            <a:ext cx="6154519" cy="351000"/>
          </a:xfrm>
          <a:custGeom>
            <a:avLst/>
            <a:gdLst/>
            <a:ahLst/>
            <a:cxnLst/>
            <a:rect l="l" t="t" r="r" b="b"/>
            <a:pathLst>
              <a:path w="4151099" h="468000">
                <a:moveTo>
                  <a:pt x="82036" y="0"/>
                </a:moveTo>
                <a:lnTo>
                  <a:pt x="3683099" y="0"/>
                </a:lnTo>
                <a:lnTo>
                  <a:pt x="4151099" y="468000"/>
                </a:lnTo>
                <a:lnTo>
                  <a:pt x="82036" y="468000"/>
                </a:lnTo>
                <a:cubicBezTo>
                  <a:pt x="36729" y="468000"/>
                  <a:pt x="0" y="425570"/>
                  <a:pt x="0" y="373230"/>
                </a:cubicBezTo>
                <a:lnTo>
                  <a:pt x="0" y="94771"/>
                </a:lnTo>
                <a:cubicBezTo>
                  <a:pt x="0" y="42431"/>
                  <a:pt x="36729" y="0"/>
                  <a:pt x="82036" y="0"/>
                </a:cubicBezTo>
                <a:close/>
              </a:path>
            </a:pathLst>
          </a:cu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55"/>
          <p:cNvSpPr txBox="1"/>
          <p:nvPr/>
        </p:nvSpPr>
        <p:spPr>
          <a:xfrm>
            <a:off x="1418864" y="360557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解决危机的应对之策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9751" y="3986323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278A1"/>
                </a:solidFill>
                <a:latin typeface="Akzidenz-Grotesk BQ Condensed" pitchFamily="50" charset="0"/>
              </a:rPr>
              <a:t>04</a:t>
            </a:r>
            <a:endParaRPr lang="zh-CN" altLang="en-US" sz="3600" b="1" dirty="0">
              <a:solidFill>
                <a:srgbClr val="0278A1"/>
              </a:solidFill>
              <a:latin typeface="Akzidenz-Grotesk BQ Condensed" pitchFamily="50" charset="0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225790" y="4164966"/>
            <a:ext cx="7018617" cy="351000"/>
          </a:xfrm>
          <a:custGeom>
            <a:avLst/>
            <a:gdLst/>
            <a:ahLst/>
            <a:cxnLst/>
            <a:rect l="l" t="t" r="r" b="b"/>
            <a:pathLst>
              <a:path w="4825776" h="468000">
                <a:moveTo>
                  <a:pt x="82036" y="0"/>
                </a:moveTo>
                <a:lnTo>
                  <a:pt x="4357776" y="0"/>
                </a:lnTo>
                <a:lnTo>
                  <a:pt x="4825776" y="468000"/>
                </a:lnTo>
                <a:lnTo>
                  <a:pt x="82036" y="468000"/>
                </a:lnTo>
                <a:cubicBezTo>
                  <a:pt x="36729" y="468000"/>
                  <a:pt x="0" y="425570"/>
                  <a:pt x="0" y="373230"/>
                </a:cubicBezTo>
                <a:lnTo>
                  <a:pt x="0" y="94771"/>
                </a:lnTo>
                <a:cubicBezTo>
                  <a:pt x="0" y="42431"/>
                  <a:pt x="36729" y="0"/>
                  <a:pt x="82036" y="0"/>
                </a:cubicBezTo>
                <a:close/>
              </a:path>
            </a:pathLst>
          </a:cu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56"/>
          <p:cNvSpPr txBox="1"/>
          <p:nvPr/>
        </p:nvSpPr>
        <p:spPr>
          <a:xfrm>
            <a:off x="1444571" y="410963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疫情下大学社经营模式的思考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65516"/>
            <a:ext cx="4320480" cy="2166795"/>
          </a:xfrm>
          <a:prstGeom prst="flowChartMultidocumen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926" y="106221"/>
            <a:ext cx="227400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80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657" y="0"/>
            <a:ext cx="4911234" cy="3204881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83968" y="0"/>
            <a:ext cx="2556284" cy="51435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94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5737" y="810432"/>
            <a:ext cx="6696743" cy="4518412"/>
            <a:chOff x="2195737" y="810432"/>
            <a:chExt cx="6696743" cy="4518412"/>
          </a:xfrm>
        </p:grpSpPr>
        <p:sp>
          <p:nvSpPr>
            <p:cNvPr id="36" name="文本框 14"/>
            <p:cNvSpPr txBox="1"/>
            <p:nvPr/>
          </p:nvSpPr>
          <p:spPr>
            <a:xfrm>
              <a:off x="5563268" y="810432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加强学术出版</a:t>
              </a: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4572000" y="1589359"/>
              <a:ext cx="4320480" cy="373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学术出版社是大学出版社的</a:t>
              </a:r>
              <a:endParaRPr lang="en-US" altLang="zh-CN" sz="2400" b="1" dirty="0">
                <a:solidFill>
                  <a:srgbClr val="2378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立社之本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，需要长期规划积累。</a:t>
              </a:r>
              <a:endParaRPr lang="en-US" altLang="zh-CN" sz="2400" b="1" dirty="0">
                <a:solidFill>
                  <a:srgbClr val="2378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400" b="1" dirty="0">
                <a:solidFill>
                  <a:srgbClr val="2378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如果能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构建好</a:t>
              </a:r>
              <a:r>
                <a:rPr lang="zh-CN" altLang="zh-CN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多元化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zh-CN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产品结构，就能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增加</a:t>
              </a:r>
              <a:r>
                <a:rPr lang="zh-CN" altLang="zh-CN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抵御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未知</a:t>
              </a:r>
              <a:r>
                <a:rPr lang="zh-CN" altLang="zh-CN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</a:t>
              </a:r>
              <a:r>
                <a:rPr lang="zh-CN" altLang="en-US" sz="2400" b="1" dirty="0">
                  <a:solidFill>
                    <a:srgbClr val="2378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的能力。</a:t>
              </a:r>
              <a:endParaRPr lang="zh-CN" altLang="zh-CN" sz="2400" b="1" dirty="0">
                <a:solidFill>
                  <a:srgbClr val="2378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 </a:t>
              </a:r>
              <a:endParaRPr lang="zh-CN" altLang="zh-CN" sz="1400" dirty="0"/>
            </a:p>
          </p:txBody>
        </p:sp>
        <p:sp>
          <p:nvSpPr>
            <p:cNvPr id="2" name="L 形 1"/>
            <p:cNvSpPr/>
            <p:nvPr/>
          </p:nvSpPr>
          <p:spPr>
            <a:xfrm rot="16200000">
              <a:off x="2170537" y="4494937"/>
              <a:ext cx="194400" cy="144000"/>
            </a:xfrm>
            <a:prstGeom prst="corner">
              <a:avLst>
                <a:gd name="adj1" fmla="val 34817"/>
                <a:gd name="adj2" fmla="val 28743"/>
              </a:avLst>
            </a:prstGeom>
            <a:solidFill>
              <a:srgbClr val="0278A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2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4405806" y="1976766"/>
            <a:ext cx="4270650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237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打造线上、线下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营销宣传矩阵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557191" y="835468"/>
            <a:ext cx="3383311" cy="3383310"/>
            <a:chOff x="1767979" y="2226568"/>
            <a:chExt cx="2404864" cy="24048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0" name="椭圆 199"/>
            <p:cNvSpPr/>
            <p:nvPr/>
          </p:nvSpPr>
          <p:spPr>
            <a:xfrm>
              <a:off x="1767979" y="2226568"/>
              <a:ext cx="2404864" cy="240486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scene3d>
              <a:camera prst="orthographicFront"/>
              <a:lightRig rig="soft" dir="t"/>
            </a:scene3d>
            <a:sp3d prstMaterial="softEdge">
              <a:bevelT w="12700" h="12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1769089" y="2393014"/>
              <a:ext cx="1866957" cy="2071307"/>
              <a:chOff x="1879529" y="1823026"/>
              <a:chExt cx="1866957" cy="2071307"/>
            </a:xfrm>
          </p:grpSpPr>
          <p:sp>
            <p:nvSpPr>
              <p:cNvPr id="202" name="椭圆 1"/>
              <p:cNvSpPr/>
              <p:nvPr/>
            </p:nvSpPr>
            <p:spPr>
              <a:xfrm>
                <a:off x="1879529" y="1823026"/>
                <a:ext cx="1437018" cy="2071307"/>
              </a:xfrm>
              <a:custGeom>
                <a:avLst/>
                <a:gdLst/>
                <a:ahLst/>
                <a:cxnLst/>
                <a:rect l="l" t="t" r="r" b="b"/>
                <a:pathLst>
                  <a:path w="525760" h="905673">
                    <a:moveTo>
                      <a:pt x="262880" y="0"/>
                    </a:moveTo>
                    <a:cubicBezTo>
                      <a:pt x="420534" y="89132"/>
                      <a:pt x="525760" y="258696"/>
                      <a:pt x="525760" y="452836"/>
                    </a:cubicBezTo>
                    <a:cubicBezTo>
                      <a:pt x="525760" y="646977"/>
                      <a:pt x="420534" y="816541"/>
                      <a:pt x="262880" y="905673"/>
                    </a:cubicBezTo>
                    <a:cubicBezTo>
                      <a:pt x="105226" y="816541"/>
                      <a:pt x="0" y="646977"/>
                      <a:pt x="0" y="452836"/>
                    </a:cubicBezTo>
                    <a:cubicBezTo>
                      <a:pt x="0" y="258696"/>
                      <a:pt x="105226" y="89132"/>
                      <a:pt x="262880" y="0"/>
                    </a:cubicBezTo>
                    <a:close/>
                  </a:path>
                </a:pathLst>
              </a:custGeom>
              <a:solidFill>
                <a:srgbClr val="0278A1"/>
              </a:solidFill>
              <a:ln w="12700">
                <a:solidFill>
                  <a:schemeClr val="bg1"/>
                </a:solidFill>
              </a:ln>
              <a:effectLst>
                <a:innerShdw blurRad="127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TextBox 10"/>
              <p:cNvSpPr txBox="1"/>
              <p:nvPr/>
            </p:nvSpPr>
            <p:spPr>
              <a:xfrm>
                <a:off x="3247738" y="2628973"/>
                <a:ext cx="498748" cy="26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04" name="组合 203"/>
              <p:cNvGrpSpPr/>
              <p:nvPr/>
            </p:nvGrpSpPr>
            <p:grpSpPr>
              <a:xfrm>
                <a:off x="2205586" y="2639997"/>
                <a:ext cx="498106" cy="469281"/>
                <a:chOff x="2121053" y="4628326"/>
                <a:chExt cx="333034" cy="313762"/>
              </a:xfrm>
            </p:grpSpPr>
            <p:sp>
              <p:nvSpPr>
                <p:cNvPr id="205" name="Freeform 31"/>
                <p:cNvSpPr>
                  <a:spLocks/>
                </p:cNvSpPr>
                <p:nvPr/>
              </p:nvSpPr>
              <p:spPr bwMode="auto">
                <a:xfrm>
                  <a:off x="2268612" y="4628326"/>
                  <a:ext cx="185475" cy="133205"/>
                </a:xfrm>
                <a:custGeom>
                  <a:avLst/>
                  <a:gdLst>
                    <a:gd name="T0" fmla="*/ 81 w 93"/>
                    <a:gd name="T1" fmla="*/ 0 h 67"/>
                    <a:gd name="T2" fmla="*/ 12 w 93"/>
                    <a:gd name="T3" fmla="*/ 0 h 67"/>
                    <a:gd name="T4" fmla="*/ 0 w 93"/>
                    <a:gd name="T5" fmla="*/ 12 h 67"/>
                    <a:gd name="T6" fmla="*/ 0 w 93"/>
                    <a:gd name="T7" fmla="*/ 21 h 67"/>
                    <a:gd name="T8" fmla="*/ 7 w 93"/>
                    <a:gd name="T9" fmla="*/ 21 h 67"/>
                    <a:gd name="T10" fmla="*/ 7 w 93"/>
                    <a:gd name="T11" fmla="*/ 12 h 67"/>
                    <a:gd name="T12" fmla="*/ 12 w 93"/>
                    <a:gd name="T13" fmla="*/ 7 h 67"/>
                    <a:gd name="T14" fmla="*/ 81 w 93"/>
                    <a:gd name="T15" fmla="*/ 7 h 67"/>
                    <a:gd name="T16" fmla="*/ 86 w 93"/>
                    <a:gd name="T17" fmla="*/ 12 h 67"/>
                    <a:gd name="T18" fmla="*/ 86 w 93"/>
                    <a:gd name="T19" fmla="*/ 54 h 67"/>
                    <a:gd name="T20" fmla="*/ 81 w 93"/>
                    <a:gd name="T21" fmla="*/ 59 h 67"/>
                    <a:gd name="T22" fmla="*/ 72 w 93"/>
                    <a:gd name="T23" fmla="*/ 59 h 67"/>
                    <a:gd name="T24" fmla="*/ 72 w 93"/>
                    <a:gd name="T25" fmla="*/ 67 h 67"/>
                    <a:gd name="T26" fmla="*/ 81 w 93"/>
                    <a:gd name="T27" fmla="*/ 67 h 67"/>
                    <a:gd name="T28" fmla="*/ 93 w 93"/>
                    <a:gd name="T29" fmla="*/ 54 h 67"/>
                    <a:gd name="T30" fmla="*/ 93 w 93"/>
                    <a:gd name="T31" fmla="*/ 12 h 67"/>
                    <a:gd name="T32" fmla="*/ 81 w 93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67">
                      <a:moveTo>
                        <a:pt x="8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10" y="7"/>
                        <a:pt x="12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6" y="9"/>
                        <a:pt x="86" y="12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6" y="57"/>
                        <a:pt x="83" y="59"/>
                        <a:pt x="81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7" y="67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32"/>
                <p:cNvSpPr>
                  <a:spLocks/>
                </p:cNvSpPr>
                <p:nvPr/>
              </p:nvSpPr>
              <p:spPr bwMode="auto">
                <a:xfrm>
                  <a:off x="2224957" y="4664192"/>
                  <a:ext cx="185475" cy="131518"/>
                </a:xfrm>
                <a:custGeom>
                  <a:avLst/>
                  <a:gdLst>
                    <a:gd name="T0" fmla="*/ 80 w 93"/>
                    <a:gd name="T1" fmla="*/ 0 h 66"/>
                    <a:gd name="T2" fmla="*/ 12 w 93"/>
                    <a:gd name="T3" fmla="*/ 0 h 66"/>
                    <a:gd name="T4" fmla="*/ 0 w 93"/>
                    <a:gd name="T5" fmla="*/ 12 h 66"/>
                    <a:gd name="T6" fmla="*/ 0 w 93"/>
                    <a:gd name="T7" fmla="*/ 29 h 66"/>
                    <a:gd name="T8" fmla="*/ 7 w 93"/>
                    <a:gd name="T9" fmla="*/ 25 h 66"/>
                    <a:gd name="T10" fmla="*/ 7 w 93"/>
                    <a:gd name="T11" fmla="*/ 12 h 66"/>
                    <a:gd name="T12" fmla="*/ 12 w 93"/>
                    <a:gd name="T13" fmla="*/ 7 h 66"/>
                    <a:gd name="T14" fmla="*/ 80 w 93"/>
                    <a:gd name="T15" fmla="*/ 7 h 66"/>
                    <a:gd name="T16" fmla="*/ 85 w 93"/>
                    <a:gd name="T17" fmla="*/ 12 h 66"/>
                    <a:gd name="T18" fmla="*/ 85 w 93"/>
                    <a:gd name="T19" fmla="*/ 54 h 66"/>
                    <a:gd name="T20" fmla="*/ 80 w 93"/>
                    <a:gd name="T21" fmla="*/ 59 h 66"/>
                    <a:gd name="T22" fmla="*/ 12 w 93"/>
                    <a:gd name="T23" fmla="*/ 59 h 66"/>
                    <a:gd name="T24" fmla="*/ 7 w 93"/>
                    <a:gd name="T25" fmla="*/ 54 h 66"/>
                    <a:gd name="T26" fmla="*/ 7 w 93"/>
                    <a:gd name="T27" fmla="*/ 43 h 66"/>
                    <a:gd name="T28" fmla="*/ 0 w 93"/>
                    <a:gd name="T29" fmla="*/ 47 h 66"/>
                    <a:gd name="T30" fmla="*/ 0 w 93"/>
                    <a:gd name="T31" fmla="*/ 54 h 66"/>
                    <a:gd name="T32" fmla="*/ 12 w 93"/>
                    <a:gd name="T33" fmla="*/ 66 h 66"/>
                    <a:gd name="T34" fmla="*/ 80 w 93"/>
                    <a:gd name="T35" fmla="*/ 66 h 66"/>
                    <a:gd name="T36" fmla="*/ 93 w 93"/>
                    <a:gd name="T37" fmla="*/ 54 h 66"/>
                    <a:gd name="T38" fmla="*/ 93 w 93"/>
                    <a:gd name="T39" fmla="*/ 12 h 66"/>
                    <a:gd name="T40" fmla="*/ 80 w 93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6">
                      <a:moveTo>
                        <a:pt x="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9"/>
                        <a:pt x="9" y="7"/>
                        <a:pt x="12" y="7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83" y="7"/>
                        <a:pt x="85" y="9"/>
                        <a:pt x="85" y="12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7"/>
                        <a:pt x="83" y="59"/>
                        <a:pt x="80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9" y="59"/>
                        <a:pt x="7" y="57"/>
                        <a:pt x="7" y="5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1"/>
                        <a:pt x="5" y="66"/>
                        <a:pt x="12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7" y="66"/>
                        <a:pt x="93" y="61"/>
                        <a:pt x="93" y="54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5"/>
                        <a:pt x="87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/>
              </p:nvSpPr>
              <p:spPr bwMode="auto">
                <a:xfrm>
                  <a:off x="2142762" y="4659239"/>
                  <a:ext cx="62387" cy="598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8" name="Freeform 34"/>
                <p:cNvSpPr>
                  <a:spLocks/>
                </p:cNvSpPr>
                <p:nvPr/>
              </p:nvSpPr>
              <p:spPr bwMode="auto">
                <a:xfrm>
                  <a:off x="2121053" y="4689168"/>
                  <a:ext cx="189691" cy="252920"/>
                </a:xfrm>
                <a:custGeom>
                  <a:avLst/>
                  <a:gdLst>
                    <a:gd name="T0" fmla="*/ 94 w 95"/>
                    <a:gd name="T1" fmla="*/ 4 h 127"/>
                    <a:gd name="T2" fmla="*/ 93 w 95"/>
                    <a:gd name="T3" fmla="*/ 2 h 127"/>
                    <a:gd name="T4" fmla="*/ 86 w 95"/>
                    <a:gd name="T5" fmla="*/ 1 h 127"/>
                    <a:gd name="T6" fmla="*/ 48 w 95"/>
                    <a:gd name="T7" fmla="*/ 20 h 127"/>
                    <a:gd name="T8" fmla="*/ 48 w 95"/>
                    <a:gd name="T9" fmla="*/ 20 h 127"/>
                    <a:gd name="T10" fmla="*/ 39 w 95"/>
                    <a:gd name="T11" fmla="*/ 20 h 127"/>
                    <a:gd name="T12" fmla="*/ 28 w 95"/>
                    <a:gd name="T13" fmla="*/ 20 h 127"/>
                    <a:gd name="T14" fmla="*/ 25 w 95"/>
                    <a:gd name="T15" fmla="*/ 20 h 127"/>
                    <a:gd name="T16" fmla="*/ 22 w 95"/>
                    <a:gd name="T17" fmla="*/ 20 h 127"/>
                    <a:gd name="T18" fmla="*/ 6 w 95"/>
                    <a:gd name="T19" fmla="*/ 20 h 127"/>
                    <a:gd name="T20" fmla="*/ 3 w 95"/>
                    <a:gd name="T21" fmla="*/ 22 h 127"/>
                    <a:gd name="T22" fmla="*/ 1 w 95"/>
                    <a:gd name="T23" fmla="*/ 26 h 127"/>
                    <a:gd name="T24" fmla="*/ 0 w 95"/>
                    <a:gd name="T25" fmla="*/ 68 h 127"/>
                    <a:gd name="T26" fmla="*/ 4 w 95"/>
                    <a:gd name="T27" fmla="*/ 74 h 127"/>
                    <a:gd name="T28" fmla="*/ 6 w 95"/>
                    <a:gd name="T29" fmla="*/ 74 h 127"/>
                    <a:gd name="T30" fmla="*/ 10 w 95"/>
                    <a:gd name="T31" fmla="*/ 69 h 127"/>
                    <a:gd name="T32" fmla="*/ 11 w 95"/>
                    <a:gd name="T33" fmla="*/ 38 h 127"/>
                    <a:gd name="T34" fmla="*/ 12 w 95"/>
                    <a:gd name="T35" fmla="*/ 38 h 127"/>
                    <a:gd name="T36" fmla="*/ 12 w 95"/>
                    <a:gd name="T37" fmla="*/ 64 h 127"/>
                    <a:gd name="T38" fmla="*/ 12 w 95"/>
                    <a:gd name="T39" fmla="*/ 66 h 127"/>
                    <a:gd name="T40" fmla="*/ 12 w 95"/>
                    <a:gd name="T41" fmla="*/ 121 h 127"/>
                    <a:gd name="T42" fmla="*/ 18 w 95"/>
                    <a:gd name="T43" fmla="*/ 127 h 127"/>
                    <a:gd name="T44" fmla="*/ 22 w 95"/>
                    <a:gd name="T45" fmla="*/ 127 h 127"/>
                    <a:gd name="T46" fmla="*/ 28 w 95"/>
                    <a:gd name="T47" fmla="*/ 121 h 127"/>
                    <a:gd name="T48" fmla="*/ 28 w 95"/>
                    <a:gd name="T49" fmla="*/ 78 h 127"/>
                    <a:gd name="T50" fmla="*/ 33 w 95"/>
                    <a:gd name="T51" fmla="*/ 78 h 127"/>
                    <a:gd name="T52" fmla="*/ 33 w 95"/>
                    <a:gd name="T53" fmla="*/ 121 h 127"/>
                    <a:gd name="T54" fmla="*/ 39 w 95"/>
                    <a:gd name="T55" fmla="*/ 127 h 127"/>
                    <a:gd name="T56" fmla="*/ 43 w 95"/>
                    <a:gd name="T57" fmla="*/ 127 h 127"/>
                    <a:gd name="T58" fmla="*/ 49 w 95"/>
                    <a:gd name="T59" fmla="*/ 121 h 127"/>
                    <a:gd name="T60" fmla="*/ 49 w 95"/>
                    <a:gd name="T61" fmla="*/ 66 h 127"/>
                    <a:gd name="T62" fmla="*/ 49 w 95"/>
                    <a:gd name="T63" fmla="*/ 64 h 127"/>
                    <a:gd name="T64" fmla="*/ 49 w 95"/>
                    <a:gd name="T65" fmla="*/ 36 h 127"/>
                    <a:gd name="T66" fmla="*/ 54 w 95"/>
                    <a:gd name="T67" fmla="*/ 29 h 127"/>
                    <a:gd name="T68" fmla="*/ 91 w 95"/>
                    <a:gd name="T69" fmla="*/ 10 h 127"/>
                    <a:gd name="T70" fmla="*/ 94 w 95"/>
                    <a:gd name="T71" fmla="*/ 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5" h="127">
                      <a:moveTo>
                        <a:pt x="94" y="4"/>
                      </a:move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2" y="0"/>
                        <a:pt x="89" y="0"/>
                        <a:pt x="86" y="1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4" y="21"/>
                        <a:pt x="3" y="22"/>
                      </a:cubicBezTo>
                      <a:cubicBezTo>
                        <a:pt x="2" y="23"/>
                        <a:pt x="1" y="24"/>
                        <a:pt x="1" y="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1"/>
                        <a:pt x="2" y="73"/>
                        <a:pt x="4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4"/>
                        <a:pt x="10" y="71"/>
                        <a:pt x="10" y="6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12" y="124"/>
                        <a:pt x="15" y="127"/>
                        <a:pt x="18" y="127"/>
                      </a:cubicBezTo>
                      <a:cubicBezTo>
                        <a:pt x="22" y="127"/>
                        <a:pt x="22" y="127"/>
                        <a:pt x="22" y="127"/>
                      </a:cubicBezTo>
                      <a:cubicBezTo>
                        <a:pt x="25" y="127"/>
                        <a:pt x="28" y="124"/>
                        <a:pt x="28" y="121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33" y="124"/>
                        <a:pt x="36" y="127"/>
                        <a:pt x="39" y="127"/>
                      </a:cubicBezTo>
                      <a:cubicBezTo>
                        <a:pt x="43" y="127"/>
                        <a:pt x="43" y="127"/>
                        <a:pt x="43" y="127"/>
                      </a:cubicBezTo>
                      <a:cubicBezTo>
                        <a:pt x="46" y="127"/>
                        <a:pt x="49" y="124"/>
                        <a:pt x="49" y="121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0" y="33"/>
                        <a:pt x="52" y="31"/>
                        <a:pt x="54" y="29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4" y="9"/>
                        <a:pt x="95" y="6"/>
                        <a:pt x="9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78" name="椭圆 177"/>
          <p:cNvSpPr/>
          <p:nvPr/>
        </p:nvSpPr>
        <p:spPr>
          <a:xfrm>
            <a:off x="2746124" y="2388156"/>
            <a:ext cx="273494" cy="2719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等腰三角形 178"/>
          <p:cNvSpPr/>
          <p:nvPr/>
        </p:nvSpPr>
        <p:spPr>
          <a:xfrm rot="5122105">
            <a:off x="2983234" y="205782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等腰三角形 210"/>
          <p:cNvSpPr/>
          <p:nvPr/>
        </p:nvSpPr>
        <p:spPr>
          <a:xfrm rot="5122105">
            <a:off x="4402694" y="3902795"/>
            <a:ext cx="112858" cy="97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05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58"/>
          <p:cNvSpPr txBox="1"/>
          <p:nvPr/>
        </p:nvSpPr>
        <p:spPr>
          <a:xfrm>
            <a:off x="8491722" y="27336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15469" y="915566"/>
            <a:ext cx="1284771" cy="1285200"/>
            <a:chOff x="683568" y="915566"/>
            <a:chExt cx="1284771" cy="1285200"/>
          </a:xfrm>
        </p:grpSpPr>
        <p:sp>
          <p:nvSpPr>
            <p:cNvPr id="7" name="椭圆 6"/>
            <p:cNvSpPr/>
            <p:nvPr/>
          </p:nvSpPr>
          <p:spPr>
            <a:xfrm>
              <a:off x="683568" y="915566"/>
              <a:ext cx="1284771" cy="1285200"/>
            </a:xfrm>
            <a:prstGeom prst="ellipse">
              <a:avLst/>
            </a:prstGeom>
            <a:solidFill>
              <a:srgbClr val="027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11"/>
            <p:cNvSpPr>
              <a:spLocks noEditPoints="1"/>
            </p:cNvSpPr>
            <p:nvPr/>
          </p:nvSpPr>
          <p:spPr bwMode="auto">
            <a:xfrm>
              <a:off x="801419" y="1195457"/>
              <a:ext cx="1049068" cy="725418"/>
            </a:xfrm>
            <a:custGeom>
              <a:avLst/>
              <a:gdLst>
                <a:gd name="T0" fmla="*/ 135 w 156"/>
                <a:gd name="T1" fmla="*/ 47 h 107"/>
                <a:gd name="T2" fmla="*/ 136 w 156"/>
                <a:gd name="T3" fmla="*/ 37 h 107"/>
                <a:gd name="T4" fmla="*/ 99 w 156"/>
                <a:gd name="T5" fmla="*/ 0 h 107"/>
                <a:gd name="T6" fmla="*/ 73 w 156"/>
                <a:gd name="T7" fmla="*/ 18 h 107"/>
                <a:gd name="T8" fmla="*/ 45 w 156"/>
                <a:gd name="T9" fmla="*/ 8 h 107"/>
                <a:gd name="T10" fmla="*/ 19 w 156"/>
                <a:gd name="T11" fmla="*/ 40 h 107"/>
                <a:gd name="T12" fmla="*/ 20 w 156"/>
                <a:gd name="T13" fmla="*/ 47 h 107"/>
                <a:gd name="T14" fmla="*/ 0 w 156"/>
                <a:gd name="T15" fmla="*/ 76 h 107"/>
                <a:gd name="T16" fmla="*/ 31 w 156"/>
                <a:gd name="T17" fmla="*/ 107 h 107"/>
                <a:gd name="T18" fmla="*/ 126 w 156"/>
                <a:gd name="T19" fmla="*/ 107 h 107"/>
                <a:gd name="T20" fmla="*/ 156 w 156"/>
                <a:gd name="T21" fmla="*/ 76 h 107"/>
                <a:gd name="T22" fmla="*/ 135 w 156"/>
                <a:gd name="T23" fmla="*/ 47 h 107"/>
                <a:gd name="T24" fmla="*/ 120 w 156"/>
                <a:gd name="T25" fmla="*/ 101 h 107"/>
                <a:gd name="T26" fmla="*/ 91 w 156"/>
                <a:gd name="T27" fmla="*/ 101 h 107"/>
                <a:gd name="T28" fmla="*/ 91 w 156"/>
                <a:gd name="T29" fmla="*/ 74 h 107"/>
                <a:gd name="T30" fmla="*/ 91 w 156"/>
                <a:gd name="T31" fmla="*/ 69 h 107"/>
                <a:gd name="T32" fmla="*/ 103 w 156"/>
                <a:gd name="T33" fmla="*/ 69 h 107"/>
                <a:gd name="T34" fmla="*/ 103 w 156"/>
                <a:gd name="T35" fmla="*/ 66 h 107"/>
                <a:gd name="T36" fmla="*/ 78 w 156"/>
                <a:gd name="T37" fmla="*/ 42 h 107"/>
                <a:gd name="T38" fmla="*/ 74 w 156"/>
                <a:gd name="T39" fmla="*/ 42 h 107"/>
                <a:gd name="T40" fmla="*/ 50 w 156"/>
                <a:gd name="T41" fmla="*/ 67 h 107"/>
                <a:gd name="T42" fmla="*/ 51 w 156"/>
                <a:gd name="T43" fmla="*/ 70 h 107"/>
                <a:gd name="T44" fmla="*/ 61 w 156"/>
                <a:gd name="T45" fmla="*/ 70 h 107"/>
                <a:gd name="T46" fmla="*/ 61 w 156"/>
                <a:gd name="T47" fmla="*/ 74 h 107"/>
                <a:gd name="T48" fmla="*/ 61 w 156"/>
                <a:gd name="T49" fmla="*/ 101 h 107"/>
                <a:gd name="T50" fmla="*/ 38 w 156"/>
                <a:gd name="T51" fmla="*/ 101 h 107"/>
                <a:gd name="T52" fmla="*/ 11 w 156"/>
                <a:gd name="T53" fmla="*/ 75 h 107"/>
                <a:gd name="T54" fmla="*/ 28 w 156"/>
                <a:gd name="T55" fmla="*/ 50 h 107"/>
                <a:gd name="T56" fmla="*/ 28 w 156"/>
                <a:gd name="T57" fmla="*/ 44 h 107"/>
                <a:gd name="T58" fmla="*/ 50 w 156"/>
                <a:gd name="T59" fmla="*/ 17 h 107"/>
                <a:gd name="T60" fmla="*/ 74 w 156"/>
                <a:gd name="T61" fmla="*/ 30 h 107"/>
                <a:gd name="T62" fmla="*/ 97 w 156"/>
                <a:gd name="T63" fmla="*/ 11 h 107"/>
                <a:gd name="T64" fmla="*/ 128 w 156"/>
                <a:gd name="T65" fmla="*/ 42 h 107"/>
                <a:gd name="T66" fmla="*/ 127 w 156"/>
                <a:gd name="T67" fmla="*/ 50 h 107"/>
                <a:gd name="T68" fmla="*/ 147 w 156"/>
                <a:gd name="T69" fmla="*/ 75 h 107"/>
                <a:gd name="T70" fmla="*/ 120 w 156"/>
                <a:gd name="T71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6" h="107">
                  <a:moveTo>
                    <a:pt x="135" y="47"/>
                  </a:moveTo>
                  <a:cubicBezTo>
                    <a:pt x="136" y="44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29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8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6" y="93"/>
                    <a:pt x="156" y="76"/>
                  </a:cubicBezTo>
                  <a:cubicBezTo>
                    <a:pt x="156" y="62"/>
                    <a:pt x="147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91" y="93"/>
                    <a:pt x="91" y="81"/>
                    <a:pt x="91" y="74"/>
                  </a:cubicBezTo>
                  <a:cubicBezTo>
                    <a:pt x="91" y="71"/>
                    <a:pt x="91" y="69"/>
                    <a:pt x="91" y="69"/>
                  </a:cubicBezTo>
                  <a:cubicBezTo>
                    <a:pt x="91" y="69"/>
                    <a:pt x="99" y="69"/>
                    <a:pt x="103" y="69"/>
                  </a:cubicBezTo>
                  <a:cubicBezTo>
                    <a:pt x="106" y="69"/>
                    <a:pt x="103" y="66"/>
                    <a:pt x="103" y="6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6" y="40"/>
                    <a:pt x="74" y="42"/>
                  </a:cubicBezTo>
                  <a:cubicBezTo>
                    <a:pt x="72" y="44"/>
                    <a:pt x="50" y="67"/>
                    <a:pt x="50" y="67"/>
                  </a:cubicBezTo>
                  <a:cubicBezTo>
                    <a:pt x="50" y="67"/>
                    <a:pt x="47" y="70"/>
                    <a:pt x="51" y="70"/>
                  </a:cubicBezTo>
                  <a:cubicBezTo>
                    <a:pt x="55" y="70"/>
                    <a:pt x="61" y="70"/>
                    <a:pt x="61" y="70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1" y="81"/>
                    <a:pt x="61" y="93"/>
                    <a:pt x="61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8" y="54"/>
                    <a:pt x="28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6" y="20"/>
                    <a:pt x="50" y="17"/>
                  </a:cubicBezTo>
                  <a:cubicBezTo>
                    <a:pt x="65" y="16"/>
                    <a:pt x="74" y="30"/>
                    <a:pt x="74" y="30"/>
                  </a:cubicBezTo>
                  <a:cubicBezTo>
                    <a:pt x="74" y="30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8"/>
                    <a:pt x="127" y="50"/>
                  </a:cubicBezTo>
                  <a:cubicBezTo>
                    <a:pt x="137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15926" y="931188"/>
            <a:ext cx="1284771" cy="1285200"/>
            <a:chOff x="2829041" y="931188"/>
            <a:chExt cx="1284771" cy="1285200"/>
          </a:xfrm>
        </p:grpSpPr>
        <p:sp>
          <p:nvSpPr>
            <p:cNvPr id="8" name="椭圆 7"/>
            <p:cNvSpPr/>
            <p:nvPr/>
          </p:nvSpPr>
          <p:spPr>
            <a:xfrm>
              <a:off x="2829041" y="931188"/>
              <a:ext cx="1284771" cy="1285200"/>
            </a:xfrm>
            <a:prstGeom prst="ellipse">
              <a:avLst/>
            </a:prstGeom>
            <a:solidFill>
              <a:srgbClr val="027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3018924" y="1184019"/>
              <a:ext cx="905004" cy="736856"/>
            </a:xfrm>
            <a:custGeom>
              <a:avLst/>
              <a:gdLst>
                <a:gd name="T0" fmla="*/ 78 w 153"/>
                <a:gd name="T1" fmla="*/ 0 h 124"/>
                <a:gd name="T2" fmla="*/ 0 w 153"/>
                <a:gd name="T3" fmla="*/ 68 h 124"/>
                <a:gd name="T4" fmla="*/ 15 w 153"/>
                <a:gd name="T5" fmla="*/ 68 h 124"/>
                <a:gd name="T6" fmla="*/ 21 w 153"/>
                <a:gd name="T7" fmla="*/ 64 h 124"/>
                <a:gd name="T8" fmla="*/ 21 w 153"/>
                <a:gd name="T9" fmla="*/ 121 h 124"/>
                <a:gd name="T10" fmla="*/ 24 w 153"/>
                <a:gd name="T11" fmla="*/ 124 h 124"/>
                <a:gd name="T12" fmla="*/ 63 w 153"/>
                <a:gd name="T13" fmla="*/ 124 h 124"/>
                <a:gd name="T14" fmla="*/ 63 w 153"/>
                <a:gd name="T15" fmla="*/ 92 h 124"/>
                <a:gd name="T16" fmla="*/ 67 w 153"/>
                <a:gd name="T17" fmla="*/ 87 h 124"/>
                <a:gd name="T18" fmla="*/ 83 w 153"/>
                <a:gd name="T19" fmla="*/ 87 h 124"/>
                <a:gd name="T20" fmla="*/ 89 w 153"/>
                <a:gd name="T21" fmla="*/ 92 h 124"/>
                <a:gd name="T22" fmla="*/ 89 w 153"/>
                <a:gd name="T23" fmla="*/ 124 h 124"/>
                <a:gd name="T24" fmla="*/ 127 w 153"/>
                <a:gd name="T25" fmla="*/ 124 h 124"/>
                <a:gd name="T26" fmla="*/ 131 w 153"/>
                <a:gd name="T27" fmla="*/ 120 h 124"/>
                <a:gd name="T28" fmla="*/ 131 w 153"/>
                <a:gd name="T29" fmla="*/ 63 h 124"/>
                <a:gd name="T30" fmla="*/ 136 w 153"/>
                <a:gd name="T31" fmla="*/ 68 h 124"/>
                <a:gd name="T32" fmla="*/ 153 w 153"/>
                <a:gd name="T33" fmla="*/ 68 h 124"/>
                <a:gd name="T34" fmla="*/ 78 w 153"/>
                <a:gd name="T35" fmla="*/ 0 h 124"/>
                <a:gd name="T36" fmla="*/ 76 w 153"/>
                <a:gd name="T37" fmla="*/ 75 h 124"/>
                <a:gd name="T38" fmla="*/ 60 w 153"/>
                <a:gd name="T39" fmla="*/ 59 h 124"/>
                <a:gd name="T40" fmla="*/ 76 w 153"/>
                <a:gd name="T41" fmla="*/ 42 h 124"/>
                <a:gd name="T42" fmla="*/ 92 w 153"/>
                <a:gd name="T43" fmla="*/ 59 h 124"/>
                <a:gd name="T44" fmla="*/ 76 w 153"/>
                <a:gd name="T4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4">
                  <a:moveTo>
                    <a:pt x="7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5" y="77"/>
                    <a:pt x="15" y="6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4"/>
                    <a:pt x="24" y="124"/>
                  </a:cubicBezTo>
                  <a:cubicBezTo>
                    <a:pt x="28" y="124"/>
                    <a:pt x="63" y="124"/>
                    <a:pt x="63" y="124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2" y="87"/>
                    <a:pt x="67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89" y="92"/>
                    <a:pt x="89" y="92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121" y="124"/>
                    <a:pt x="127" y="124"/>
                  </a:cubicBezTo>
                  <a:cubicBezTo>
                    <a:pt x="131" y="124"/>
                    <a:pt x="131" y="120"/>
                    <a:pt x="131" y="12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9" y="77"/>
                    <a:pt x="153" y="68"/>
                    <a:pt x="153" y="68"/>
                  </a:cubicBezTo>
                  <a:lnTo>
                    <a:pt x="78" y="0"/>
                  </a:lnTo>
                  <a:close/>
                  <a:moveTo>
                    <a:pt x="76" y="75"/>
                  </a:moveTo>
                  <a:cubicBezTo>
                    <a:pt x="67" y="75"/>
                    <a:pt x="60" y="68"/>
                    <a:pt x="60" y="59"/>
                  </a:cubicBezTo>
                  <a:cubicBezTo>
                    <a:pt x="60" y="50"/>
                    <a:pt x="67" y="42"/>
                    <a:pt x="76" y="42"/>
                  </a:cubicBezTo>
                  <a:cubicBezTo>
                    <a:pt x="85" y="42"/>
                    <a:pt x="92" y="50"/>
                    <a:pt x="92" y="59"/>
                  </a:cubicBezTo>
                  <a:cubicBezTo>
                    <a:pt x="92" y="68"/>
                    <a:pt x="85" y="75"/>
                    <a:pt x="76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5016383" y="946811"/>
            <a:ext cx="1284771" cy="1285200"/>
          </a:xfrm>
          <a:prstGeom prst="ellipse">
            <a:avLst/>
          </a:pr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16840" y="962432"/>
            <a:ext cx="1284771" cy="1285200"/>
          </a:xfrm>
          <a:prstGeom prst="ellipse">
            <a:avLst/>
          </a:pr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15"/>
          <p:cNvSpPr txBox="1"/>
          <p:nvPr/>
        </p:nvSpPr>
        <p:spPr>
          <a:xfrm>
            <a:off x="733320" y="2650440"/>
            <a:ext cx="7461912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打造线上、线下宣传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营销矩阵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平台宣传，多渠道推广，多模式销售，积极参与短视频、</a:t>
            </a:r>
            <a:r>
              <a:rPr lang="zh-CN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直播等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宣传销售模式。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L 形 65"/>
          <p:cNvSpPr/>
          <p:nvPr/>
        </p:nvSpPr>
        <p:spPr>
          <a:xfrm rot="16200000">
            <a:off x="8453388" y="4533312"/>
            <a:ext cx="194400" cy="144000"/>
          </a:xfrm>
          <a:prstGeom prst="corner">
            <a:avLst>
              <a:gd name="adj1" fmla="val 34817"/>
              <a:gd name="adj2" fmla="val 28743"/>
            </a:avLst>
          </a:prstGeom>
          <a:solidFill>
            <a:srgbClr val="0278A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KSO_Shape"/>
          <p:cNvSpPr>
            <a:spLocks/>
          </p:cNvSpPr>
          <p:nvPr/>
        </p:nvSpPr>
        <p:spPr bwMode="auto">
          <a:xfrm>
            <a:off x="7401538" y="1221260"/>
            <a:ext cx="915374" cy="767544"/>
          </a:xfrm>
          <a:custGeom>
            <a:avLst/>
            <a:gdLst>
              <a:gd name="T0" fmla="*/ 889668 w 1979613"/>
              <a:gd name="T1" fmla="*/ 872931 h 1731962"/>
              <a:gd name="T2" fmla="*/ 862371 w 1979613"/>
              <a:gd name="T3" fmla="*/ 893271 h 1731962"/>
              <a:gd name="T4" fmla="*/ 839201 w 1979613"/>
              <a:gd name="T5" fmla="*/ 928865 h 1731962"/>
              <a:gd name="T6" fmla="*/ 828092 w 1979613"/>
              <a:gd name="T7" fmla="*/ 974629 h 1731962"/>
              <a:gd name="T8" fmla="*/ 722081 w 1979613"/>
              <a:gd name="T9" fmla="*/ 1075056 h 1731962"/>
              <a:gd name="T10" fmla="*/ 667489 w 1979613"/>
              <a:gd name="T11" fmla="*/ 1093171 h 1731962"/>
              <a:gd name="T12" fmla="*/ 639240 w 1979613"/>
              <a:gd name="T13" fmla="*/ 1116053 h 1731962"/>
              <a:gd name="T14" fmla="*/ 622418 w 1979613"/>
              <a:gd name="T15" fmla="*/ 1145291 h 1731962"/>
              <a:gd name="T16" fmla="*/ 618927 w 1979613"/>
              <a:gd name="T17" fmla="*/ 1309279 h 1731962"/>
              <a:gd name="T18" fmla="*/ 628449 w 1979613"/>
              <a:gd name="T19" fmla="*/ 1341378 h 1731962"/>
              <a:gd name="T20" fmla="*/ 650349 w 1979613"/>
              <a:gd name="T21" fmla="*/ 1368074 h 1731962"/>
              <a:gd name="T22" fmla="*/ 692881 w 1979613"/>
              <a:gd name="T23" fmla="*/ 1391591 h 1731962"/>
              <a:gd name="T24" fmla="*/ 734460 w 1979613"/>
              <a:gd name="T25" fmla="*/ 1399219 h 1731962"/>
              <a:gd name="T26" fmla="*/ 829679 w 1979613"/>
              <a:gd name="T27" fmla="*/ 1510769 h 1731962"/>
              <a:gd name="T28" fmla="*/ 849358 w 1979613"/>
              <a:gd name="T29" fmla="*/ 1563843 h 1731962"/>
              <a:gd name="T30" fmla="*/ 873163 w 1979613"/>
              <a:gd name="T31" fmla="*/ 1590538 h 1731962"/>
              <a:gd name="T32" fmla="*/ 903316 w 1979613"/>
              <a:gd name="T33" fmla="*/ 1605793 h 1731962"/>
              <a:gd name="T34" fmla="*/ 1067093 w 1979613"/>
              <a:gd name="T35" fmla="*/ 1607700 h 1731962"/>
              <a:gd name="T36" fmla="*/ 1098833 w 1979613"/>
              <a:gd name="T37" fmla="*/ 1596259 h 1731962"/>
              <a:gd name="T38" fmla="*/ 1124542 w 1979613"/>
              <a:gd name="T39" fmla="*/ 1572423 h 1731962"/>
              <a:gd name="T40" fmla="*/ 1147712 w 1979613"/>
              <a:gd name="T41" fmla="*/ 1522528 h 1731962"/>
              <a:gd name="T42" fmla="*/ 1152156 w 1979613"/>
              <a:gd name="T43" fmla="*/ 1399219 h 1731962"/>
              <a:gd name="T44" fmla="*/ 1275624 w 1979613"/>
              <a:gd name="T45" fmla="*/ 1395087 h 1731962"/>
              <a:gd name="T46" fmla="*/ 1321012 w 1979613"/>
              <a:gd name="T47" fmla="*/ 1374748 h 1731962"/>
              <a:gd name="T48" fmla="*/ 1346404 w 1979613"/>
              <a:gd name="T49" fmla="*/ 1349641 h 1731962"/>
              <a:gd name="T50" fmla="*/ 1359734 w 1979613"/>
              <a:gd name="T51" fmla="*/ 1319131 h 1731962"/>
              <a:gd name="T52" fmla="*/ 1359734 w 1979613"/>
              <a:gd name="T53" fmla="*/ 1154508 h 1731962"/>
              <a:gd name="T54" fmla="*/ 1346404 w 1979613"/>
              <a:gd name="T55" fmla="*/ 1123680 h 1731962"/>
              <a:gd name="T56" fmla="*/ 1321012 w 1979613"/>
              <a:gd name="T57" fmla="*/ 1098574 h 1731962"/>
              <a:gd name="T58" fmla="*/ 1269593 w 1979613"/>
              <a:gd name="T59" fmla="*/ 1077281 h 1731962"/>
              <a:gd name="T60" fmla="*/ 1152156 w 1979613"/>
              <a:gd name="T61" fmla="*/ 987341 h 1731962"/>
              <a:gd name="T62" fmla="*/ 1144538 w 1979613"/>
              <a:gd name="T63" fmla="*/ 939988 h 1731962"/>
              <a:gd name="T64" fmla="*/ 1121051 w 1979613"/>
              <a:gd name="T65" fmla="*/ 896766 h 1731962"/>
              <a:gd name="T66" fmla="*/ 1094389 w 1979613"/>
              <a:gd name="T67" fmla="*/ 874838 h 1731962"/>
              <a:gd name="T68" fmla="*/ 1062332 w 1979613"/>
              <a:gd name="T69" fmla="*/ 865304 h 1731962"/>
              <a:gd name="T70" fmla="*/ 1978978 w 1979613"/>
              <a:gd name="T71" fmla="*/ 1423690 h 1731962"/>
              <a:gd name="T72" fmla="*/ 1953904 w 1979613"/>
              <a:gd name="T73" fmla="*/ 1533651 h 1731962"/>
              <a:gd name="T74" fmla="*/ 1895185 w 1979613"/>
              <a:gd name="T75" fmla="*/ 1625815 h 1731962"/>
              <a:gd name="T76" fmla="*/ 1809805 w 1979613"/>
              <a:gd name="T77" fmla="*/ 1692872 h 1731962"/>
              <a:gd name="T78" fmla="*/ 1704429 w 1979613"/>
              <a:gd name="T79" fmla="*/ 1728466 h 1731962"/>
              <a:gd name="T80" fmla="*/ 275502 w 1979613"/>
              <a:gd name="T81" fmla="*/ 1728466 h 1731962"/>
              <a:gd name="T82" fmla="*/ 170126 w 1979613"/>
              <a:gd name="T83" fmla="*/ 1692872 h 1731962"/>
              <a:gd name="T84" fmla="*/ 84746 w 1979613"/>
              <a:gd name="T85" fmla="*/ 1625815 h 1731962"/>
              <a:gd name="T86" fmla="*/ 26027 w 1979613"/>
              <a:gd name="T87" fmla="*/ 1533651 h 1731962"/>
              <a:gd name="T88" fmla="*/ 635 w 1979613"/>
              <a:gd name="T89" fmla="*/ 1423690 h 1731962"/>
              <a:gd name="T90" fmla="*/ 1254675 w 1979613"/>
              <a:gd name="T91" fmla="*/ 1269 h 1731962"/>
              <a:gd name="T92" fmla="*/ 1309902 w 1979613"/>
              <a:gd name="T93" fmla="*/ 23480 h 1731962"/>
              <a:gd name="T94" fmla="*/ 1349260 w 1979613"/>
              <a:gd name="T95" fmla="*/ 69805 h 1731962"/>
              <a:gd name="T96" fmla="*/ 1729185 w 1979613"/>
              <a:gd name="T97" fmla="*/ 248760 h 1731962"/>
              <a:gd name="T98" fmla="*/ 1813930 w 1979613"/>
              <a:gd name="T99" fmla="*/ 279221 h 1731962"/>
              <a:gd name="T100" fmla="*/ 1885980 w 1979613"/>
              <a:gd name="T101" fmla="*/ 330940 h 1731962"/>
              <a:gd name="T102" fmla="*/ 1942159 w 1979613"/>
              <a:gd name="T103" fmla="*/ 400111 h 1731962"/>
              <a:gd name="T104" fmla="*/ 1979612 w 1979613"/>
              <a:gd name="T105" fmla="*/ 493713 h 1731962"/>
              <a:gd name="T106" fmla="*/ 33327 w 1979613"/>
              <a:gd name="T107" fmla="*/ 411216 h 1731962"/>
              <a:gd name="T108" fmla="*/ 86650 w 1979613"/>
              <a:gd name="T109" fmla="*/ 339824 h 1731962"/>
              <a:gd name="T110" fmla="*/ 156795 w 1979613"/>
              <a:gd name="T111" fmla="*/ 285249 h 1731962"/>
              <a:gd name="T112" fmla="*/ 240271 w 1979613"/>
              <a:gd name="T113" fmla="*/ 251299 h 1731962"/>
              <a:gd name="T114" fmla="*/ 545290 w 1979613"/>
              <a:gd name="T115" fmla="*/ 241780 h 1731962"/>
              <a:gd name="T116" fmla="*/ 662727 w 1979613"/>
              <a:gd name="T117" fmla="*/ 28557 h 1731962"/>
              <a:gd name="T118" fmla="*/ 716368 w 1979613"/>
              <a:gd name="T119" fmla="*/ 2856 h 173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79613" h="1731962">
                <a:moveTo>
                  <a:pt x="917599" y="865304"/>
                </a:moveTo>
                <a:lnTo>
                  <a:pt x="912838" y="865621"/>
                </a:lnTo>
                <a:lnTo>
                  <a:pt x="907759" y="866575"/>
                </a:lnTo>
                <a:lnTo>
                  <a:pt x="903316" y="867846"/>
                </a:lnTo>
                <a:lnTo>
                  <a:pt x="898555" y="869117"/>
                </a:lnTo>
                <a:lnTo>
                  <a:pt x="894111" y="870706"/>
                </a:lnTo>
                <a:lnTo>
                  <a:pt x="889668" y="872931"/>
                </a:lnTo>
                <a:lnTo>
                  <a:pt x="885224" y="874838"/>
                </a:lnTo>
                <a:lnTo>
                  <a:pt x="881098" y="877062"/>
                </a:lnTo>
                <a:lnTo>
                  <a:pt x="876972" y="879923"/>
                </a:lnTo>
                <a:lnTo>
                  <a:pt x="873163" y="883101"/>
                </a:lnTo>
                <a:lnTo>
                  <a:pt x="869354" y="886279"/>
                </a:lnTo>
                <a:lnTo>
                  <a:pt x="865863" y="889139"/>
                </a:lnTo>
                <a:lnTo>
                  <a:pt x="862371" y="893271"/>
                </a:lnTo>
                <a:lnTo>
                  <a:pt x="858563" y="896766"/>
                </a:lnTo>
                <a:lnTo>
                  <a:pt x="855071" y="900898"/>
                </a:lnTo>
                <a:lnTo>
                  <a:pt x="851897" y="905347"/>
                </a:lnTo>
                <a:lnTo>
                  <a:pt x="849358" y="909797"/>
                </a:lnTo>
                <a:lnTo>
                  <a:pt x="846501" y="914246"/>
                </a:lnTo>
                <a:lnTo>
                  <a:pt x="843962" y="919013"/>
                </a:lnTo>
                <a:lnTo>
                  <a:pt x="839201" y="928865"/>
                </a:lnTo>
                <a:lnTo>
                  <a:pt x="835075" y="939988"/>
                </a:lnTo>
                <a:lnTo>
                  <a:pt x="833171" y="945391"/>
                </a:lnTo>
                <a:lnTo>
                  <a:pt x="831584" y="950794"/>
                </a:lnTo>
                <a:lnTo>
                  <a:pt x="830631" y="956832"/>
                </a:lnTo>
                <a:lnTo>
                  <a:pt x="829679" y="962552"/>
                </a:lnTo>
                <a:lnTo>
                  <a:pt x="828410" y="968591"/>
                </a:lnTo>
                <a:lnTo>
                  <a:pt x="828092" y="974629"/>
                </a:lnTo>
                <a:lnTo>
                  <a:pt x="827775" y="980985"/>
                </a:lnTo>
                <a:lnTo>
                  <a:pt x="827775" y="987341"/>
                </a:lnTo>
                <a:lnTo>
                  <a:pt x="827775" y="1074420"/>
                </a:lnTo>
                <a:lnTo>
                  <a:pt x="740808" y="1074420"/>
                </a:lnTo>
                <a:lnTo>
                  <a:pt x="734460" y="1074420"/>
                </a:lnTo>
                <a:lnTo>
                  <a:pt x="728112" y="1074738"/>
                </a:lnTo>
                <a:lnTo>
                  <a:pt x="722081" y="1075056"/>
                </a:lnTo>
                <a:lnTo>
                  <a:pt x="716051" y="1076327"/>
                </a:lnTo>
                <a:lnTo>
                  <a:pt x="710338" y="1077281"/>
                </a:lnTo>
                <a:lnTo>
                  <a:pt x="704307" y="1078234"/>
                </a:lnTo>
                <a:lnTo>
                  <a:pt x="692881" y="1081730"/>
                </a:lnTo>
                <a:lnTo>
                  <a:pt x="682406" y="1085861"/>
                </a:lnTo>
                <a:lnTo>
                  <a:pt x="672250" y="1090311"/>
                </a:lnTo>
                <a:lnTo>
                  <a:pt x="667489" y="1093171"/>
                </a:lnTo>
                <a:lnTo>
                  <a:pt x="663363" y="1096031"/>
                </a:lnTo>
                <a:lnTo>
                  <a:pt x="658602" y="1098574"/>
                </a:lnTo>
                <a:lnTo>
                  <a:pt x="654158" y="1101752"/>
                </a:lnTo>
                <a:lnTo>
                  <a:pt x="650349" y="1105248"/>
                </a:lnTo>
                <a:lnTo>
                  <a:pt x="646540" y="1108743"/>
                </a:lnTo>
                <a:lnTo>
                  <a:pt x="642732" y="1112557"/>
                </a:lnTo>
                <a:lnTo>
                  <a:pt x="639240" y="1116053"/>
                </a:lnTo>
                <a:lnTo>
                  <a:pt x="636066" y="1119867"/>
                </a:lnTo>
                <a:lnTo>
                  <a:pt x="633527" y="1123680"/>
                </a:lnTo>
                <a:lnTo>
                  <a:pt x="630671" y="1127812"/>
                </a:lnTo>
                <a:lnTo>
                  <a:pt x="628449" y="1131943"/>
                </a:lnTo>
                <a:lnTo>
                  <a:pt x="625910" y="1136393"/>
                </a:lnTo>
                <a:lnTo>
                  <a:pt x="624005" y="1140524"/>
                </a:lnTo>
                <a:lnTo>
                  <a:pt x="622418" y="1145291"/>
                </a:lnTo>
                <a:lnTo>
                  <a:pt x="621466" y="1150058"/>
                </a:lnTo>
                <a:lnTo>
                  <a:pt x="620196" y="1154508"/>
                </a:lnTo>
                <a:lnTo>
                  <a:pt x="619244" y="1159593"/>
                </a:lnTo>
                <a:lnTo>
                  <a:pt x="618927" y="1164042"/>
                </a:lnTo>
                <a:lnTo>
                  <a:pt x="618609" y="1168809"/>
                </a:lnTo>
                <a:lnTo>
                  <a:pt x="618609" y="1304512"/>
                </a:lnTo>
                <a:lnTo>
                  <a:pt x="618927" y="1309279"/>
                </a:lnTo>
                <a:lnTo>
                  <a:pt x="619244" y="1314047"/>
                </a:lnTo>
                <a:lnTo>
                  <a:pt x="620196" y="1319131"/>
                </a:lnTo>
                <a:lnTo>
                  <a:pt x="621466" y="1323581"/>
                </a:lnTo>
                <a:lnTo>
                  <a:pt x="622418" y="1328030"/>
                </a:lnTo>
                <a:lnTo>
                  <a:pt x="624005" y="1332797"/>
                </a:lnTo>
                <a:lnTo>
                  <a:pt x="625910" y="1337246"/>
                </a:lnTo>
                <a:lnTo>
                  <a:pt x="628449" y="1341378"/>
                </a:lnTo>
                <a:lnTo>
                  <a:pt x="630671" y="1345509"/>
                </a:lnTo>
                <a:lnTo>
                  <a:pt x="633527" y="1349641"/>
                </a:lnTo>
                <a:lnTo>
                  <a:pt x="636066" y="1353772"/>
                </a:lnTo>
                <a:lnTo>
                  <a:pt x="639240" y="1357586"/>
                </a:lnTo>
                <a:lnTo>
                  <a:pt x="642732" y="1361082"/>
                </a:lnTo>
                <a:lnTo>
                  <a:pt x="646540" y="1364578"/>
                </a:lnTo>
                <a:lnTo>
                  <a:pt x="650349" y="1368074"/>
                </a:lnTo>
                <a:lnTo>
                  <a:pt x="654158" y="1371570"/>
                </a:lnTo>
                <a:lnTo>
                  <a:pt x="658602" y="1374748"/>
                </a:lnTo>
                <a:lnTo>
                  <a:pt x="663363" y="1377608"/>
                </a:lnTo>
                <a:lnTo>
                  <a:pt x="667489" y="1380150"/>
                </a:lnTo>
                <a:lnTo>
                  <a:pt x="672250" y="1383011"/>
                </a:lnTo>
                <a:lnTo>
                  <a:pt x="682406" y="1387778"/>
                </a:lnTo>
                <a:lnTo>
                  <a:pt x="692881" y="1391591"/>
                </a:lnTo>
                <a:lnTo>
                  <a:pt x="698594" y="1393498"/>
                </a:lnTo>
                <a:lnTo>
                  <a:pt x="704307" y="1395087"/>
                </a:lnTo>
                <a:lnTo>
                  <a:pt x="710338" y="1396358"/>
                </a:lnTo>
                <a:lnTo>
                  <a:pt x="716051" y="1397630"/>
                </a:lnTo>
                <a:lnTo>
                  <a:pt x="722081" y="1398265"/>
                </a:lnTo>
                <a:lnTo>
                  <a:pt x="728112" y="1398583"/>
                </a:lnTo>
                <a:lnTo>
                  <a:pt x="734460" y="1399219"/>
                </a:lnTo>
                <a:lnTo>
                  <a:pt x="740808" y="1399219"/>
                </a:lnTo>
                <a:lnTo>
                  <a:pt x="827775" y="1399219"/>
                </a:lnTo>
                <a:lnTo>
                  <a:pt x="827775" y="1486616"/>
                </a:lnTo>
                <a:lnTo>
                  <a:pt x="827775" y="1492972"/>
                </a:lnTo>
                <a:lnTo>
                  <a:pt x="828092" y="1498692"/>
                </a:lnTo>
                <a:lnTo>
                  <a:pt x="828410" y="1505048"/>
                </a:lnTo>
                <a:lnTo>
                  <a:pt x="829679" y="1510769"/>
                </a:lnTo>
                <a:lnTo>
                  <a:pt x="830631" y="1516807"/>
                </a:lnTo>
                <a:lnTo>
                  <a:pt x="831584" y="1522528"/>
                </a:lnTo>
                <a:lnTo>
                  <a:pt x="835075" y="1533969"/>
                </a:lnTo>
                <a:lnTo>
                  <a:pt x="839201" y="1544456"/>
                </a:lnTo>
                <a:lnTo>
                  <a:pt x="843962" y="1554308"/>
                </a:lnTo>
                <a:lnTo>
                  <a:pt x="846501" y="1559393"/>
                </a:lnTo>
                <a:lnTo>
                  <a:pt x="849358" y="1563843"/>
                </a:lnTo>
                <a:lnTo>
                  <a:pt x="851897" y="1568610"/>
                </a:lnTo>
                <a:lnTo>
                  <a:pt x="855071" y="1572423"/>
                </a:lnTo>
                <a:lnTo>
                  <a:pt x="858563" y="1576873"/>
                </a:lnTo>
                <a:lnTo>
                  <a:pt x="862371" y="1580368"/>
                </a:lnTo>
                <a:lnTo>
                  <a:pt x="865863" y="1584182"/>
                </a:lnTo>
                <a:lnTo>
                  <a:pt x="869354" y="1587360"/>
                </a:lnTo>
                <a:lnTo>
                  <a:pt x="873163" y="1590538"/>
                </a:lnTo>
                <a:lnTo>
                  <a:pt x="876972" y="1593716"/>
                </a:lnTo>
                <a:lnTo>
                  <a:pt x="881098" y="1596259"/>
                </a:lnTo>
                <a:lnTo>
                  <a:pt x="885224" y="1598801"/>
                </a:lnTo>
                <a:lnTo>
                  <a:pt x="889668" y="1601026"/>
                </a:lnTo>
                <a:lnTo>
                  <a:pt x="894111" y="1602615"/>
                </a:lnTo>
                <a:lnTo>
                  <a:pt x="898555" y="1604522"/>
                </a:lnTo>
                <a:lnTo>
                  <a:pt x="903316" y="1605793"/>
                </a:lnTo>
                <a:lnTo>
                  <a:pt x="907759" y="1607064"/>
                </a:lnTo>
                <a:lnTo>
                  <a:pt x="912838" y="1607700"/>
                </a:lnTo>
                <a:lnTo>
                  <a:pt x="917599" y="1608018"/>
                </a:lnTo>
                <a:lnTo>
                  <a:pt x="922042" y="1608018"/>
                </a:lnTo>
                <a:lnTo>
                  <a:pt x="1057571" y="1608018"/>
                </a:lnTo>
                <a:lnTo>
                  <a:pt x="1062332" y="1608018"/>
                </a:lnTo>
                <a:lnTo>
                  <a:pt x="1067093" y="1607700"/>
                </a:lnTo>
                <a:lnTo>
                  <a:pt x="1071854" y="1607064"/>
                </a:lnTo>
                <a:lnTo>
                  <a:pt x="1076615" y="1605793"/>
                </a:lnTo>
                <a:lnTo>
                  <a:pt x="1081059" y="1604522"/>
                </a:lnTo>
                <a:lnTo>
                  <a:pt x="1085820" y="1602615"/>
                </a:lnTo>
                <a:lnTo>
                  <a:pt x="1090263" y="1601026"/>
                </a:lnTo>
                <a:lnTo>
                  <a:pt x="1094389" y="1598801"/>
                </a:lnTo>
                <a:lnTo>
                  <a:pt x="1098833" y="1596259"/>
                </a:lnTo>
                <a:lnTo>
                  <a:pt x="1102642" y="1593716"/>
                </a:lnTo>
                <a:lnTo>
                  <a:pt x="1106768" y="1590538"/>
                </a:lnTo>
                <a:lnTo>
                  <a:pt x="1110577" y="1587360"/>
                </a:lnTo>
                <a:lnTo>
                  <a:pt x="1114068" y="1584182"/>
                </a:lnTo>
                <a:lnTo>
                  <a:pt x="1117559" y="1580368"/>
                </a:lnTo>
                <a:lnTo>
                  <a:pt x="1121051" y="1576873"/>
                </a:lnTo>
                <a:lnTo>
                  <a:pt x="1124542" y="1572423"/>
                </a:lnTo>
                <a:lnTo>
                  <a:pt x="1127716" y="1568610"/>
                </a:lnTo>
                <a:lnTo>
                  <a:pt x="1130573" y="1563843"/>
                </a:lnTo>
                <a:lnTo>
                  <a:pt x="1133429" y="1559393"/>
                </a:lnTo>
                <a:lnTo>
                  <a:pt x="1135969" y="1554308"/>
                </a:lnTo>
                <a:lnTo>
                  <a:pt x="1140730" y="1544456"/>
                </a:lnTo>
                <a:lnTo>
                  <a:pt x="1144538" y="1533969"/>
                </a:lnTo>
                <a:lnTo>
                  <a:pt x="1147712" y="1522528"/>
                </a:lnTo>
                <a:lnTo>
                  <a:pt x="1149299" y="1516807"/>
                </a:lnTo>
                <a:lnTo>
                  <a:pt x="1150252" y="1510769"/>
                </a:lnTo>
                <a:lnTo>
                  <a:pt x="1150886" y="1505048"/>
                </a:lnTo>
                <a:lnTo>
                  <a:pt x="1151839" y="1498692"/>
                </a:lnTo>
                <a:lnTo>
                  <a:pt x="1152156" y="1492972"/>
                </a:lnTo>
                <a:lnTo>
                  <a:pt x="1152156" y="1486616"/>
                </a:lnTo>
                <a:lnTo>
                  <a:pt x="1152156" y="1399219"/>
                </a:lnTo>
                <a:lnTo>
                  <a:pt x="1239123" y="1399219"/>
                </a:lnTo>
                <a:lnTo>
                  <a:pt x="1245154" y="1399219"/>
                </a:lnTo>
                <a:lnTo>
                  <a:pt x="1251502" y="1398583"/>
                </a:lnTo>
                <a:lnTo>
                  <a:pt x="1257850" y="1398265"/>
                </a:lnTo>
                <a:lnTo>
                  <a:pt x="1263563" y="1397630"/>
                </a:lnTo>
                <a:lnTo>
                  <a:pt x="1269593" y="1396358"/>
                </a:lnTo>
                <a:lnTo>
                  <a:pt x="1275624" y="1395087"/>
                </a:lnTo>
                <a:lnTo>
                  <a:pt x="1281020" y="1393498"/>
                </a:lnTo>
                <a:lnTo>
                  <a:pt x="1286415" y="1391591"/>
                </a:lnTo>
                <a:lnTo>
                  <a:pt x="1297524" y="1387778"/>
                </a:lnTo>
                <a:lnTo>
                  <a:pt x="1307046" y="1383011"/>
                </a:lnTo>
                <a:lnTo>
                  <a:pt x="1311807" y="1380150"/>
                </a:lnTo>
                <a:lnTo>
                  <a:pt x="1316568" y="1377608"/>
                </a:lnTo>
                <a:lnTo>
                  <a:pt x="1321012" y="1374748"/>
                </a:lnTo>
                <a:lnTo>
                  <a:pt x="1325138" y="1371570"/>
                </a:lnTo>
                <a:lnTo>
                  <a:pt x="1329264" y="1368074"/>
                </a:lnTo>
                <a:lnTo>
                  <a:pt x="1333073" y="1364578"/>
                </a:lnTo>
                <a:lnTo>
                  <a:pt x="1336564" y="1361082"/>
                </a:lnTo>
                <a:lnTo>
                  <a:pt x="1340056" y="1357586"/>
                </a:lnTo>
                <a:lnTo>
                  <a:pt x="1343230" y="1353772"/>
                </a:lnTo>
                <a:lnTo>
                  <a:pt x="1346404" y="1349641"/>
                </a:lnTo>
                <a:lnTo>
                  <a:pt x="1348625" y="1345509"/>
                </a:lnTo>
                <a:lnTo>
                  <a:pt x="1351482" y="1341378"/>
                </a:lnTo>
                <a:lnTo>
                  <a:pt x="1353386" y="1337246"/>
                </a:lnTo>
                <a:lnTo>
                  <a:pt x="1355291" y="1332797"/>
                </a:lnTo>
                <a:lnTo>
                  <a:pt x="1356878" y="1328030"/>
                </a:lnTo>
                <a:lnTo>
                  <a:pt x="1358465" y="1323581"/>
                </a:lnTo>
                <a:lnTo>
                  <a:pt x="1359734" y="1319131"/>
                </a:lnTo>
                <a:lnTo>
                  <a:pt x="1360052" y="1314047"/>
                </a:lnTo>
                <a:lnTo>
                  <a:pt x="1361004" y="1309279"/>
                </a:lnTo>
                <a:lnTo>
                  <a:pt x="1361004" y="1304512"/>
                </a:lnTo>
                <a:lnTo>
                  <a:pt x="1361004" y="1168809"/>
                </a:lnTo>
                <a:lnTo>
                  <a:pt x="1361004" y="1164042"/>
                </a:lnTo>
                <a:lnTo>
                  <a:pt x="1360052" y="1159593"/>
                </a:lnTo>
                <a:lnTo>
                  <a:pt x="1359734" y="1154508"/>
                </a:lnTo>
                <a:lnTo>
                  <a:pt x="1358465" y="1150058"/>
                </a:lnTo>
                <a:lnTo>
                  <a:pt x="1356878" y="1145291"/>
                </a:lnTo>
                <a:lnTo>
                  <a:pt x="1355291" y="1140524"/>
                </a:lnTo>
                <a:lnTo>
                  <a:pt x="1353386" y="1136393"/>
                </a:lnTo>
                <a:lnTo>
                  <a:pt x="1351482" y="1131943"/>
                </a:lnTo>
                <a:lnTo>
                  <a:pt x="1348625" y="1127812"/>
                </a:lnTo>
                <a:lnTo>
                  <a:pt x="1346404" y="1123680"/>
                </a:lnTo>
                <a:lnTo>
                  <a:pt x="1343230" y="1119867"/>
                </a:lnTo>
                <a:lnTo>
                  <a:pt x="1340056" y="1116053"/>
                </a:lnTo>
                <a:lnTo>
                  <a:pt x="1336564" y="1112557"/>
                </a:lnTo>
                <a:lnTo>
                  <a:pt x="1333073" y="1108743"/>
                </a:lnTo>
                <a:lnTo>
                  <a:pt x="1329264" y="1105248"/>
                </a:lnTo>
                <a:lnTo>
                  <a:pt x="1325138" y="1101752"/>
                </a:lnTo>
                <a:lnTo>
                  <a:pt x="1321012" y="1098574"/>
                </a:lnTo>
                <a:lnTo>
                  <a:pt x="1316568" y="1096031"/>
                </a:lnTo>
                <a:lnTo>
                  <a:pt x="1311807" y="1093171"/>
                </a:lnTo>
                <a:lnTo>
                  <a:pt x="1307046" y="1090311"/>
                </a:lnTo>
                <a:lnTo>
                  <a:pt x="1297524" y="1085861"/>
                </a:lnTo>
                <a:lnTo>
                  <a:pt x="1286415" y="1081730"/>
                </a:lnTo>
                <a:lnTo>
                  <a:pt x="1275624" y="1078234"/>
                </a:lnTo>
                <a:lnTo>
                  <a:pt x="1269593" y="1077281"/>
                </a:lnTo>
                <a:lnTo>
                  <a:pt x="1263563" y="1076327"/>
                </a:lnTo>
                <a:lnTo>
                  <a:pt x="1257850" y="1075056"/>
                </a:lnTo>
                <a:lnTo>
                  <a:pt x="1251502" y="1074738"/>
                </a:lnTo>
                <a:lnTo>
                  <a:pt x="1245154" y="1074420"/>
                </a:lnTo>
                <a:lnTo>
                  <a:pt x="1239123" y="1074420"/>
                </a:lnTo>
                <a:lnTo>
                  <a:pt x="1152156" y="1074420"/>
                </a:lnTo>
                <a:lnTo>
                  <a:pt x="1152156" y="987341"/>
                </a:lnTo>
                <a:lnTo>
                  <a:pt x="1152156" y="980985"/>
                </a:lnTo>
                <a:lnTo>
                  <a:pt x="1151839" y="974629"/>
                </a:lnTo>
                <a:lnTo>
                  <a:pt x="1150886" y="968591"/>
                </a:lnTo>
                <a:lnTo>
                  <a:pt x="1150252" y="962552"/>
                </a:lnTo>
                <a:lnTo>
                  <a:pt x="1149299" y="956832"/>
                </a:lnTo>
                <a:lnTo>
                  <a:pt x="1147712" y="950794"/>
                </a:lnTo>
                <a:lnTo>
                  <a:pt x="1144538" y="939988"/>
                </a:lnTo>
                <a:lnTo>
                  <a:pt x="1140730" y="928865"/>
                </a:lnTo>
                <a:lnTo>
                  <a:pt x="1135969" y="919013"/>
                </a:lnTo>
                <a:lnTo>
                  <a:pt x="1133429" y="914246"/>
                </a:lnTo>
                <a:lnTo>
                  <a:pt x="1130573" y="909797"/>
                </a:lnTo>
                <a:lnTo>
                  <a:pt x="1127716" y="905347"/>
                </a:lnTo>
                <a:lnTo>
                  <a:pt x="1124542" y="900898"/>
                </a:lnTo>
                <a:lnTo>
                  <a:pt x="1121051" y="896766"/>
                </a:lnTo>
                <a:lnTo>
                  <a:pt x="1117559" y="893271"/>
                </a:lnTo>
                <a:lnTo>
                  <a:pt x="1114068" y="889139"/>
                </a:lnTo>
                <a:lnTo>
                  <a:pt x="1110577" y="886279"/>
                </a:lnTo>
                <a:lnTo>
                  <a:pt x="1106768" y="883101"/>
                </a:lnTo>
                <a:lnTo>
                  <a:pt x="1102642" y="879923"/>
                </a:lnTo>
                <a:lnTo>
                  <a:pt x="1098833" y="877062"/>
                </a:lnTo>
                <a:lnTo>
                  <a:pt x="1094389" y="874838"/>
                </a:lnTo>
                <a:lnTo>
                  <a:pt x="1090263" y="872931"/>
                </a:lnTo>
                <a:lnTo>
                  <a:pt x="1085820" y="870706"/>
                </a:lnTo>
                <a:lnTo>
                  <a:pt x="1081059" y="869117"/>
                </a:lnTo>
                <a:lnTo>
                  <a:pt x="1076615" y="867846"/>
                </a:lnTo>
                <a:lnTo>
                  <a:pt x="1071854" y="866575"/>
                </a:lnTo>
                <a:lnTo>
                  <a:pt x="1067093" y="865621"/>
                </a:lnTo>
                <a:lnTo>
                  <a:pt x="1062332" y="865304"/>
                </a:lnTo>
                <a:lnTo>
                  <a:pt x="1057571" y="865304"/>
                </a:lnTo>
                <a:lnTo>
                  <a:pt x="922042" y="865304"/>
                </a:lnTo>
                <a:lnTo>
                  <a:pt x="917599" y="865304"/>
                </a:lnTo>
                <a:close/>
                <a:moveTo>
                  <a:pt x="0" y="744537"/>
                </a:moveTo>
                <a:lnTo>
                  <a:pt x="1979613" y="744537"/>
                </a:lnTo>
                <a:lnTo>
                  <a:pt x="1979613" y="1406846"/>
                </a:lnTo>
                <a:lnTo>
                  <a:pt x="1978978" y="1423690"/>
                </a:lnTo>
                <a:lnTo>
                  <a:pt x="1977709" y="1440216"/>
                </a:lnTo>
                <a:lnTo>
                  <a:pt x="1975804" y="1456742"/>
                </a:lnTo>
                <a:lnTo>
                  <a:pt x="1972948" y="1472314"/>
                </a:lnTo>
                <a:lnTo>
                  <a:pt x="1969139" y="1488205"/>
                </a:lnTo>
                <a:lnTo>
                  <a:pt x="1965013" y="1503777"/>
                </a:lnTo>
                <a:lnTo>
                  <a:pt x="1959617" y="1518714"/>
                </a:lnTo>
                <a:lnTo>
                  <a:pt x="1953904" y="1533651"/>
                </a:lnTo>
                <a:lnTo>
                  <a:pt x="1947556" y="1548270"/>
                </a:lnTo>
                <a:lnTo>
                  <a:pt x="1940256" y="1561936"/>
                </a:lnTo>
                <a:lnTo>
                  <a:pt x="1932321" y="1575601"/>
                </a:lnTo>
                <a:lnTo>
                  <a:pt x="1924068" y="1588949"/>
                </a:lnTo>
                <a:lnTo>
                  <a:pt x="1915181" y="1601344"/>
                </a:lnTo>
                <a:lnTo>
                  <a:pt x="1905342" y="1614056"/>
                </a:lnTo>
                <a:lnTo>
                  <a:pt x="1895185" y="1625815"/>
                </a:lnTo>
                <a:lnTo>
                  <a:pt x="1884711" y="1636620"/>
                </a:lnTo>
                <a:lnTo>
                  <a:pt x="1873285" y="1647743"/>
                </a:lnTo>
                <a:lnTo>
                  <a:pt x="1861541" y="1657913"/>
                </a:lnTo>
                <a:lnTo>
                  <a:pt x="1848845" y="1667447"/>
                </a:lnTo>
                <a:lnTo>
                  <a:pt x="1836467" y="1676664"/>
                </a:lnTo>
                <a:lnTo>
                  <a:pt x="1823136" y="1684927"/>
                </a:lnTo>
                <a:lnTo>
                  <a:pt x="1809805" y="1692872"/>
                </a:lnTo>
                <a:lnTo>
                  <a:pt x="1795522" y="1699864"/>
                </a:lnTo>
                <a:lnTo>
                  <a:pt x="1781239" y="1706538"/>
                </a:lnTo>
                <a:lnTo>
                  <a:pt x="1766322" y="1712576"/>
                </a:lnTo>
                <a:lnTo>
                  <a:pt x="1751404" y="1717661"/>
                </a:lnTo>
                <a:lnTo>
                  <a:pt x="1736169" y="1721792"/>
                </a:lnTo>
                <a:lnTo>
                  <a:pt x="1719981" y="1725288"/>
                </a:lnTo>
                <a:lnTo>
                  <a:pt x="1704429" y="1728466"/>
                </a:lnTo>
                <a:lnTo>
                  <a:pt x="1687924" y="1730373"/>
                </a:lnTo>
                <a:lnTo>
                  <a:pt x="1671419" y="1731644"/>
                </a:lnTo>
                <a:lnTo>
                  <a:pt x="1654597" y="1731962"/>
                </a:lnTo>
                <a:lnTo>
                  <a:pt x="324699" y="1731962"/>
                </a:lnTo>
                <a:lnTo>
                  <a:pt x="308511" y="1731644"/>
                </a:lnTo>
                <a:lnTo>
                  <a:pt x="292007" y="1730373"/>
                </a:lnTo>
                <a:lnTo>
                  <a:pt x="275502" y="1728466"/>
                </a:lnTo>
                <a:lnTo>
                  <a:pt x="259315" y="1725288"/>
                </a:lnTo>
                <a:lnTo>
                  <a:pt x="243762" y="1721792"/>
                </a:lnTo>
                <a:lnTo>
                  <a:pt x="228527" y="1717661"/>
                </a:lnTo>
                <a:lnTo>
                  <a:pt x="213292" y="1712576"/>
                </a:lnTo>
                <a:lnTo>
                  <a:pt x="198692" y="1706538"/>
                </a:lnTo>
                <a:lnTo>
                  <a:pt x="184091" y="1699864"/>
                </a:lnTo>
                <a:lnTo>
                  <a:pt x="170126" y="1692872"/>
                </a:lnTo>
                <a:lnTo>
                  <a:pt x="156795" y="1684927"/>
                </a:lnTo>
                <a:lnTo>
                  <a:pt x="143464" y="1676664"/>
                </a:lnTo>
                <a:lnTo>
                  <a:pt x="130451" y="1667447"/>
                </a:lnTo>
                <a:lnTo>
                  <a:pt x="118390" y="1657913"/>
                </a:lnTo>
                <a:lnTo>
                  <a:pt x="106646" y="1647743"/>
                </a:lnTo>
                <a:lnTo>
                  <a:pt x="95220" y="1636620"/>
                </a:lnTo>
                <a:lnTo>
                  <a:pt x="84746" y="1625815"/>
                </a:lnTo>
                <a:lnTo>
                  <a:pt x="74589" y="1614056"/>
                </a:lnTo>
                <a:lnTo>
                  <a:pt x="64749" y="1601344"/>
                </a:lnTo>
                <a:lnTo>
                  <a:pt x="55862" y="1588949"/>
                </a:lnTo>
                <a:lnTo>
                  <a:pt x="46975" y="1575601"/>
                </a:lnTo>
                <a:lnTo>
                  <a:pt x="39358" y="1561936"/>
                </a:lnTo>
                <a:lnTo>
                  <a:pt x="32375" y="1548270"/>
                </a:lnTo>
                <a:lnTo>
                  <a:pt x="26027" y="1533651"/>
                </a:lnTo>
                <a:lnTo>
                  <a:pt x="19996" y="1518714"/>
                </a:lnTo>
                <a:lnTo>
                  <a:pt x="14918" y="1503777"/>
                </a:lnTo>
                <a:lnTo>
                  <a:pt x="10157" y="1488205"/>
                </a:lnTo>
                <a:lnTo>
                  <a:pt x="6666" y="1472314"/>
                </a:lnTo>
                <a:lnTo>
                  <a:pt x="4126" y="1456742"/>
                </a:lnTo>
                <a:lnTo>
                  <a:pt x="1905" y="1440216"/>
                </a:lnTo>
                <a:lnTo>
                  <a:pt x="635" y="1423690"/>
                </a:lnTo>
                <a:lnTo>
                  <a:pt x="0" y="1406846"/>
                </a:lnTo>
                <a:lnTo>
                  <a:pt x="0" y="744537"/>
                </a:lnTo>
                <a:close/>
                <a:moveTo>
                  <a:pt x="733825" y="0"/>
                </a:moveTo>
                <a:lnTo>
                  <a:pt x="742394" y="0"/>
                </a:lnTo>
                <a:lnTo>
                  <a:pt x="1237535" y="0"/>
                </a:lnTo>
                <a:lnTo>
                  <a:pt x="1246105" y="0"/>
                </a:lnTo>
                <a:lnTo>
                  <a:pt x="1254675" y="1269"/>
                </a:lnTo>
                <a:lnTo>
                  <a:pt x="1263245" y="2856"/>
                </a:lnTo>
                <a:lnTo>
                  <a:pt x="1271497" y="4760"/>
                </a:lnTo>
                <a:lnTo>
                  <a:pt x="1279749" y="7615"/>
                </a:lnTo>
                <a:lnTo>
                  <a:pt x="1288002" y="10471"/>
                </a:lnTo>
                <a:lnTo>
                  <a:pt x="1295302" y="14596"/>
                </a:lnTo>
                <a:lnTo>
                  <a:pt x="1302919" y="18721"/>
                </a:lnTo>
                <a:lnTo>
                  <a:pt x="1309902" y="23480"/>
                </a:lnTo>
                <a:lnTo>
                  <a:pt x="1316885" y="28557"/>
                </a:lnTo>
                <a:lnTo>
                  <a:pt x="1323233" y="34585"/>
                </a:lnTo>
                <a:lnTo>
                  <a:pt x="1329581" y="40614"/>
                </a:lnTo>
                <a:lnTo>
                  <a:pt x="1334977" y="47277"/>
                </a:lnTo>
                <a:lnTo>
                  <a:pt x="1340055" y="54575"/>
                </a:lnTo>
                <a:lnTo>
                  <a:pt x="1344816" y="61873"/>
                </a:lnTo>
                <a:lnTo>
                  <a:pt x="1349260" y="69805"/>
                </a:lnTo>
                <a:lnTo>
                  <a:pt x="1434005" y="241780"/>
                </a:lnTo>
                <a:lnTo>
                  <a:pt x="1662531" y="241780"/>
                </a:lnTo>
                <a:lnTo>
                  <a:pt x="1676180" y="242097"/>
                </a:lnTo>
                <a:lnTo>
                  <a:pt x="1689510" y="242732"/>
                </a:lnTo>
                <a:lnTo>
                  <a:pt x="1702841" y="244001"/>
                </a:lnTo>
                <a:lnTo>
                  <a:pt x="1716172" y="245905"/>
                </a:lnTo>
                <a:lnTo>
                  <a:pt x="1729185" y="248760"/>
                </a:lnTo>
                <a:lnTo>
                  <a:pt x="1741564" y="251299"/>
                </a:lnTo>
                <a:lnTo>
                  <a:pt x="1754260" y="255106"/>
                </a:lnTo>
                <a:lnTo>
                  <a:pt x="1766638" y="258914"/>
                </a:lnTo>
                <a:lnTo>
                  <a:pt x="1778699" y="263039"/>
                </a:lnTo>
                <a:lnTo>
                  <a:pt x="1791078" y="267798"/>
                </a:lnTo>
                <a:lnTo>
                  <a:pt x="1802187" y="273510"/>
                </a:lnTo>
                <a:lnTo>
                  <a:pt x="1813930" y="279221"/>
                </a:lnTo>
                <a:lnTo>
                  <a:pt x="1825039" y="285249"/>
                </a:lnTo>
                <a:lnTo>
                  <a:pt x="1836148" y="291913"/>
                </a:lnTo>
                <a:lnTo>
                  <a:pt x="1846622" y="298893"/>
                </a:lnTo>
                <a:lnTo>
                  <a:pt x="1857097" y="306191"/>
                </a:lnTo>
                <a:lnTo>
                  <a:pt x="1866936" y="314123"/>
                </a:lnTo>
                <a:lnTo>
                  <a:pt x="1876775" y="322373"/>
                </a:lnTo>
                <a:lnTo>
                  <a:pt x="1885980" y="330940"/>
                </a:lnTo>
                <a:lnTo>
                  <a:pt x="1895184" y="339824"/>
                </a:lnTo>
                <a:lnTo>
                  <a:pt x="1903754" y="349026"/>
                </a:lnTo>
                <a:lnTo>
                  <a:pt x="1912324" y="358862"/>
                </a:lnTo>
                <a:lnTo>
                  <a:pt x="1920259" y="368381"/>
                </a:lnTo>
                <a:lnTo>
                  <a:pt x="1928194" y="378535"/>
                </a:lnTo>
                <a:lnTo>
                  <a:pt x="1935176" y="389323"/>
                </a:lnTo>
                <a:lnTo>
                  <a:pt x="1942159" y="400111"/>
                </a:lnTo>
                <a:lnTo>
                  <a:pt x="1948507" y="411216"/>
                </a:lnTo>
                <a:lnTo>
                  <a:pt x="1954538" y="422639"/>
                </a:lnTo>
                <a:lnTo>
                  <a:pt x="1960251" y="434379"/>
                </a:lnTo>
                <a:lnTo>
                  <a:pt x="1965329" y="446119"/>
                </a:lnTo>
                <a:lnTo>
                  <a:pt x="1970090" y="458176"/>
                </a:lnTo>
                <a:lnTo>
                  <a:pt x="1974216" y="470233"/>
                </a:lnTo>
                <a:lnTo>
                  <a:pt x="1979612" y="493713"/>
                </a:lnTo>
                <a:lnTo>
                  <a:pt x="1587" y="493713"/>
                </a:lnTo>
                <a:lnTo>
                  <a:pt x="7618" y="470233"/>
                </a:lnTo>
                <a:lnTo>
                  <a:pt x="11744" y="458176"/>
                </a:lnTo>
                <a:lnTo>
                  <a:pt x="16505" y="446119"/>
                </a:lnTo>
                <a:lnTo>
                  <a:pt x="21583" y="434379"/>
                </a:lnTo>
                <a:lnTo>
                  <a:pt x="27614" y="422639"/>
                </a:lnTo>
                <a:lnTo>
                  <a:pt x="33327" y="411216"/>
                </a:lnTo>
                <a:lnTo>
                  <a:pt x="39992" y="400111"/>
                </a:lnTo>
                <a:lnTo>
                  <a:pt x="46658" y="389323"/>
                </a:lnTo>
                <a:lnTo>
                  <a:pt x="54275" y="378535"/>
                </a:lnTo>
                <a:lnTo>
                  <a:pt x="61575" y="368381"/>
                </a:lnTo>
                <a:lnTo>
                  <a:pt x="69828" y="358862"/>
                </a:lnTo>
                <a:lnTo>
                  <a:pt x="78080" y="349026"/>
                </a:lnTo>
                <a:lnTo>
                  <a:pt x="86650" y="339824"/>
                </a:lnTo>
                <a:lnTo>
                  <a:pt x="95537" y="330940"/>
                </a:lnTo>
                <a:lnTo>
                  <a:pt x="105059" y="322373"/>
                </a:lnTo>
                <a:lnTo>
                  <a:pt x="114898" y="314123"/>
                </a:lnTo>
                <a:lnTo>
                  <a:pt x="125055" y="306191"/>
                </a:lnTo>
                <a:lnTo>
                  <a:pt x="135212" y="298893"/>
                </a:lnTo>
                <a:lnTo>
                  <a:pt x="146321" y="291913"/>
                </a:lnTo>
                <a:lnTo>
                  <a:pt x="156795" y="285249"/>
                </a:lnTo>
                <a:lnTo>
                  <a:pt x="168221" y="279221"/>
                </a:lnTo>
                <a:lnTo>
                  <a:pt x="179648" y="273510"/>
                </a:lnTo>
                <a:lnTo>
                  <a:pt x="191391" y="267798"/>
                </a:lnTo>
                <a:lnTo>
                  <a:pt x="203135" y="263039"/>
                </a:lnTo>
                <a:lnTo>
                  <a:pt x="215196" y="258914"/>
                </a:lnTo>
                <a:lnTo>
                  <a:pt x="227575" y="255106"/>
                </a:lnTo>
                <a:lnTo>
                  <a:pt x="240271" y="251299"/>
                </a:lnTo>
                <a:lnTo>
                  <a:pt x="253284" y="248760"/>
                </a:lnTo>
                <a:lnTo>
                  <a:pt x="265980" y="245905"/>
                </a:lnTo>
                <a:lnTo>
                  <a:pt x="278993" y="244001"/>
                </a:lnTo>
                <a:lnTo>
                  <a:pt x="292324" y="242732"/>
                </a:lnTo>
                <a:lnTo>
                  <a:pt x="305972" y="242097"/>
                </a:lnTo>
                <a:lnTo>
                  <a:pt x="319303" y="241780"/>
                </a:lnTo>
                <a:lnTo>
                  <a:pt x="545290" y="241780"/>
                </a:lnTo>
                <a:lnTo>
                  <a:pt x="630670" y="69805"/>
                </a:lnTo>
                <a:lnTo>
                  <a:pt x="635114" y="61873"/>
                </a:lnTo>
                <a:lnTo>
                  <a:pt x="639875" y="54575"/>
                </a:lnTo>
                <a:lnTo>
                  <a:pt x="644953" y="47277"/>
                </a:lnTo>
                <a:lnTo>
                  <a:pt x="650666" y="40614"/>
                </a:lnTo>
                <a:lnTo>
                  <a:pt x="656697" y="34585"/>
                </a:lnTo>
                <a:lnTo>
                  <a:pt x="662727" y="28557"/>
                </a:lnTo>
                <a:lnTo>
                  <a:pt x="670028" y="23480"/>
                </a:lnTo>
                <a:lnTo>
                  <a:pt x="677010" y="18721"/>
                </a:lnTo>
                <a:lnTo>
                  <a:pt x="684311" y="14596"/>
                </a:lnTo>
                <a:lnTo>
                  <a:pt x="691928" y="10471"/>
                </a:lnTo>
                <a:lnTo>
                  <a:pt x="700180" y="7615"/>
                </a:lnTo>
                <a:lnTo>
                  <a:pt x="707798" y="4760"/>
                </a:lnTo>
                <a:lnTo>
                  <a:pt x="716368" y="2856"/>
                </a:lnTo>
                <a:lnTo>
                  <a:pt x="725255" y="1269"/>
                </a:lnTo>
                <a:lnTo>
                  <a:pt x="7338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KSO_Shape"/>
          <p:cNvSpPr>
            <a:spLocks/>
          </p:cNvSpPr>
          <p:nvPr/>
        </p:nvSpPr>
        <p:spPr bwMode="auto">
          <a:xfrm>
            <a:off x="5339267" y="1184019"/>
            <a:ext cx="639002" cy="735894"/>
          </a:xfrm>
          <a:custGeom>
            <a:avLst/>
            <a:gdLst>
              <a:gd name="T0" fmla="*/ 53476223 w 5408"/>
              <a:gd name="T1" fmla="*/ 580361183 h 6236"/>
              <a:gd name="T2" fmla="*/ 32067076 w 5408"/>
              <a:gd name="T3" fmla="*/ 573735229 h 6236"/>
              <a:gd name="T4" fmla="*/ 15799696 w 5408"/>
              <a:gd name="T5" fmla="*/ 562816915 h 6236"/>
              <a:gd name="T6" fmla="*/ 5048476 w 5408"/>
              <a:gd name="T7" fmla="*/ 547978932 h 6236"/>
              <a:gd name="T8" fmla="*/ 186890 w 5408"/>
              <a:gd name="T9" fmla="*/ 529967884 h 6236"/>
              <a:gd name="T10" fmla="*/ 1682927 w 5408"/>
              <a:gd name="T11" fmla="*/ 509437507 h 6236"/>
              <a:gd name="T12" fmla="*/ 9816464 w 5408"/>
              <a:gd name="T13" fmla="*/ 486667320 h 6236"/>
              <a:gd name="T14" fmla="*/ 494467104 w 5408"/>
              <a:gd name="T15" fmla="*/ 484054207 h 6236"/>
              <a:gd name="T16" fmla="*/ 503255215 w 5408"/>
              <a:gd name="T17" fmla="*/ 507011046 h 6236"/>
              <a:gd name="T18" fmla="*/ 505405520 w 5408"/>
              <a:gd name="T19" fmla="*/ 527821551 h 6236"/>
              <a:gd name="T20" fmla="*/ 501291800 w 5408"/>
              <a:gd name="T21" fmla="*/ 546112423 h 6236"/>
              <a:gd name="T22" fmla="*/ 491194848 w 5408"/>
              <a:gd name="T23" fmla="*/ 561323708 h 6236"/>
              <a:gd name="T24" fmla="*/ 475582348 w 5408"/>
              <a:gd name="T25" fmla="*/ 572708801 h 6236"/>
              <a:gd name="T26" fmla="*/ 454640578 w 5408"/>
              <a:gd name="T27" fmla="*/ 579801230 h 6236"/>
              <a:gd name="T28" fmla="*/ 178845743 w 5408"/>
              <a:gd name="T29" fmla="*/ 396892820 h 6236"/>
              <a:gd name="T30" fmla="*/ 153510071 w 5408"/>
              <a:gd name="T31" fmla="*/ 401932089 h 6236"/>
              <a:gd name="T32" fmla="*/ 130698483 w 5408"/>
              <a:gd name="T33" fmla="*/ 418076628 h 6236"/>
              <a:gd name="T34" fmla="*/ 116768605 w 5408"/>
              <a:gd name="T35" fmla="*/ 442340022 h 6236"/>
              <a:gd name="T36" fmla="*/ 114150922 w 5408"/>
              <a:gd name="T37" fmla="*/ 468282970 h 6236"/>
              <a:gd name="T38" fmla="*/ 123219520 w 5408"/>
              <a:gd name="T39" fmla="*/ 495252650 h 6236"/>
              <a:gd name="T40" fmla="*/ 142478363 w 5408"/>
              <a:gd name="T41" fmla="*/ 515410030 h 6236"/>
              <a:gd name="T42" fmla="*/ 168842389 w 5408"/>
              <a:gd name="T43" fmla="*/ 525768392 h 6236"/>
              <a:gd name="T44" fmla="*/ 194925927 w 5408"/>
              <a:gd name="T45" fmla="*/ 524368663 h 6236"/>
              <a:gd name="T46" fmla="*/ 219981417 w 5408"/>
              <a:gd name="T47" fmla="*/ 511677013 h 6236"/>
              <a:gd name="T48" fmla="*/ 237276844 w 5408"/>
              <a:gd name="T49" fmla="*/ 489746907 h 6236"/>
              <a:gd name="T50" fmla="*/ 243634162 w 5408"/>
              <a:gd name="T51" fmla="*/ 461563843 h 6236"/>
              <a:gd name="T52" fmla="*/ 238585686 w 5408"/>
              <a:gd name="T53" fmla="*/ 436367499 h 6236"/>
              <a:gd name="T54" fmla="*/ 222411904 w 5408"/>
              <a:gd name="T55" fmla="*/ 413690484 h 6236"/>
              <a:gd name="T56" fmla="*/ 198104585 w 5408"/>
              <a:gd name="T57" fmla="*/ 399785756 h 6236"/>
              <a:gd name="T58" fmla="*/ 310572886 w 5408"/>
              <a:gd name="T59" fmla="*/ 318783238 h 6236"/>
              <a:gd name="T60" fmla="*/ 289911604 w 5408"/>
              <a:gd name="T61" fmla="*/ 323449510 h 6236"/>
              <a:gd name="T62" fmla="*/ 273737822 w 5408"/>
              <a:gd name="T63" fmla="*/ 336047682 h 6236"/>
              <a:gd name="T64" fmla="*/ 264295444 w 5408"/>
              <a:gd name="T65" fmla="*/ 354525204 h 6236"/>
              <a:gd name="T66" fmla="*/ 263360688 w 5408"/>
              <a:gd name="T67" fmla="*/ 373749331 h 6236"/>
              <a:gd name="T68" fmla="*/ 271026847 w 5408"/>
              <a:gd name="T69" fmla="*/ 393159802 h 6236"/>
              <a:gd name="T70" fmla="*/ 285891481 w 5408"/>
              <a:gd name="T71" fmla="*/ 407251181 h 6236"/>
              <a:gd name="T72" fmla="*/ 305711300 w 5408"/>
              <a:gd name="T73" fmla="*/ 413970308 h 6236"/>
              <a:gd name="T74" fmla="*/ 324876850 w 5408"/>
              <a:gd name="T75" fmla="*/ 412104104 h 6236"/>
              <a:gd name="T76" fmla="*/ 342733253 w 5408"/>
              <a:gd name="T77" fmla="*/ 401838610 h 6236"/>
              <a:gd name="T78" fmla="*/ 354793620 w 5408"/>
              <a:gd name="T79" fmla="*/ 385040946 h 6236"/>
              <a:gd name="T80" fmla="*/ 358439657 w 5408"/>
              <a:gd name="T81" fmla="*/ 366470251 h 6236"/>
              <a:gd name="T82" fmla="*/ 353671669 w 5408"/>
              <a:gd name="T83" fmla="*/ 345752918 h 6236"/>
              <a:gd name="T84" fmla="*/ 341050632 w 5408"/>
              <a:gd name="T85" fmla="*/ 329608379 h 6236"/>
              <a:gd name="T86" fmla="*/ 322539655 w 5408"/>
              <a:gd name="T87" fmla="*/ 320276445 h 6236"/>
              <a:gd name="T88" fmla="*/ 250926541 w 5408"/>
              <a:gd name="T89" fmla="*/ 218277075 h 6236"/>
              <a:gd name="T90" fmla="*/ 235407027 w 5408"/>
              <a:gd name="T91" fmla="*/ 222663218 h 6236"/>
              <a:gd name="T92" fmla="*/ 223533855 w 5408"/>
              <a:gd name="T93" fmla="*/ 232741756 h 6236"/>
              <a:gd name="T94" fmla="*/ 216989648 w 5408"/>
              <a:gd name="T95" fmla="*/ 247299610 h 6236"/>
              <a:gd name="T96" fmla="*/ 216989648 w 5408"/>
              <a:gd name="T97" fmla="*/ 261950941 h 6236"/>
              <a:gd name="T98" fmla="*/ 223533855 w 5408"/>
              <a:gd name="T99" fmla="*/ 276322449 h 6236"/>
              <a:gd name="T100" fmla="*/ 235407027 w 5408"/>
              <a:gd name="T101" fmla="*/ 286587638 h 6236"/>
              <a:gd name="T102" fmla="*/ 250926541 w 5408"/>
              <a:gd name="T103" fmla="*/ 290973781 h 6236"/>
              <a:gd name="T104" fmla="*/ 265323797 w 5408"/>
              <a:gd name="T105" fmla="*/ 288733970 h 6236"/>
              <a:gd name="T106" fmla="*/ 278505810 w 5408"/>
              <a:gd name="T107" fmla="*/ 280335291 h 6236"/>
              <a:gd name="T108" fmla="*/ 287013433 w 5408"/>
              <a:gd name="T109" fmla="*/ 267083688 h 6236"/>
              <a:gd name="T110" fmla="*/ 289257336 w 5408"/>
              <a:gd name="T111" fmla="*/ 252712180 h 6236"/>
              <a:gd name="T112" fmla="*/ 284863128 w 5408"/>
              <a:gd name="T113" fmla="*/ 237314550 h 6236"/>
              <a:gd name="T114" fmla="*/ 274579286 w 5408"/>
              <a:gd name="T115" fmla="*/ 225369504 h 6236"/>
              <a:gd name="T116" fmla="*/ 260182029 w 5408"/>
              <a:gd name="T117" fmla="*/ 218930200 h 6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8" h="6236">
                <a:moveTo>
                  <a:pt x="4619" y="6236"/>
                </a:moveTo>
                <a:lnTo>
                  <a:pt x="788" y="6236"/>
                </a:lnTo>
                <a:lnTo>
                  <a:pt x="723" y="6234"/>
                </a:lnTo>
                <a:lnTo>
                  <a:pt x="692" y="6232"/>
                </a:lnTo>
                <a:lnTo>
                  <a:pt x="661" y="6230"/>
                </a:lnTo>
                <a:lnTo>
                  <a:pt x="630" y="6226"/>
                </a:lnTo>
                <a:lnTo>
                  <a:pt x="602" y="6222"/>
                </a:lnTo>
                <a:lnTo>
                  <a:pt x="572" y="6219"/>
                </a:lnTo>
                <a:lnTo>
                  <a:pt x="544" y="6213"/>
                </a:lnTo>
                <a:lnTo>
                  <a:pt x="517" y="6208"/>
                </a:lnTo>
                <a:lnTo>
                  <a:pt x="490" y="6200"/>
                </a:lnTo>
                <a:lnTo>
                  <a:pt x="464" y="6193"/>
                </a:lnTo>
                <a:lnTo>
                  <a:pt x="438" y="6185"/>
                </a:lnTo>
                <a:lnTo>
                  <a:pt x="413" y="6177"/>
                </a:lnTo>
                <a:lnTo>
                  <a:pt x="388" y="6168"/>
                </a:lnTo>
                <a:lnTo>
                  <a:pt x="365" y="6158"/>
                </a:lnTo>
                <a:lnTo>
                  <a:pt x="343" y="6148"/>
                </a:lnTo>
                <a:lnTo>
                  <a:pt x="321" y="6137"/>
                </a:lnTo>
                <a:lnTo>
                  <a:pt x="298" y="6126"/>
                </a:lnTo>
                <a:lnTo>
                  <a:pt x="279" y="6114"/>
                </a:lnTo>
                <a:lnTo>
                  <a:pt x="258" y="6101"/>
                </a:lnTo>
                <a:lnTo>
                  <a:pt x="239" y="6089"/>
                </a:lnTo>
                <a:lnTo>
                  <a:pt x="219" y="6074"/>
                </a:lnTo>
                <a:lnTo>
                  <a:pt x="202" y="6061"/>
                </a:lnTo>
                <a:lnTo>
                  <a:pt x="185" y="6046"/>
                </a:lnTo>
                <a:lnTo>
                  <a:pt x="169" y="6031"/>
                </a:lnTo>
                <a:lnTo>
                  <a:pt x="153" y="6015"/>
                </a:lnTo>
                <a:lnTo>
                  <a:pt x="138" y="5999"/>
                </a:lnTo>
                <a:lnTo>
                  <a:pt x="123" y="5982"/>
                </a:lnTo>
                <a:lnTo>
                  <a:pt x="110" y="5966"/>
                </a:lnTo>
                <a:lnTo>
                  <a:pt x="97" y="5947"/>
                </a:lnTo>
                <a:lnTo>
                  <a:pt x="85" y="5930"/>
                </a:lnTo>
                <a:lnTo>
                  <a:pt x="74" y="5911"/>
                </a:lnTo>
                <a:lnTo>
                  <a:pt x="64" y="5892"/>
                </a:lnTo>
                <a:lnTo>
                  <a:pt x="54" y="5872"/>
                </a:lnTo>
                <a:lnTo>
                  <a:pt x="45" y="5852"/>
                </a:lnTo>
                <a:lnTo>
                  <a:pt x="37" y="5832"/>
                </a:lnTo>
                <a:lnTo>
                  <a:pt x="29" y="5811"/>
                </a:lnTo>
                <a:lnTo>
                  <a:pt x="23" y="5791"/>
                </a:lnTo>
                <a:lnTo>
                  <a:pt x="17" y="5770"/>
                </a:lnTo>
                <a:lnTo>
                  <a:pt x="12" y="5747"/>
                </a:lnTo>
                <a:lnTo>
                  <a:pt x="8" y="5725"/>
                </a:lnTo>
                <a:lnTo>
                  <a:pt x="5" y="5703"/>
                </a:lnTo>
                <a:lnTo>
                  <a:pt x="2" y="5679"/>
                </a:lnTo>
                <a:lnTo>
                  <a:pt x="1" y="5656"/>
                </a:lnTo>
                <a:lnTo>
                  <a:pt x="0" y="5633"/>
                </a:lnTo>
                <a:lnTo>
                  <a:pt x="0" y="5609"/>
                </a:lnTo>
                <a:lnTo>
                  <a:pt x="1" y="5584"/>
                </a:lnTo>
                <a:lnTo>
                  <a:pt x="2" y="5560"/>
                </a:lnTo>
                <a:lnTo>
                  <a:pt x="5" y="5535"/>
                </a:lnTo>
                <a:lnTo>
                  <a:pt x="8" y="5509"/>
                </a:lnTo>
                <a:lnTo>
                  <a:pt x="13" y="5484"/>
                </a:lnTo>
                <a:lnTo>
                  <a:pt x="18" y="5459"/>
                </a:lnTo>
                <a:lnTo>
                  <a:pt x="24" y="5433"/>
                </a:lnTo>
                <a:lnTo>
                  <a:pt x="31" y="5405"/>
                </a:lnTo>
                <a:lnTo>
                  <a:pt x="39" y="5380"/>
                </a:lnTo>
                <a:lnTo>
                  <a:pt x="48" y="5352"/>
                </a:lnTo>
                <a:lnTo>
                  <a:pt x="58" y="5325"/>
                </a:lnTo>
                <a:lnTo>
                  <a:pt x="68" y="5298"/>
                </a:lnTo>
                <a:lnTo>
                  <a:pt x="79" y="5271"/>
                </a:lnTo>
                <a:lnTo>
                  <a:pt x="91" y="5243"/>
                </a:lnTo>
                <a:lnTo>
                  <a:pt x="105" y="5215"/>
                </a:lnTo>
                <a:lnTo>
                  <a:pt x="118" y="5187"/>
                </a:lnTo>
                <a:lnTo>
                  <a:pt x="150" y="5130"/>
                </a:lnTo>
                <a:lnTo>
                  <a:pt x="1925" y="2058"/>
                </a:lnTo>
                <a:lnTo>
                  <a:pt x="1925" y="0"/>
                </a:lnTo>
                <a:lnTo>
                  <a:pt x="3484" y="0"/>
                </a:lnTo>
                <a:lnTo>
                  <a:pt x="3484" y="2058"/>
                </a:lnTo>
                <a:lnTo>
                  <a:pt x="5258" y="5130"/>
                </a:lnTo>
                <a:lnTo>
                  <a:pt x="5289" y="5187"/>
                </a:lnTo>
                <a:lnTo>
                  <a:pt x="5303" y="5215"/>
                </a:lnTo>
                <a:lnTo>
                  <a:pt x="5316" y="5243"/>
                </a:lnTo>
                <a:lnTo>
                  <a:pt x="5329" y="5271"/>
                </a:lnTo>
                <a:lnTo>
                  <a:pt x="5340" y="5298"/>
                </a:lnTo>
                <a:lnTo>
                  <a:pt x="5351" y="5325"/>
                </a:lnTo>
                <a:lnTo>
                  <a:pt x="5359" y="5352"/>
                </a:lnTo>
                <a:lnTo>
                  <a:pt x="5368" y="5380"/>
                </a:lnTo>
                <a:lnTo>
                  <a:pt x="5377" y="5405"/>
                </a:lnTo>
                <a:lnTo>
                  <a:pt x="5383" y="5433"/>
                </a:lnTo>
                <a:lnTo>
                  <a:pt x="5389" y="5459"/>
                </a:lnTo>
                <a:lnTo>
                  <a:pt x="5394" y="5484"/>
                </a:lnTo>
                <a:lnTo>
                  <a:pt x="5399" y="5509"/>
                </a:lnTo>
                <a:lnTo>
                  <a:pt x="5403" y="5535"/>
                </a:lnTo>
                <a:lnTo>
                  <a:pt x="5405" y="5560"/>
                </a:lnTo>
                <a:lnTo>
                  <a:pt x="5406" y="5584"/>
                </a:lnTo>
                <a:lnTo>
                  <a:pt x="5408" y="5609"/>
                </a:lnTo>
                <a:lnTo>
                  <a:pt x="5408" y="5633"/>
                </a:lnTo>
                <a:lnTo>
                  <a:pt x="5406" y="5656"/>
                </a:lnTo>
                <a:lnTo>
                  <a:pt x="5405" y="5679"/>
                </a:lnTo>
                <a:lnTo>
                  <a:pt x="5403" y="5703"/>
                </a:lnTo>
                <a:lnTo>
                  <a:pt x="5399" y="5725"/>
                </a:lnTo>
                <a:lnTo>
                  <a:pt x="5395" y="5747"/>
                </a:lnTo>
                <a:lnTo>
                  <a:pt x="5390" y="5770"/>
                </a:lnTo>
                <a:lnTo>
                  <a:pt x="5384" y="5791"/>
                </a:lnTo>
                <a:lnTo>
                  <a:pt x="5378" y="5811"/>
                </a:lnTo>
                <a:lnTo>
                  <a:pt x="5370" y="5832"/>
                </a:lnTo>
                <a:lnTo>
                  <a:pt x="5362" y="5852"/>
                </a:lnTo>
                <a:lnTo>
                  <a:pt x="5353" y="5872"/>
                </a:lnTo>
                <a:lnTo>
                  <a:pt x="5343" y="5892"/>
                </a:lnTo>
                <a:lnTo>
                  <a:pt x="5333" y="5911"/>
                </a:lnTo>
                <a:lnTo>
                  <a:pt x="5322" y="5930"/>
                </a:lnTo>
                <a:lnTo>
                  <a:pt x="5310" y="5947"/>
                </a:lnTo>
                <a:lnTo>
                  <a:pt x="5298" y="5966"/>
                </a:lnTo>
                <a:lnTo>
                  <a:pt x="5284" y="5982"/>
                </a:lnTo>
                <a:lnTo>
                  <a:pt x="5269" y="5999"/>
                </a:lnTo>
                <a:lnTo>
                  <a:pt x="5254" y="6015"/>
                </a:lnTo>
                <a:lnTo>
                  <a:pt x="5238" y="6031"/>
                </a:lnTo>
                <a:lnTo>
                  <a:pt x="5222" y="6046"/>
                </a:lnTo>
                <a:lnTo>
                  <a:pt x="5205" y="6061"/>
                </a:lnTo>
                <a:lnTo>
                  <a:pt x="5187" y="6074"/>
                </a:lnTo>
                <a:lnTo>
                  <a:pt x="5168" y="6089"/>
                </a:lnTo>
                <a:lnTo>
                  <a:pt x="5150" y="6101"/>
                </a:lnTo>
                <a:lnTo>
                  <a:pt x="5129" y="6114"/>
                </a:lnTo>
                <a:lnTo>
                  <a:pt x="5109" y="6126"/>
                </a:lnTo>
                <a:lnTo>
                  <a:pt x="5087" y="6137"/>
                </a:lnTo>
                <a:lnTo>
                  <a:pt x="5064" y="6148"/>
                </a:lnTo>
                <a:lnTo>
                  <a:pt x="5042" y="6158"/>
                </a:lnTo>
                <a:lnTo>
                  <a:pt x="5019" y="6168"/>
                </a:lnTo>
                <a:lnTo>
                  <a:pt x="4994" y="6177"/>
                </a:lnTo>
                <a:lnTo>
                  <a:pt x="4969" y="6185"/>
                </a:lnTo>
                <a:lnTo>
                  <a:pt x="4943" y="6193"/>
                </a:lnTo>
                <a:lnTo>
                  <a:pt x="4918" y="6200"/>
                </a:lnTo>
                <a:lnTo>
                  <a:pt x="4890" y="6208"/>
                </a:lnTo>
                <a:lnTo>
                  <a:pt x="4863" y="6213"/>
                </a:lnTo>
                <a:lnTo>
                  <a:pt x="4835" y="6219"/>
                </a:lnTo>
                <a:lnTo>
                  <a:pt x="4805" y="6222"/>
                </a:lnTo>
                <a:lnTo>
                  <a:pt x="4777" y="6226"/>
                </a:lnTo>
                <a:lnTo>
                  <a:pt x="4746" y="6230"/>
                </a:lnTo>
                <a:lnTo>
                  <a:pt x="4715" y="6232"/>
                </a:lnTo>
                <a:lnTo>
                  <a:pt x="4684" y="6234"/>
                </a:lnTo>
                <a:lnTo>
                  <a:pt x="4619" y="6236"/>
                </a:lnTo>
                <a:close/>
                <a:moveTo>
                  <a:pt x="1913" y="4253"/>
                </a:moveTo>
                <a:lnTo>
                  <a:pt x="1913" y="4253"/>
                </a:lnTo>
                <a:lnTo>
                  <a:pt x="1877" y="4254"/>
                </a:lnTo>
                <a:lnTo>
                  <a:pt x="1841" y="4257"/>
                </a:lnTo>
                <a:lnTo>
                  <a:pt x="1806" y="4260"/>
                </a:lnTo>
                <a:lnTo>
                  <a:pt x="1772" y="4266"/>
                </a:lnTo>
                <a:lnTo>
                  <a:pt x="1739" y="4275"/>
                </a:lnTo>
                <a:lnTo>
                  <a:pt x="1705" y="4284"/>
                </a:lnTo>
                <a:lnTo>
                  <a:pt x="1673" y="4295"/>
                </a:lnTo>
                <a:lnTo>
                  <a:pt x="1642" y="4307"/>
                </a:lnTo>
                <a:lnTo>
                  <a:pt x="1611" y="4321"/>
                </a:lnTo>
                <a:lnTo>
                  <a:pt x="1581" y="4337"/>
                </a:lnTo>
                <a:lnTo>
                  <a:pt x="1552" y="4353"/>
                </a:lnTo>
                <a:lnTo>
                  <a:pt x="1524" y="4371"/>
                </a:lnTo>
                <a:lnTo>
                  <a:pt x="1497" y="4391"/>
                </a:lnTo>
                <a:lnTo>
                  <a:pt x="1471" y="4411"/>
                </a:lnTo>
                <a:lnTo>
                  <a:pt x="1445" y="4433"/>
                </a:lnTo>
                <a:lnTo>
                  <a:pt x="1421" y="4457"/>
                </a:lnTo>
                <a:lnTo>
                  <a:pt x="1398" y="4480"/>
                </a:lnTo>
                <a:lnTo>
                  <a:pt x="1376" y="4506"/>
                </a:lnTo>
                <a:lnTo>
                  <a:pt x="1356" y="4532"/>
                </a:lnTo>
                <a:lnTo>
                  <a:pt x="1336" y="4559"/>
                </a:lnTo>
                <a:lnTo>
                  <a:pt x="1318" y="4587"/>
                </a:lnTo>
                <a:lnTo>
                  <a:pt x="1302" y="4616"/>
                </a:lnTo>
                <a:lnTo>
                  <a:pt x="1286" y="4645"/>
                </a:lnTo>
                <a:lnTo>
                  <a:pt x="1272" y="4676"/>
                </a:lnTo>
                <a:lnTo>
                  <a:pt x="1260" y="4708"/>
                </a:lnTo>
                <a:lnTo>
                  <a:pt x="1249" y="4740"/>
                </a:lnTo>
                <a:lnTo>
                  <a:pt x="1240" y="4774"/>
                </a:lnTo>
                <a:lnTo>
                  <a:pt x="1231" y="4807"/>
                </a:lnTo>
                <a:lnTo>
                  <a:pt x="1225" y="4842"/>
                </a:lnTo>
                <a:lnTo>
                  <a:pt x="1221" y="4876"/>
                </a:lnTo>
                <a:lnTo>
                  <a:pt x="1219" y="4911"/>
                </a:lnTo>
                <a:lnTo>
                  <a:pt x="1218" y="4946"/>
                </a:lnTo>
                <a:lnTo>
                  <a:pt x="1219" y="4982"/>
                </a:lnTo>
                <a:lnTo>
                  <a:pt x="1221" y="5018"/>
                </a:lnTo>
                <a:lnTo>
                  <a:pt x="1225" y="5053"/>
                </a:lnTo>
                <a:lnTo>
                  <a:pt x="1231" y="5087"/>
                </a:lnTo>
                <a:lnTo>
                  <a:pt x="1240" y="5120"/>
                </a:lnTo>
                <a:lnTo>
                  <a:pt x="1249" y="5154"/>
                </a:lnTo>
                <a:lnTo>
                  <a:pt x="1260" y="5186"/>
                </a:lnTo>
                <a:lnTo>
                  <a:pt x="1272" y="5217"/>
                </a:lnTo>
                <a:lnTo>
                  <a:pt x="1286" y="5248"/>
                </a:lnTo>
                <a:lnTo>
                  <a:pt x="1302" y="5277"/>
                </a:lnTo>
                <a:lnTo>
                  <a:pt x="1318" y="5307"/>
                </a:lnTo>
                <a:lnTo>
                  <a:pt x="1336" y="5335"/>
                </a:lnTo>
                <a:lnTo>
                  <a:pt x="1356" y="5362"/>
                </a:lnTo>
                <a:lnTo>
                  <a:pt x="1376" y="5388"/>
                </a:lnTo>
                <a:lnTo>
                  <a:pt x="1398" y="5414"/>
                </a:lnTo>
                <a:lnTo>
                  <a:pt x="1421" y="5438"/>
                </a:lnTo>
                <a:lnTo>
                  <a:pt x="1445" y="5461"/>
                </a:lnTo>
                <a:lnTo>
                  <a:pt x="1471" y="5483"/>
                </a:lnTo>
                <a:lnTo>
                  <a:pt x="1497" y="5503"/>
                </a:lnTo>
                <a:lnTo>
                  <a:pt x="1524" y="5523"/>
                </a:lnTo>
                <a:lnTo>
                  <a:pt x="1552" y="5541"/>
                </a:lnTo>
                <a:lnTo>
                  <a:pt x="1581" y="5557"/>
                </a:lnTo>
                <a:lnTo>
                  <a:pt x="1611" y="5573"/>
                </a:lnTo>
                <a:lnTo>
                  <a:pt x="1642" y="5587"/>
                </a:lnTo>
                <a:lnTo>
                  <a:pt x="1673" y="5599"/>
                </a:lnTo>
                <a:lnTo>
                  <a:pt x="1705" y="5610"/>
                </a:lnTo>
                <a:lnTo>
                  <a:pt x="1739" y="5619"/>
                </a:lnTo>
                <a:lnTo>
                  <a:pt x="1772" y="5628"/>
                </a:lnTo>
                <a:lnTo>
                  <a:pt x="1806" y="5634"/>
                </a:lnTo>
                <a:lnTo>
                  <a:pt x="1841" y="5637"/>
                </a:lnTo>
                <a:lnTo>
                  <a:pt x="1877" y="5640"/>
                </a:lnTo>
                <a:lnTo>
                  <a:pt x="1913" y="5641"/>
                </a:lnTo>
                <a:lnTo>
                  <a:pt x="1947" y="5640"/>
                </a:lnTo>
                <a:lnTo>
                  <a:pt x="1983" y="5637"/>
                </a:lnTo>
                <a:lnTo>
                  <a:pt x="2017" y="5634"/>
                </a:lnTo>
                <a:lnTo>
                  <a:pt x="2052" y="5628"/>
                </a:lnTo>
                <a:lnTo>
                  <a:pt x="2085" y="5619"/>
                </a:lnTo>
                <a:lnTo>
                  <a:pt x="2119" y="5610"/>
                </a:lnTo>
                <a:lnTo>
                  <a:pt x="2151" y="5599"/>
                </a:lnTo>
                <a:lnTo>
                  <a:pt x="2183" y="5587"/>
                </a:lnTo>
                <a:lnTo>
                  <a:pt x="2214" y="5573"/>
                </a:lnTo>
                <a:lnTo>
                  <a:pt x="2243" y="5557"/>
                </a:lnTo>
                <a:lnTo>
                  <a:pt x="2272" y="5541"/>
                </a:lnTo>
                <a:lnTo>
                  <a:pt x="2300" y="5523"/>
                </a:lnTo>
                <a:lnTo>
                  <a:pt x="2327" y="5503"/>
                </a:lnTo>
                <a:lnTo>
                  <a:pt x="2353" y="5483"/>
                </a:lnTo>
                <a:lnTo>
                  <a:pt x="2379" y="5461"/>
                </a:lnTo>
                <a:lnTo>
                  <a:pt x="2402" y="5438"/>
                </a:lnTo>
                <a:lnTo>
                  <a:pt x="2426" y="5414"/>
                </a:lnTo>
                <a:lnTo>
                  <a:pt x="2448" y="5388"/>
                </a:lnTo>
                <a:lnTo>
                  <a:pt x="2468" y="5362"/>
                </a:lnTo>
                <a:lnTo>
                  <a:pt x="2488" y="5335"/>
                </a:lnTo>
                <a:lnTo>
                  <a:pt x="2506" y="5307"/>
                </a:lnTo>
                <a:lnTo>
                  <a:pt x="2522" y="5277"/>
                </a:lnTo>
                <a:lnTo>
                  <a:pt x="2538" y="5248"/>
                </a:lnTo>
                <a:lnTo>
                  <a:pt x="2552" y="5217"/>
                </a:lnTo>
                <a:lnTo>
                  <a:pt x="2564" y="5186"/>
                </a:lnTo>
                <a:lnTo>
                  <a:pt x="2575" y="5154"/>
                </a:lnTo>
                <a:lnTo>
                  <a:pt x="2585" y="5120"/>
                </a:lnTo>
                <a:lnTo>
                  <a:pt x="2593" y="5087"/>
                </a:lnTo>
                <a:lnTo>
                  <a:pt x="2599" y="5053"/>
                </a:lnTo>
                <a:lnTo>
                  <a:pt x="2602" y="5018"/>
                </a:lnTo>
                <a:lnTo>
                  <a:pt x="2605" y="4982"/>
                </a:lnTo>
                <a:lnTo>
                  <a:pt x="2606" y="4946"/>
                </a:lnTo>
                <a:lnTo>
                  <a:pt x="2605" y="4911"/>
                </a:lnTo>
                <a:lnTo>
                  <a:pt x="2602" y="4876"/>
                </a:lnTo>
                <a:lnTo>
                  <a:pt x="2599" y="4842"/>
                </a:lnTo>
                <a:lnTo>
                  <a:pt x="2593" y="4807"/>
                </a:lnTo>
                <a:lnTo>
                  <a:pt x="2585" y="4774"/>
                </a:lnTo>
                <a:lnTo>
                  <a:pt x="2575" y="4740"/>
                </a:lnTo>
                <a:lnTo>
                  <a:pt x="2564" y="4708"/>
                </a:lnTo>
                <a:lnTo>
                  <a:pt x="2552" y="4676"/>
                </a:lnTo>
                <a:lnTo>
                  <a:pt x="2538" y="4645"/>
                </a:lnTo>
                <a:lnTo>
                  <a:pt x="2522" y="4616"/>
                </a:lnTo>
                <a:lnTo>
                  <a:pt x="2506" y="4587"/>
                </a:lnTo>
                <a:lnTo>
                  <a:pt x="2488" y="4559"/>
                </a:lnTo>
                <a:lnTo>
                  <a:pt x="2468" y="4532"/>
                </a:lnTo>
                <a:lnTo>
                  <a:pt x="2448" y="4506"/>
                </a:lnTo>
                <a:lnTo>
                  <a:pt x="2426" y="4480"/>
                </a:lnTo>
                <a:lnTo>
                  <a:pt x="2402" y="4457"/>
                </a:lnTo>
                <a:lnTo>
                  <a:pt x="2379" y="4433"/>
                </a:lnTo>
                <a:lnTo>
                  <a:pt x="2353" y="4411"/>
                </a:lnTo>
                <a:lnTo>
                  <a:pt x="2327" y="4391"/>
                </a:lnTo>
                <a:lnTo>
                  <a:pt x="2300" y="4371"/>
                </a:lnTo>
                <a:lnTo>
                  <a:pt x="2272" y="4353"/>
                </a:lnTo>
                <a:lnTo>
                  <a:pt x="2243" y="4337"/>
                </a:lnTo>
                <a:lnTo>
                  <a:pt x="2214" y="4321"/>
                </a:lnTo>
                <a:lnTo>
                  <a:pt x="2183" y="4307"/>
                </a:lnTo>
                <a:lnTo>
                  <a:pt x="2151" y="4295"/>
                </a:lnTo>
                <a:lnTo>
                  <a:pt x="2119" y="4284"/>
                </a:lnTo>
                <a:lnTo>
                  <a:pt x="2085" y="4275"/>
                </a:lnTo>
                <a:lnTo>
                  <a:pt x="2052" y="4266"/>
                </a:lnTo>
                <a:lnTo>
                  <a:pt x="2017" y="4260"/>
                </a:lnTo>
                <a:lnTo>
                  <a:pt x="1983" y="4257"/>
                </a:lnTo>
                <a:lnTo>
                  <a:pt x="1947" y="4254"/>
                </a:lnTo>
                <a:lnTo>
                  <a:pt x="1913" y="4253"/>
                </a:lnTo>
                <a:close/>
                <a:moveTo>
                  <a:pt x="3322" y="3416"/>
                </a:moveTo>
                <a:lnTo>
                  <a:pt x="3322" y="3416"/>
                </a:lnTo>
                <a:lnTo>
                  <a:pt x="3296" y="3416"/>
                </a:lnTo>
                <a:lnTo>
                  <a:pt x="3270" y="3419"/>
                </a:lnTo>
                <a:lnTo>
                  <a:pt x="3244" y="3421"/>
                </a:lnTo>
                <a:lnTo>
                  <a:pt x="3219" y="3426"/>
                </a:lnTo>
                <a:lnTo>
                  <a:pt x="3195" y="3432"/>
                </a:lnTo>
                <a:lnTo>
                  <a:pt x="3170" y="3438"/>
                </a:lnTo>
                <a:lnTo>
                  <a:pt x="3147" y="3447"/>
                </a:lnTo>
                <a:lnTo>
                  <a:pt x="3123" y="3456"/>
                </a:lnTo>
                <a:lnTo>
                  <a:pt x="3101" y="3466"/>
                </a:lnTo>
                <a:lnTo>
                  <a:pt x="3079" y="3477"/>
                </a:lnTo>
                <a:lnTo>
                  <a:pt x="3058" y="3489"/>
                </a:lnTo>
                <a:lnTo>
                  <a:pt x="3037" y="3503"/>
                </a:lnTo>
                <a:lnTo>
                  <a:pt x="3017" y="3517"/>
                </a:lnTo>
                <a:lnTo>
                  <a:pt x="2997" y="3532"/>
                </a:lnTo>
                <a:lnTo>
                  <a:pt x="2979" y="3548"/>
                </a:lnTo>
                <a:lnTo>
                  <a:pt x="2962" y="3566"/>
                </a:lnTo>
                <a:lnTo>
                  <a:pt x="2944" y="3583"/>
                </a:lnTo>
                <a:lnTo>
                  <a:pt x="2928" y="3601"/>
                </a:lnTo>
                <a:lnTo>
                  <a:pt x="2913" y="3621"/>
                </a:lnTo>
                <a:lnTo>
                  <a:pt x="2899" y="3641"/>
                </a:lnTo>
                <a:lnTo>
                  <a:pt x="2885" y="3662"/>
                </a:lnTo>
                <a:lnTo>
                  <a:pt x="2873" y="3683"/>
                </a:lnTo>
                <a:lnTo>
                  <a:pt x="2862" y="3705"/>
                </a:lnTo>
                <a:lnTo>
                  <a:pt x="2852" y="3727"/>
                </a:lnTo>
                <a:lnTo>
                  <a:pt x="2842" y="3751"/>
                </a:lnTo>
                <a:lnTo>
                  <a:pt x="2834" y="3774"/>
                </a:lnTo>
                <a:lnTo>
                  <a:pt x="2827" y="3799"/>
                </a:lnTo>
                <a:lnTo>
                  <a:pt x="2822" y="3823"/>
                </a:lnTo>
                <a:lnTo>
                  <a:pt x="2817" y="3849"/>
                </a:lnTo>
                <a:lnTo>
                  <a:pt x="2813" y="3874"/>
                </a:lnTo>
                <a:lnTo>
                  <a:pt x="2812" y="3901"/>
                </a:lnTo>
                <a:lnTo>
                  <a:pt x="2811" y="3927"/>
                </a:lnTo>
                <a:lnTo>
                  <a:pt x="2812" y="3953"/>
                </a:lnTo>
                <a:lnTo>
                  <a:pt x="2813" y="3979"/>
                </a:lnTo>
                <a:lnTo>
                  <a:pt x="2817" y="4005"/>
                </a:lnTo>
                <a:lnTo>
                  <a:pt x="2822" y="4030"/>
                </a:lnTo>
                <a:lnTo>
                  <a:pt x="2827" y="4054"/>
                </a:lnTo>
                <a:lnTo>
                  <a:pt x="2834" y="4079"/>
                </a:lnTo>
                <a:lnTo>
                  <a:pt x="2842" y="4102"/>
                </a:lnTo>
                <a:lnTo>
                  <a:pt x="2852" y="4126"/>
                </a:lnTo>
                <a:lnTo>
                  <a:pt x="2862" y="4149"/>
                </a:lnTo>
                <a:lnTo>
                  <a:pt x="2873" y="4170"/>
                </a:lnTo>
                <a:lnTo>
                  <a:pt x="2885" y="4192"/>
                </a:lnTo>
                <a:lnTo>
                  <a:pt x="2899" y="4213"/>
                </a:lnTo>
                <a:lnTo>
                  <a:pt x="2913" y="4233"/>
                </a:lnTo>
                <a:lnTo>
                  <a:pt x="2928" y="4252"/>
                </a:lnTo>
                <a:lnTo>
                  <a:pt x="2944" y="4270"/>
                </a:lnTo>
                <a:lnTo>
                  <a:pt x="2962" y="4289"/>
                </a:lnTo>
                <a:lnTo>
                  <a:pt x="2979" y="4306"/>
                </a:lnTo>
                <a:lnTo>
                  <a:pt x="2997" y="4322"/>
                </a:lnTo>
                <a:lnTo>
                  <a:pt x="3017" y="4337"/>
                </a:lnTo>
                <a:lnTo>
                  <a:pt x="3037" y="4350"/>
                </a:lnTo>
                <a:lnTo>
                  <a:pt x="3058" y="4364"/>
                </a:lnTo>
                <a:lnTo>
                  <a:pt x="3079" y="4376"/>
                </a:lnTo>
                <a:lnTo>
                  <a:pt x="3101" y="4387"/>
                </a:lnTo>
                <a:lnTo>
                  <a:pt x="3123" y="4399"/>
                </a:lnTo>
                <a:lnTo>
                  <a:pt x="3147" y="4407"/>
                </a:lnTo>
                <a:lnTo>
                  <a:pt x="3170" y="4416"/>
                </a:lnTo>
                <a:lnTo>
                  <a:pt x="3195" y="4422"/>
                </a:lnTo>
                <a:lnTo>
                  <a:pt x="3219" y="4428"/>
                </a:lnTo>
                <a:lnTo>
                  <a:pt x="3244" y="4432"/>
                </a:lnTo>
                <a:lnTo>
                  <a:pt x="3270" y="4436"/>
                </a:lnTo>
                <a:lnTo>
                  <a:pt x="3296" y="4438"/>
                </a:lnTo>
                <a:lnTo>
                  <a:pt x="3322" y="4438"/>
                </a:lnTo>
                <a:lnTo>
                  <a:pt x="3349" y="4438"/>
                </a:lnTo>
                <a:lnTo>
                  <a:pt x="3375" y="4436"/>
                </a:lnTo>
                <a:lnTo>
                  <a:pt x="3401" y="4432"/>
                </a:lnTo>
                <a:lnTo>
                  <a:pt x="3426" y="4428"/>
                </a:lnTo>
                <a:lnTo>
                  <a:pt x="3450" y="4422"/>
                </a:lnTo>
                <a:lnTo>
                  <a:pt x="3475" y="4416"/>
                </a:lnTo>
                <a:lnTo>
                  <a:pt x="3498" y="4407"/>
                </a:lnTo>
                <a:lnTo>
                  <a:pt x="3522" y="4399"/>
                </a:lnTo>
                <a:lnTo>
                  <a:pt x="3544" y="4387"/>
                </a:lnTo>
                <a:lnTo>
                  <a:pt x="3566" y="4376"/>
                </a:lnTo>
                <a:lnTo>
                  <a:pt x="3588" y="4364"/>
                </a:lnTo>
                <a:lnTo>
                  <a:pt x="3608" y="4350"/>
                </a:lnTo>
                <a:lnTo>
                  <a:pt x="3629" y="4337"/>
                </a:lnTo>
                <a:lnTo>
                  <a:pt x="3648" y="4322"/>
                </a:lnTo>
                <a:lnTo>
                  <a:pt x="3666" y="4306"/>
                </a:lnTo>
                <a:lnTo>
                  <a:pt x="3685" y="4289"/>
                </a:lnTo>
                <a:lnTo>
                  <a:pt x="3702" y="4270"/>
                </a:lnTo>
                <a:lnTo>
                  <a:pt x="3718" y="4252"/>
                </a:lnTo>
                <a:lnTo>
                  <a:pt x="3733" y="4233"/>
                </a:lnTo>
                <a:lnTo>
                  <a:pt x="3746" y="4213"/>
                </a:lnTo>
                <a:lnTo>
                  <a:pt x="3760" y="4192"/>
                </a:lnTo>
                <a:lnTo>
                  <a:pt x="3772" y="4170"/>
                </a:lnTo>
                <a:lnTo>
                  <a:pt x="3783" y="4149"/>
                </a:lnTo>
                <a:lnTo>
                  <a:pt x="3795" y="4126"/>
                </a:lnTo>
                <a:lnTo>
                  <a:pt x="3803" y="4102"/>
                </a:lnTo>
                <a:lnTo>
                  <a:pt x="3812" y="4079"/>
                </a:lnTo>
                <a:lnTo>
                  <a:pt x="3818" y="4054"/>
                </a:lnTo>
                <a:lnTo>
                  <a:pt x="3824" y="4030"/>
                </a:lnTo>
                <a:lnTo>
                  <a:pt x="3829" y="4005"/>
                </a:lnTo>
                <a:lnTo>
                  <a:pt x="3832" y="3979"/>
                </a:lnTo>
                <a:lnTo>
                  <a:pt x="3834" y="3953"/>
                </a:lnTo>
                <a:lnTo>
                  <a:pt x="3834" y="3927"/>
                </a:lnTo>
                <a:lnTo>
                  <a:pt x="3834" y="3901"/>
                </a:lnTo>
                <a:lnTo>
                  <a:pt x="3832" y="3874"/>
                </a:lnTo>
                <a:lnTo>
                  <a:pt x="3829" y="3849"/>
                </a:lnTo>
                <a:lnTo>
                  <a:pt x="3824" y="3823"/>
                </a:lnTo>
                <a:lnTo>
                  <a:pt x="3818" y="3799"/>
                </a:lnTo>
                <a:lnTo>
                  <a:pt x="3812" y="3774"/>
                </a:lnTo>
                <a:lnTo>
                  <a:pt x="3803" y="3751"/>
                </a:lnTo>
                <a:lnTo>
                  <a:pt x="3795" y="3727"/>
                </a:lnTo>
                <a:lnTo>
                  <a:pt x="3783" y="3705"/>
                </a:lnTo>
                <a:lnTo>
                  <a:pt x="3772" y="3683"/>
                </a:lnTo>
                <a:lnTo>
                  <a:pt x="3760" y="3662"/>
                </a:lnTo>
                <a:lnTo>
                  <a:pt x="3746" y="3641"/>
                </a:lnTo>
                <a:lnTo>
                  <a:pt x="3733" y="3621"/>
                </a:lnTo>
                <a:lnTo>
                  <a:pt x="3718" y="3601"/>
                </a:lnTo>
                <a:lnTo>
                  <a:pt x="3702" y="3583"/>
                </a:lnTo>
                <a:lnTo>
                  <a:pt x="3685" y="3566"/>
                </a:lnTo>
                <a:lnTo>
                  <a:pt x="3666" y="3548"/>
                </a:lnTo>
                <a:lnTo>
                  <a:pt x="3648" y="3532"/>
                </a:lnTo>
                <a:lnTo>
                  <a:pt x="3629" y="3517"/>
                </a:lnTo>
                <a:lnTo>
                  <a:pt x="3608" y="3503"/>
                </a:lnTo>
                <a:lnTo>
                  <a:pt x="3588" y="3489"/>
                </a:lnTo>
                <a:lnTo>
                  <a:pt x="3566" y="3477"/>
                </a:lnTo>
                <a:lnTo>
                  <a:pt x="3544" y="3466"/>
                </a:lnTo>
                <a:lnTo>
                  <a:pt x="3522" y="3456"/>
                </a:lnTo>
                <a:lnTo>
                  <a:pt x="3498" y="3447"/>
                </a:lnTo>
                <a:lnTo>
                  <a:pt x="3475" y="3438"/>
                </a:lnTo>
                <a:lnTo>
                  <a:pt x="3450" y="3432"/>
                </a:lnTo>
                <a:lnTo>
                  <a:pt x="3426" y="3426"/>
                </a:lnTo>
                <a:lnTo>
                  <a:pt x="3401" y="3421"/>
                </a:lnTo>
                <a:lnTo>
                  <a:pt x="3375" y="3419"/>
                </a:lnTo>
                <a:lnTo>
                  <a:pt x="3349" y="3416"/>
                </a:lnTo>
                <a:lnTo>
                  <a:pt x="3322" y="3416"/>
                </a:lnTo>
                <a:close/>
                <a:moveTo>
                  <a:pt x="2704" y="2339"/>
                </a:moveTo>
                <a:lnTo>
                  <a:pt x="2704" y="2339"/>
                </a:lnTo>
                <a:lnTo>
                  <a:pt x="2684" y="2339"/>
                </a:lnTo>
                <a:lnTo>
                  <a:pt x="2664" y="2340"/>
                </a:lnTo>
                <a:lnTo>
                  <a:pt x="2644" y="2343"/>
                </a:lnTo>
                <a:lnTo>
                  <a:pt x="2625" y="2346"/>
                </a:lnTo>
                <a:lnTo>
                  <a:pt x="2606" y="2351"/>
                </a:lnTo>
                <a:lnTo>
                  <a:pt x="2588" y="2356"/>
                </a:lnTo>
                <a:lnTo>
                  <a:pt x="2569" y="2362"/>
                </a:lnTo>
                <a:lnTo>
                  <a:pt x="2552" y="2369"/>
                </a:lnTo>
                <a:lnTo>
                  <a:pt x="2535" y="2377"/>
                </a:lnTo>
                <a:lnTo>
                  <a:pt x="2518" y="2386"/>
                </a:lnTo>
                <a:lnTo>
                  <a:pt x="2501" y="2394"/>
                </a:lnTo>
                <a:lnTo>
                  <a:pt x="2485" y="2406"/>
                </a:lnTo>
                <a:lnTo>
                  <a:pt x="2470" y="2415"/>
                </a:lnTo>
                <a:lnTo>
                  <a:pt x="2456" y="2428"/>
                </a:lnTo>
                <a:lnTo>
                  <a:pt x="2442" y="2440"/>
                </a:lnTo>
                <a:lnTo>
                  <a:pt x="2428" y="2452"/>
                </a:lnTo>
                <a:lnTo>
                  <a:pt x="2415" y="2466"/>
                </a:lnTo>
                <a:lnTo>
                  <a:pt x="2402" y="2481"/>
                </a:lnTo>
                <a:lnTo>
                  <a:pt x="2391" y="2494"/>
                </a:lnTo>
                <a:lnTo>
                  <a:pt x="2380" y="2510"/>
                </a:lnTo>
                <a:lnTo>
                  <a:pt x="2370" y="2526"/>
                </a:lnTo>
                <a:lnTo>
                  <a:pt x="2361" y="2543"/>
                </a:lnTo>
                <a:lnTo>
                  <a:pt x="2352" y="2560"/>
                </a:lnTo>
                <a:lnTo>
                  <a:pt x="2344" y="2577"/>
                </a:lnTo>
                <a:lnTo>
                  <a:pt x="2337" y="2594"/>
                </a:lnTo>
                <a:lnTo>
                  <a:pt x="2331" y="2613"/>
                </a:lnTo>
                <a:lnTo>
                  <a:pt x="2326" y="2631"/>
                </a:lnTo>
                <a:lnTo>
                  <a:pt x="2321" y="2650"/>
                </a:lnTo>
                <a:lnTo>
                  <a:pt x="2319" y="2668"/>
                </a:lnTo>
                <a:lnTo>
                  <a:pt x="2316" y="2688"/>
                </a:lnTo>
                <a:lnTo>
                  <a:pt x="2314" y="2708"/>
                </a:lnTo>
                <a:lnTo>
                  <a:pt x="2314" y="2729"/>
                </a:lnTo>
                <a:lnTo>
                  <a:pt x="2314" y="2749"/>
                </a:lnTo>
                <a:lnTo>
                  <a:pt x="2316" y="2768"/>
                </a:lnTo>
                <a:lnTo>
                  <a:pt x="2319" y="2788"/>
                </a:lnTo>
                <a:lnTo>
                  <a:pt x="2321" y="2807"/>
                </a:lnTo>
                <a:lnTo>
                  <a:pt x="2326" y="2825"/>
                </a:lnTo>
                <a:lnTo>
                  <a:pt x="2331" y="2844"/>
                </a:lnTo>
                <a:lnTo>
                  <a:pt x="2337" y="2862"/>
                </a:lnTo>
                <a:lnTo>
                  <a:pt x="2344" y="2879"/>
                </a:lnTo>
                <a:lnTo>
                  <a:pt x="2352" y="2897"/>
                </a:lnTo>
                <a:lnTo>
                  <a:pt x="2361" y="2914"/>
                </a:lnTo>
                <a:lnTo>
                  <a:pt x="2370" y="2930"/>
                </a:lnTo>
                <a:lnTo>
                  <a:pt x="2380" y="2946"/>
                </a:lnTo>
                <a:lnTo>
                  <a:pt x="2391" y="2961"/>
                </a:lnTo>
                <a:lnTo>
                  <a:pt x="2402" y="2976"/>
                </a:lnTo>
                <a:lnTo>
                  <a:pt x="2415" y="2990"/>
                </a:lnTo>
                <a:lnTo>
                  <a:pt x="2428" y="3004"/>
                </a:lnTo>
                <a:lnTo>
                  <a:pt x="2442" y="3016"/>
                </a:lnTo>
                <a:lnTo>
                  <a:pt x="2456" y="3029"/>
                </a:lnTo>
                <a:lnTo>
                  <a:pt x="2470" y="3040"/>
                </a:lnTo>
                <a:lnTo>
                  <a:pt x="2485" y="3051"/>
                </a:lnTo>
                <a:lnTo>
                  <a:pt x="2501" y="3062"/>
                </a:lnTo>
                <a:lnTo>
                  <a:pt x="2518" y="3071"/>
                </a:lnTo>
                <a:lnTo>
                  <a:pt x="2535" y="3079"/>
                </a:lnTo>
                <a:lnTo>
                  <a:pt x="2552" y="3087"/>
                </a:lnTo>
                <a:lnTo>
                  <a:pt x="2569" y="3094"/>
                </a:lnTo>
                <a:lnTo>
                  <a:pt x="2588" y="3100"/>
                </a:lnTo>
                <a:lnTo>
                  <a:pt x="2606" y="3105"/>
                </a:lnTo>
                <a:lnTo>
                  <a:pt x="2625" y="3110"/>
                </a:lnTo>
                <a:lnTo>
                  <a:pt x="2644" y="3114"/>
                </a:lnTo>
                <a:lnTo>
                  <a:pt x="2664" y="3116"/>
                </a:lnTo>
                <a:lnTo>
                  <a:pt x="2684" y="3118"/>
                </a:lnTo>
                <a:lnTo>
                  <a:pt x="2704" y="3118"/>
                </a:lnTo>
                <a:lnTo>
                  <a:pt x="2723" y="3118"/>
                </a:lnTo>
                <a:lnTo>
                  <a:pt x="2743" y="3116"/>
                </a:lnTo>
                <a:lnTo>
                  <a:pt x="2763" y="3114"/>
                </a:lnTo>
                <a:lnTo>
                  <a:pt x="2783" y="3110"/>
                </a:lnTo>
                <a:lnTo>
                  <a:pt x="2801" y="3105"/>
                </a:lnTo>
                <a:lnTo>
                  <a:pt x="2820" y="3100"/>
                </a:lnTo>
                <a:lnTo>
                  <a:pt x="2838" y="3094"/>
                </a:lnTo>
                <a:lnTo>
                  <a:pt x="2855" y="3087"/>
                </a:lnTo>
                <a:lnTo>
                  <a:pt x="2873" y="3079"/>
                </a:lnTo>
                <a:lnTo>
                  <a:pt x="2890" y="3071"/>
                </a:lnTo>
                <a:lnTo>
                  <a:pt x="2906" y="3062"/>
                </a:lnTo>
                <a:lnTo>
                  <a:pt x="2922" y="3051"/>
                </a:lnTo>
                <a:lnTo>
                  <a:pt x="2937" y="3040"/>
                </a:lnTo>
                <a:lnTo>
                  <a:pt x="2952" y="3029"/>
                </a:lnTo>
                <a:lnTo>
                  <a:pt x="2965" y="3016"/>
                </a:lnTo>
                <a:lnTo>
                  <a:pt x="2979" y="3004"/>
                </a:lnTo>
                <a:lnTo>
                  <a:pt x="2992" y="2990"/>
                </a:lnTo>
                <a:lnTo>
                  <a:pt x="3005" y="2976"/>
                </a:lnTo>
                <a:lnTo>
                  <a:pt x="3016" y="2961"/>
                </a:lnTo>
                <a:lnTo>
                  <a:pt x="3027" y="2946"/>
                </a:lnTo>
                <a:lnTo>
                  <a:pt x="3037" y="2930"/>
                </a:lnTo>
                <a:lnTo>
                  <a:pt x="3047" y="2914"/>
                </a:lnTo>
                <a:lnTo>
                  <a:pt x="3055" y="2897"/>
                </a:lnTo>
                <a:lnTo>
                  <a:pt x="3063" y="2879"/>
                </a:lnTo>
                <a:lnTo>
                  <a:pt x="3070" y="2862"/>
                </a:lnTo>
                <a:lnTo>
                  <a:pt x="3076" y="2844"/>
                </a:lnTo>
                <a:lnTo>
                  <a:pt x="3081" y="2825"/>
                </a:lnTo>
                <a:lnTo>
                  <a:pt x="3086" y="2807"/>
                </a:lnTo>
                <a:lnTo>
                  <a:pt x="3089" y="2788"/>
                </a:lnTo>
                <a:lnTo>
                  <a:pt x="3091" y="2768"/>
                </a:lnTo>
                <a:lnTo>
                  <a:pt x="3094" y="2749"/>
                </a:lnTo>
                <a:lnTo>
                  <a:pt x="3094" y="2729"/>
                </a:lnTo>
                <a:lnTo>
                  <a:pt x="3094" y="2708"/>
                </a:lnTo>
                <a:lnTo>
                  <a:pt x="3091" y="2688"/>
                </a:lnTo>
                <a:lnTo>
                  <a:pt x="3089" y="2668"/>
                </a:lnTo>
                <a:lnTo>
                  <a:pt x="3086" y="2650"/>
                </a:lnTo>
                <a:lnTo>
                  <a:pt x="3081" y="2631"/>
                </a:lnTo>
                <a:lnTo>
                  <a:pt x="3076" y="2613"/>
                </a:lnTo>
                <a:lnTo>
                  <a:pt x="3070" y="2594"/>
                </a:lnTo>
                <a:lnTo>
                  <a:pt x="3063" y="2577"/>
                </a:lnTo>
                <a:lnTo>
                  <a:pt x="3055" y="2560"/>
                </a:lnTo>
                <a:lnTo>
                  <a:pt x="3047" y="2543"/>
                </a:lnTo>
                <a:lnTo>
                  <a:pt x="3037" y="2526"/>
                </a:lnTo>
                <a:lnTo>
                  <a:pt x="3027" y="2510"/>
                </a:lnTo>
                <a:lnTo>
                  <a:pt x="3016" y="2494"/>
                </a:lnTo>
                <a:lnTo>
                  <a:pt x="3005" y="2481"/>
                </a:lnTo>
                <a:lnTo>
                  <a:pt x="2992" y="2466"/>
                </a:lnTo>
                <a:lnTo>
                  <a:pt x="2979" y="2452"/>
                </a:lnTo>
                <a:lnTo>
                  <a:pt x="2965" y="2440"/>
                </a:lnTo>
                <a:lnTo>
                  <a:pt x="2952" y="2428"/>
                </a:lnTo>
                <a:lnTo>
                  <a:pt x="2937" y="2415"/>
                </a:lnTo>
                <a:lnTo>
                  <a:pt x="2922" y="2406"/>
                </a:lnTo>
                <a:lnTo>
                  <a:pt x="2906" y="2394"/>
                </a:lnTo>
                <a:lnTo>
                  <a:pt x="2890" y="2386"/>
                </a:lnTo>
                <a:lnTo>
                  <a:pt x="2873" y="2377"/>
                </a:lnTo>
                <a:lnTo>
                  <a:pt x="2855" y="2369"/>
                </a:lnTo>
                <a:lnTo>
                  <a:pt x="2838" y="2362"/>
                </a:lnTo>
                <a:lnTo>
                  <a:pt x="2820" y="2356"/>
                </a:lnTo>
                <a:lnTo>
                  <a:pt x="2801" y="2351"/>
                </a:lnTo>
                <a:lnTo>
                  <a:pt x="2783" y="2346"/>
                </a:lnTo>
                <a:lnTo>
                  <a:pt x="2763" y="2343"/>
                </a:lnTo>
                <a:lnTo>
                  <a:pt x="2743" y="2340"/>
                </a:lnTo>
                <a:lnTo>
                  <a:pt x="2723" y="2339"/>
                </a:lnTo>
                <a:lnTo>
                  <a:pt x="2704" y="2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" r="241"/>
          <a:stretch/>
        </p:blipFill>
        <p:spPr bwMode="auto">
          <a:xfrm>
            <a:off x="0" y="0"/>
            <a:ext cx="9144000" cy="39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338" y="1071701"/>
            <a:ext cx="9143999" cy="2233988"/>
          </a:xfrm>
          <a:prstGeom prst="rect">
            <a:avLst/>
          </a:prstGeom>
          <a:solidFill>
            <a:srgbClr val="0278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300587" y="197740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300" dirty="0">
                <a:solidFill>
                  <a:schemeClr val="bg1"/>
                </a:solidFill>
                <a:latin typeface="Akzidenz-Grotesk BQ Condensed" pitchFamily="50" charset="0"/>
              </a:rPr>
              <a:t>Part 04</a:t>
            </a:r>
            <a:endParaRPr lang="zh-CN" altLang="en-US" sz="6000" b="1" spc="300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2782745" y="1566215"/>
            <a:ext cx="39934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疫情下大学社模式的思考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73679" y="1791449"/>
            <a:ext cx="942054" cy="665652"/>
            <a:chOff x="2121053" y="4628326"/>
            <a:chExt cx="333034" cy="313762"/>
          </a:xfrm>
        </p:grpSpPr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268612" y="4628326"/>
              <a:ext cx="185475" cy="133205"/>
            </a:xfrm>
            <a:custGeom>
              <a:avLst/>
              <a:gdLst>
                <a:gd name="T0" fmla="*/ 81 w 93"/>
                <a:gd name="T1" fmla="*/ 0 h 67"/>
                <a:gd name="T2" fmla="*/ 12 w 93"/>
                <a:gd name="T3" fmla="*/ 0 h 67"/>
                <a:gd name="T4" fmla="*/ 0 w 93"/>
                <a:gd name="T5" fmla="*/ 12 h 67"/>
                <a:gd name="T6" fmla="*/ 0 w 93"/>
                <a:gd name="T7" fmla="*/ 21 h 67"/>
                <a:gd name="T8" fmla="*/ 7 w 93"/>
                <a:gd name="T9" fmla="*/ 21 h 67"/>
                <a:gd name="T10" fmla="*/ 7 w 93"/>
                <a:gd name="T11" fmla="*/ 12 h 67"/>
                <a:gd name="T12" fmla="*/ 12 w 93"/>
                <a:gd name="T13" fmla="*/ 7 h 67"/>
                <a:gd name="T14" fmla="*/ 81 w 93"/>
                <a:gd name="T15" fmla="*/ 7 h 67"/>
                <a:gd name="T16" fmla="*/ 86 w 93"/>
                <a:gd name="T17" fmla="*/ 12 h 67"/>
                <a:gd name="T18" fmla="*/ 86 w 93"/>
                <a:gd name="T19" fmla="*/ 54 h 67"/>
                <a:gd name="T20" fmla="*/ 81 w 93"/>
                <a:gd name="T21" fmla="*/ 59 h 67"/>
                <a:gd name="T22" fmla="*/ 72 w 93"/>
                <a:gd name="T23" fmla="*/ 59 h 67"/>
                <a:gd name="T24" fmla="*/ 72 w 93"/>
                <a:gd name="T25" fmla="*/ 67 h 67"/>
                <a:gd name="T26" fmla="*/ 81 w 93"/>
                <a:gd name="T27" fmla="*/ 67 h 67"/>
                <a:gd name="T28" fmla="*/ 93 w 93"/>
                <a:gd name="T29" fmla="*/ 54 h 67"/>
                <a:gd name="T30" fmla="*/ 93 w 93"/>
                <a:gd name="T31" fmla="*/ 12 h 67"/>
                <a:gd name="T32" fmla="*/ 81 w 93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7">
                  <a:moveTo>
                    <a:pt x="8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10" y="7"/>
                    <a:pt x="12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6" y="9"/>
                    <a:pt x="86" y="12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7"/>
                    <a:pt x="83" y="59"/>
                    <a:pt x="8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7" y="67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224957" y="4664192"/>
              <a:ext cx="185475" cy="131518"/>
            </a:xfrm>
            <a:custGeom>
              <a:avLst/>
              <a:gdLst>
                <a:gd name="T0" fmla="*/ 80 w 93"/>
                <a:gd name="T1" fmla="*/ 0 h 66"/>
                <a:gd name="T2" fmla="*/ 12 w 93"/>
                <a:gd name="T3" fmla="*/ 0 h 66"/>
                <a:gd name="T4" fmla="*/ 0 w 93"/>
                <a:gd name="T5" fmla="*/ 12 h 66"/>
                <a:gd name="T6" fmla="*/ 0 w 93"/>
                <a:gd name="T7" fmla="*/ 29 h 66"/>
                <a:gd name="T8" fmla="*/ 7 w 93"/>
                <a:gd name="T9" fmla="*/ 25 h 66"/>
                <a:gd name="T10" fmla="*/ 7 w 93"/>
                <a:gd name="T11" fmla="*/ 12 h 66"/>
                <a:gd name="T12" fmla="*/ 12 w 93"/>
                <a:gd name="T13" fmla="*/ 7 h 66"/>
                <a:gd name="T14" fmla="*/ 80 w 93"/>
                <a:gd name="T15" fmla="*/ 7 h 66"/>
                <a:gd name="T16" fmla="*/ 85 w 93"/>
                <a:gd name="T17" fmla="*/ 12 h 66"/>
                <a:gd name="T18" fmla="*/ 85 w 93"/>
                <a:gd name="T19" fmla="*/ 54 h 66"/>
                <a:gd name="T20" fmla="*/ 80 w 93"/>
                <a:gd name="T21" fmla="*/ 59 h 66"/>
                <a:gd name="T22" fmla="*/ 12 w 93"/>
                <a:gd name="T23" fmla="*/ 59 h 66"/>
                <a:gd name="T24" fmla="*/ 7 w 93"/>
                <a:gd name="T25" fmla="*/ 54 h 66"/>
                <a:gd name="T26" fmla="*/ 7 w 93"/>
                <a:gd name="T27" fmla="*/ 43 h 66"/>
                <a:gd name="T28" fmla="*/ 0 w 93"/>
                <a:gd name="T29" fmla="*/ 47 h 66"/>
                <a:gd name="T30" fmla="*/ 0 w 93"/>
                <a:gd name="T31" fmla="*/ 54 h 66"/>
                <a:gd name="T32" fmla="*/ 12 w 93"/>
                <a:gd name="T33" fmla="*/ 66 h 66"/>
                <a:gd name="T34" fmla="*/ 80 w 93"/>
                <a:gd name="T35" fmla="*/ 66 h 66"/>
                <a:gd name="T36" fmla="*/ 93 w 93"/>
                <a:gd name="T37" fmla="*/ 54 h 66"/>
                <a:gd name="T38" fmla="*/ 93 w 93"/>
                <a:gd name="T39" fmla="*/ 12 h 66"/>
                <a:gd name="T40" fmla="*/ 80 w 93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9" y="7"/>
                    <a:pt x="1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3" y="7"/>
                    <a:pt x="85" y="9"/>
                    <a:pt x="85" y="1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7"/>
                    <a:pt x="83" y="59"/>
                    <a:pt x="8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7" y="5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5" y="66"/>
                    <a:pt x="12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6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142762" y="4659239"/>
              <a:ext cx="62387" cy="5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121053" y="4689168"/>
              <a:ext cx="189691" cy="252920"/>
            </a:xfrm>
            <a:custGeom>
              <a:avLst/>
              <a:gdLst>
                <a:gd name="T0" fmla="*/ 94 w 95"/>
                <a:gd name="T1" fmla="*/ 4 h 127"/>
                <a:gd name="T2" fmla="*/ 93 w 95"/>
                <a:gd name="T3" fmla="*/ 2 h 127"/>
                <a:gd name="T4" fmla="*/ 86 w 95"/>
                <a:gd name="T5" fmla="*/ 1 h 127"/>
                <a:gd name="T6" fmla="*/ 48 w 95"/>
                <a:gd name="T7" fmla="*/ 20 h 127"/>
                <a:gd name="T8" fmla="*/ 48 w 95"/>
                <a:gd name="T9" fmla="*/ 20 h 127"/>
                <a:gd name="T10" fmla="*/ 39 w 95"/>
                <a:gd name="T11" fmla="*/ 20 h 127"/>
                <a:gd name="T12" fmla="*/ 28 w 95"/>
                <a:gd name="T13" fmla="*/ 20 h 127"/>
                <a:gd name="T14" fmla="*/ 25 w 95"/>
                <a:gd name="T15" fmla="*/ 20 h 127"/>
                <a:gd name="T16" fmla="*/ 22 w 95"/>
                <a:gd name="T17" fmla="*/ 20 h 127"/>
                <a:gd name="T18" fmla="*/ 6 w 95"/>
                <a:gd name="T19" fmla="*/ 20 h 127"/>
                <a:gd name="T20" fmla="*/ 3 w 95"/>
                <a:gd name="T21" fmla="*/ 22 h 127"/>
                <a:gd name="T22" fmla="*/ 1 w 95"/>
                <a:gd name="T23" fmla="*/ 26 h 127"/>
                <a:gd name="T24" fmla="*/ 0 w 95"/>
                <a:gd name="T25" fmla="*/ 68 h 127"/>
                <a:gd name="T26" fmla="*/ 4 w 95"/>
                <a:gd name="T27" fmla="*/ 74 h 127"/>
                <a:gd name="T28" fmla="*/ 6 w 95"/>
                <a:gd name="T29" fmla="*/ 74 h 127"/>
                <a:gd name="T30" fmla="*/ 10 w 95"/>
                <a:gd name="T31" fmla="*/ 69 h 127"/>
                <a:gd name="T32" fmla="*/ 11 w 95"/>
                <a:gd name="T33" fmla="*/ 38 h 127"/>
                <a:gd name="T34" fmla="*/ 12 w 95"/>
                <a:gd name="T35" fmla="*/ 38 h 127"/>
                <a:gd name="T36" fmla="*/ 12 w 95"/>
                <a:gd name="T37" fmla="*/ 64 h 127"/>
                <a:gd name="T38" fmla="*/ 12 w 95"/>
                <a:gd name="T39" fmla="*/ 66 h 127"/>
                <a:gd name="T40" fmla="*/ 12 w 95"/>
                <a:gd name="T41" fmla="*/ 121 h 127"/>
                <a:gd name="T42" fmla="*/ 18 w 95"/>
                <a:gd name="T43" fmla="*/ 127 h 127"/>
                <a:gd name="T44" fmla="*/ 22 w 95"/>
                <a:gd name="T45" fmla="*/ 127 h 127"/>
                <a:gd name="T46" fmla="*/ 28 w 95"/>
                <a:gd name="T47" fmla="*/ 121 h 127"/>
                <a:gd name="T48" fmla="*/ 28 w 95"/>
                <a:gd name="T49" fmla="*/ 78 h 127"/>
                <a:gd name="T50" fmla="*/ 33 w 95"/>
                <a:gd name="T51" fmla="*/ 78 h 127"/>
                <a:gd name="T52" fmla="*/ 33 w 95"/>
                <a:gd name="T53" fmla="*/ 121 h 127"/>
                <a:gd name="T54" fmla="*/ 39 w 95"/>
                <a:gd name="T55" fmla="*/ 127 h 127"/>
                <a:gd name="T56" fmla="*/ 43 w 95"/>
                <a:gd name="T57" fmla="*/ 127 h 127"/>
                <a:gd name="T58" fmla="*/ 49 w 95"/>
                <a:gd name="T59" fmla="*/ 121 h 127"/>
                <a:gd name="T60" fmla="*/ 49 w 95"/>
                <a:gd name="T61" fmla="*/ 66 h 127"/>
                <a:gd name="T62" fmla="*/ 49 w 95"/>
                <a:gd name="T63" fmla="*/ 64 h 127"/>
                <a:gd name="T64" fmla="*/ 49 w 95"/>
                <a:gd name="T65" fmla="*/ 36 h 127"/>
                <a:gd name="T66" fmla="*/ 54 w 95"/>
                <a:gd name="T67" fmla="*/ 29 h 127"/>
                <a:gd name="T68" fmla="*/ 91 w 95"/>
                <a:gd name="T69" fmla="*/ 10 h 127"/>
                <a:gd name="T70" fmla="*/ 94 w 95"/>
                <a:gd name="T7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27">
                  <a:moveTo>
                    <a:pt x="94" y="4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2" y="0"/>
                    <a:pt x="89" y="0"/>
                    <a:pt x="86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4" y="21"/>
                    <a:pt x="3" y="22"/>
                  </a:cubicBezTo>
                  <a:cubicBezTo>
                    <a:pt x="2" y="23"/>
                    <a:pt x="1" y="24"/>
                    <a:pt x="1" y="2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1"/>
                    <a:pt x="2" y="73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1"/>
                    <a:pt x="10" y="6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4"/>
                    <a:pt x="15" y="127"/>
                    <a:pt x="18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5" y="127"/>
                    <a:pt x="28" y="124"/>
                    <a:pt x="28" y="12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4"/>
                    <a:pt x="36" y="127"/>
                    <a:pt x="39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6" y="127"/>
                    <a:pt x="49" y="124"/>
                    <a:pt x="49" y="12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3"/>
                    <a:pt x="52" y="31"/>
                    <a:pt x="54" y="2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4" y="9"/>
                    <a:pt x="95" y="6"/>
                    <a:pt x="9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4941268" y="24332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42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54" y="232907"/>
            <a:ext cx="3744416" cy="330006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692303" y="387696"/>
            <a:ext cx="3252788" cy="3272894"/>
          </a:xfrm>
          <a:prstGeom prst="rect">
            <a:avLst/>
          </a:prstGeom>
          <a:solidFill>
            <a:srgbClr val="0278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4548" y="715153"/>
            <a:ext cx="788243" cy="678121"/>
          </a:xfrm>
          <a:prstGeom prst="rect">
            <a:avLst/>
          </a:prstGeom>
        </p:spPr>
      </p:pic>
      <p:sp>
        <p:nvSpPr>
          <p:cNvPr id="24" name="文本框 7"/>
          <p:cNvSpPr txBox="1"/>
          <p:nvPr/>
        </p:nvSpPr>
        <p:spPr>
          <a:xfrm>
            <a:off x="6156176" y="202414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立身之本</a:t>
            </a: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678629" y="3455439"/>
            <a:ext cx="197188" cy="102265"/>
          </a:xfrm>
          <a:custGeom>
            <a:avLst/>
            <a:gdLst>
              <a:gd name="T0" fmla="*/ 135 w 156"/>
              <a:gd name="T1" fmla="*/ 47 h 107"/>
              <a:gd name="T2" fmla="*/ 136 w 156"/>
              <a:gd name="T3" fmla="*/ 37 h 107"/>
              <a:gd name="T4" fmla="*/ 99 w 156"/>
              <a:gd name="T5" fmla="*/ 0 h 107"/>
              <a:gd name="T6" fmla="*/ 73 w 156"/>
              <a:gd name="T7" fmla="*/ 18 h 107"/>
              <a:gd name="T8" fmla="*/ 45 w 156"/>
              <a:gd name="T9" fmla="*/ 8 h 107"/>
              <a:gd name="T10" fmla="*/ 19 w 156"/>
              <a:gd name="T11" fmla="*/ 40 h 107"/>
              <a:gd name="T12" fmla="*/ 20 w 156"/>
              <a:gd name="T13" fmla="*/ 47 h 107"/>
              <a:gd name="T14" fmla="*/ 0 w 156"/>
              <a:gd name="T15" fmla="*/ 76 h 107"/>
              <a:gd name="T16" fmla="*/ 31 w 156"/>
              <a:gd name="T17" fmla="*/ 107 h 107"/>
              <a:gd name="T18" fmla="*/ 126 w 156"/>
              <a:gd name="T19" fmla="*/ 107 h 107"/>
              <a:gd name="T20" fmla="*/ 156 w 156"/>
              <a:gd name="T21" fmla="*/ 76 h 107"/>
              <a:gd name="T22" fmla="*/ 135 w 156"/>
              <a:gd name="T23" fmla="*/ 47 h 107"/>
              <a:gd name="T24" fmla="*/ 120 w 156"/>
              <a:gd name="T25" fmla="*/ 101 h 107"/>
              <a:gd name="T26" fmla="*/ 91 w 156"/>
              <a:gd name="T27" fmla="*/ 101 h 107"/>
              <a:gd name="T28" fmla="*/ 91 w 156"/>
              <a:gd name="T29" fmla="*/ 74 h 107"/>
              <a:gd name="T30" fmla="*/ 91 w 156"/>
              <a:gd name="T31" fmla="*/ 69 h 107"/>
              <a:gd name="T32" fmla="*/ 103 w 156"/>
              <a:gd name="T33" fmla="*/ 69 h 107"/>
              <a:gd name="T34" fmla="*/ 103 w 156"/>
              <a:gd name="T35" fmla="*/ 66 h 107"/>
              <a:gd name="T36" fmla="*/ 78 w 156"/>
              <a:gd name="T37" fmla="*/ 42 h 107"/>
              <a:gd name="T38" fmla="*/ 74 w 156"/>
              <a:gd name="T39" fmla="*/ 42 h 107"/>
              <a:gd name="T40" fmla="*/ 50 w 156"/>
              <a:gd name="T41" fmla="*/ 67 h 107"/>
              <a:gd name="T42" fmla="*/ 51 w 156"/>
              <a:gd name="T43" fmla="*/ 70 h 107"/>
              <a:gd name="T44" fmla="*/ 61 w 156"/>
              <a:gd name="T45" fmla="*/ 70 h 107"/>
              <a:gd name="T46" fmla="*/ 61 w 156"/>
              <a:gd name="T47" fmla="*/ 74 h 107"/>
              <a:gd name="T48" fmla="*/ 61 w 156"/>
              <a:gd name="T49" fmla="*/ 101 h 107"/>
              <a:gd name="T50" fmla="*/ 38 w 156"/>
              <a:gd name="T51" fmla="*/ 101 h 107"/>
              <a:gd name="T52" fmla="*/ 11 w 156"/>
              <a:gd name="T53" fmla="*/ 75 h 107"/>
              <a:gd name="T54" fmla="*/ 28 w 156"/>
              <a:gd name="T55" fmla="*/ 50 h 107"/>
              <a:gd name="T56" fmla="*/ 28 w 156"/>
              <a:gd name="T57" fmla="*/ 44 h 107"/>
              <a:gd name="T58" fmla="*/ 50 w 156"/>
              <a:gd name="T59" fmla="*/ 17 h 107"/>
              <a:gd name="T60" fmla="*/ 74 w 156"/>
              <a:gd name="T61" fmla="*/ 30 h 107"/>
              <a:gd name="T62" fmla="*/ 97 w 156"/>
              <a:gd name="T63" fmla="*/ 11 h 107"/>
              <a:gd name="T64" fmla="*/ 128 w 156"/>
              <a:gd name="T65" fmla="*/ 42 h 107"/>
              <a:gd name="T66" fmla="*/ 127 w 156"/>
              <a:gd name="T67" fmla="*/ 50 h 107"/>
              <a:gd name="T68" fmla="*/ 147 w 156"/>
              <a:gd name="T69" fmla="*/ 75 h 107"/>
              <a:gd name="T70" fmla="*/ 120 w 156"/>
              <a:gd name="T71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107">
                <a:moveTo>
                  <a:pt x="135" y="47"/>
                </a:moveTo>
                <a:cubicBezTo>
                  <a:pt x="136" y="44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29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8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6" y="93"/>
                  <a:pt x="156" y="76"/>
                </a:cubicBezTo>
                <a:cubicBezTo>
                  <a:pt x="156" y="62"/>
                  <a:pt x="147" y="51"/>
                  <a:pt x="135" y="47"/>
                </a:cubicBezTo>
                <a:close/>
                <a:moveTo>
                  <a:pt x="120" y="101"/>
                </a:moveTo>
                <a:cubicBezTo>
                  <a:pt x="91" y="101"/>
                  <a:pt x="91" y="101"/>
                  <a:pt x="91" y="101"/>
                </a:cubicBezTo>
                <a:cubicBezTo>
                  <a:pt x="91" y="93"/>
                  <a:pt x="91" y="81"/>
                  <a:pt x="91" y="74"/>
                </a:cubicBezTo>
                <a:cubicBezTo>
                  <a:pt x="91" y="71"/>
                  <a:pt x="91" y="69"/>
                  <a:pt x="91" y="69"/>
                </a:cubicBezTo>
                <a:cubicBezTo>
                  <a:pt x="91" y="69"/>
                  <a:pt x="99" y="69"/>
                  <a:pt x="103" y="69"/>
                </a:cubicBezTo>
                <a:cubicBezTo>
                  <a:pt x="106" y="69"/>
                  <a:pt x="103" y="66"/>
                  <a:pt x="103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6" y="40"/>
                  <a:pt x="74" y="42"/>
                </a:cubicBezTo>
                <a:cubicBezTo>
                  <a:pt x="72" y="44"/>
                  <a:pt x="50" y="67"/>
                  <a:pt x="50" y="67"/>
                </a:cubicBezTo>
                <a:cubicBezTo>
                  <a:pt x="50" y="67"/>
                  <a:pt x="47" y="70"/>
                  <a:pt x="51" y="70"/>
                </a:cubicBezTo>
                <a:cubicBezTo>
                  <a:pt x="55" y="70"/>
                  <a:pt x="61" y="70"/>
                  <a:pt x="61" y="70"/>
                </a:cubicBezTo>
                <a:cubicBezTo>
                  <a:pt x="61" y="70"/>
                  <a:pt x="61" y="72"/>
                  <a:pt x="61" y="74"/>
                </a:cubicBezTo>
                <a:cubicBezTo>
                  <a:pt x="61" y="81"/>
                  <a:pt x="61" y="93"/>
                  <a:pt x="61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8" y="54"/>
                  <a:pt x="28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6" y="20"/>
                  <a:pt x="50" y="17"/>
                </a:cubicBezTo>
                <a:cubicBezTo>
                  <a:pt x="65" y="16"/>
                  <a:pt x="74" y="30"/>
                  <a:pt x="74" y="30"/>
                </a:cubicBezTo>
                <a:cubicBezTo>
                  <a:pt x="74" y="30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8"/>
                  <a:pt x="127" y="50"/>
                </a:cubicBezTo>
                <a:cubicBezTo>
                  <a:pt x="137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78628" y="3811431"/>
            <a:ext cx="6053611" cy="923330"/>
            <a:chOff x="678628" y="3757511"/>
            <a:chExt cx="4650066" cy="1231106"/>
          </a:xfrm>
        </p:grpSpPr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678628" y="4607245"/>
              <a:ext cx="197188" cy="136353"/>
            </a:xfrm>
            <a:custGeom>
              <a:avLst/>
              <a:gdLst>
                <a:gd name="T0" fmla="*/ 135 w 156"/>
                <a:gd name="T1" fmla="*/ 47 h 107"/>
                <a:gd name="T2" fmla="*/ 136 w 156"/>
                <a:gd name="T3" fmla="*/ 37 h 107"/>
                <a:gd name="T4" fmla="*/ 99 w 156"/>
                <a:gd name="T5" fmla="*/ 0 h 107"/>
                <a:gd name="T6" fmla="*/ 73 w 156"/>
                <a:gd name="T7" fmla="*/ 18 h 107"/>
                <a:gd name="T8" fmla="*/ 45 w 156"/>
                <a:gd name="T9" fmla="*/ 8 h 107"/>
                <a:gd name="T10" fmla="*/ 19 w 156"/>
                <a:gd name="T11" fmla="*/ 40 h 107"/>
                <a:gd name="T12" fmla="*/ 20 w 156"/>
                <a:gd name="T13" fmla="*/ 47 h 107"/>
                <a:gd name="T14" fmla="*/ 0 w 156"/>
                <a:gd name="T15" fmla="*/ 76 h 107"/>
                <a:gd name="T16" fmla="*/ 31 w 156"/>
                <a:gd name="T17" fmla="*/ 107 h 107"/>
                <a:gd name="T18" fmla="*/ 126 w 156"/>
                <a:gd name="T19" fmla="*/ 107 h 107"/>
                <a:gd name="T20" fmla="*/ 156 w 156"/>
                <a:gd name="T21" fmla="*/ 76 h 107"/>
                <a:gd name="T22" fmla="*/ 135 w 156"/>
                <a:gd name="T23" fmla="*/ 47 h 107"/>
                <a:gd name="T24" fmla="*/ 120 w 156"/>
                <a:gd name="T25" fmla="*/ 101 h 107"/>
                <a:gd name="T26" fmla="*/ 91 w 156"/>
                <a:gd name="T27" fmla="*/ 101 h 107"/>
                <a:gd name="T28" fmla="*/ 91 w 156"/>
                <a:gd name="T29" fmla="*/ 74 h 107"/>
                <a:gd name="T30" fmla="*/ 91 w 156"/>
                <a:gd name="T31" fmla="*/ 69 h 107"/>
                <a:gd name="T32" fmla="*/ 103 w 156"/>
                <a:gd name="T33" fmla="*/ 69 h 107"/>
                <a:gd name="T34" fmla="*/ 103 w 156"/>
                <a:gd name="T35" fmla="*/ 66 h 107"/>
                <a:gd name="T36" fmla="*/ 78 w 156"/>
                <a:gd name="T37" fmla="*/ 42 h 107"/>
                <a:gd name="T38" fmla="*/ 74 w 156"/>
                <a:gd name="T39" fmla="*/ 42 h 107"/>
                <a:gd name="T40" fmla="*/ 50 w 156"/>
                <a:gd name="T41" fmla="*/ 67 h 107"/>
                <a:gd name="T42" fmla="*/ 51 w 156"/>
                <a:gd name="T43" fmla="*/ 70 h 107"/>
                <a:gd name="T44" fmla="*/ 61 w 156"/>
                <a:gd name="T45" fmla="*/ 70 h 107"/>
                <a:gd name="T46" fmla="*/ 61 w 156"/>
                <a:gd name="T47" fmla="*/ 74 h 107"/>
                <a:gd name="T48" fmla="*/ 61 w 156"/>
                <a:gd name="T49" fmla="*/ 101 h 107"/>
                <a:gd name="T50" fmla="*/ 38 w 156"/>
                <a:gd name="T51" fmla="*/ 101 h 107"/>
                <a:gd name="T52" fmla="*/ 11 w 156"/>
                <a:gd name="T53" fmla="*/ 75 h 107"/>
                <a:gd name="T54" fmla="*/ 28 w 156"/>
                <a:gd name="T55" fmla="*/ 50 h 107"/>
                <a:gd name="T56" fmla="*/ 28 w 156"/>
                <a:gd name="T57" fmla="*/ 44 h 107"/>
                <a:gd name="T58" fmla="*/ 50 w 156"/>
                <a:gd name="T59" fmla="*/ 17 h 107"/>
                <a:gd name="T60" fmla="*/ 74 w 156"/>
                <a:gd name="T61" fmla="*/ 30 h 107"/>
                <a:gd name="T62" fmla="*/ 97 w 156"/>
                <a:gd name="T63" fmla="*/ 11 h 107"/>
                <a:gd name="T64" fmla="*/ 128 w 156"/>
                <a:gd name="T65" fmla="*/ 42 h 107"/>
                <a:gd name="T66" fmla="*/ 127 w 156"/>
                <a:gd name="T67" fmla="*/ 50 h 107"/>
                <a:gd name="T68" fmla="*/ 147 w 156"/>
                <a:gd name="T69" fmla="*/ 75 h 107"/>
                <a:gd name="T70" fmla="*/ 120 w 156"/>
                <a:gd name="T71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6" h="107">
                  <a:moveTo>
                    <a:pt x="135" y="47"/>
                  </a:moveTo>
                  <a:cubicBezTo>
                    <a:pt x="136" y="44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29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8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6" y="93"/>
                    <a:pt x="156" y="76"/>
                  </a:cubicBezTo>
                  <a:cubicBezTo>
                    <a:pt x="156" y="62"/>
                    <a:pt x="147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91" y="93"/>
                    <a:pt x="91" y="81"/>
                    <a:pt x="91" y="74"/>
                  </a:cubicBezTo>
                  <a:cubicBezTo>
                    <a:pt x="91" y="71"/>
                    <a:pt x="91" y="69"/>
                    <a:pt x="91" y="69"/>
                  </a:cubicBezTo>
                  <a:cubicBezTo>
                    <a:pt x="91" y="69"/>
                    <a:pt x="99" y="69"/>
                    <a:pt x="103" y="69"/>
                  </a:cubicBezTo>
                  <a:cubicBezTo>
                    <a:pt x="106" y="69"/>
                    <a:pt x="103" y="66"/>
                    <a:pt x="103" y="6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6" y="40"/>
                    <a:pt x="74" y="42"/>
                  </a:cubicBezTo>
                  <a:cubicBezTo>
                    <a:pt x="72" y="44"/>
                    <a:pt x="50" y="67"/>
                    <a:pt x="50" y="67"/>
                  </a:cubicBezTo>
                  <a:cubicBezTo>
                    <a:pt x="50" y="67"/>
                    <a:pt x="47" y="70"/>
                    <a:pt x="51" y="70"/>
                  </a:cubicBezTo>
                  <a:cubicBezTo>
                    <a:pt x="55" y="70"/>
                    <a:pt x="61" y="70"/>
                    <a:pt x="61" y="70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1" y="81"/>
                    <a:pt x="61" y="93"/>
                    <a:pt x="61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8" y="54"/>
                    <a:pt x="28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6" y="20"/>
                    <a:pt x="50" y="17"/>
                  </a:cubicBezTo>
                  <a:cubicBezTo>
                    <a:pt x="65" y="16"/>
                    <a:pt x="74" y="30"/>
                    <a:pt x="74" y="30"/>
                  </a:cubicBezTo>
                  <a:cubicBezTo>
                    <a:pt x="74" y="30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8"/>
                    <a:pt x="127" y="50"/>
                  </a:cubicBezTo>
                  <a:cubicBezTo>
                    <a:pt x="137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56694" y="3757511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</a:t>
              </a:r>
              <a:r>
                <a:rPr lang="zh-CN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自己的发展定位，精准定位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加强自己的可持续发展能力，找到立身之本。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8695" y="3748003"/>
            <a:ext cx="288000" cy="288000"/>
            <a:chOff x="7119988" y="962432"/>
            <a:chExt cx="1284771" cy="1285200"/>
          </a:xfrm>
        </p:grpSpPr>
        <p:sp>
          <p:nvSpPr>
            <p:cNvPr id="46" name="椭圆 45"/>
            <p:cNvSpPr/>
            <p:nvPr/>
          </p:nvSpPr>
          <p:spPr>
            <a:xfrm>
              <a:off x="7119988" y="962432"/>
              <a:ext cx="1284771" cy="1285200"/>
            </a:xfrm>
            <a:prstGeom prst="ellipse">
              <a:avLst/>
            </a:prstGeom>
            <a:solidFill>
              <a:srgbClr val="027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455846" y="1421267"/>
              <a:ext cx="613054" cy="367530"/>
              <a:chOff x="10443197" y="4925260"/>
              <a:chExt cx="482601" cy="385763"/>
            </a:xfrm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10443197" y="4925260"/>
                <a:ext cx="482601" cy="385763"/>
              </a:xfrm>
              <a:custGeom>
                <a:avLst/>
                <a:gdLst>
                  <a:gd name="T0" fmla="*/ 120 w 126"/>
                  <a:gd name="T1" fmla="*/ 36 h 100"/>
                  <a:gd name="T2" fmla="*/ 119 w 126"/>
                  <a:gd name="T3" fmla="*/ 36 h 100"/>
                  <a:gd name="T4" fmla="*/ 111 w 126"/>
                  <a:gd name="T5" fmla="*/ 9 h 100"/>
                  <a:gd name="T6" fmla="*/ 99 w 126"/>
                  <a:gd name="T7" fmla="*/ 1 h 100"/>
                  <a:gd name="T8" fmla="*/ 25 w 126"/>
                  <a:gd name="T9" fmla="*/ 1 h 100"/>
                  <a:gd name="T10" fmla="*/ 13 w 126"/>
                  <a:gd name="T11" fmla="*/ 7 h 100"/>
                  <a:gd name="T12" fmla="*/ 7 w 126"/>
                  <a:gd name="T13" fmla="*/ 36 h 100"/>
                  <a:gd name="T14" fmla="*/ 6 w 126"/>
                  <a:gd name="T15" fmla="*/ 36 h 100"/>
                  <a:gd name="T16" fmla="*/ 0 w 126"/>
                  <a:gd name="T17" fmla="*/ 42 h 100"/>
                  <a:gd name="T18" fmla="*/ 0 w 126"/>
                  <a:gd name="T19" fmla="*/ 73 h 100"/>
                  <a:gd name="T20" fmla="*/ 6 w 126"/>
                  <a:gd name="T21" fmla="*/ 79 h 100"/>
                  <a:gd name="T22" fmla="*/ 10 w 126"/>
                  <a:gd name="T23" fmla="*/ 79 h 100"/>
                  <a:gd name="T24" fmla="*/ 10 w 126"/>
                  <a:gd name="T25" fmla="*/ 94 h 100"/>
                  <a:gd name="T26" fmla="*/ 16 w 126"/>
                  <a:gd name="T27" fmla="*/ 100 h 100"/>
                  <a:gd name="T28" fmla="*/ 25 w 126"/>
                  <a:gd name="T29" fmla="*/ 100 h 100"/>
                  <a:gd name="T30" fmla="*/ 30 w 126"/>
                  <a:gd name="T31" fmla="*/ 94 h 100"/>
                  <a:gd name="T32" fmla="*/ 30 w 126"/>
                  <a:gd name="T33" fmla="*/ 79 h 100"/>
                  <a:gd name="T34" fmla="*/ 98 w 126"/>
                  <a:gd name="T35" fmla="*/ 79 h 100"/>
                  <a:gd name="T36" fmla="*/ 98 w 126"/>
                  <a:gd name="T37" fmla="*/ 94 h 100"/>
                  <a:gd name="T38" fmla="*/ 104 w 126"/>
                  <a:gd name="T39" fmla="*/ 100 h 100"/>
                  <a:gd name="T40" fmla="*/ 112 w 126"/>
                  <a:gd name="T41" fmla="*/ 100 h 100"/>
                  <a:gd name="T42" fmla="*/ 118 w 126"/>
                  <a:gd name="T43" fmla="*/ 94 h 100"/>
                  <a:gd name="T44" fmla="*/ 118 w 126"/>
                  <a:gd name="T45" fmla="*/ 79 h 100"/>
                  <a:gd name="T46" fmla="*/ 120 w 126"/>
                  <a:gd name="T47" fmla="*/ 79 h 100"/>
                  <a:gd name="T48" fmla="*/ 126 w 126"/>
                  <a:gd name="T49" fmla="*/ 73 h 100"/>
                  <a:gd name="T50" fmla="*/ 126 w 126"/>
                  <a:gd name="T51" fmla="*/ 42 h 100"/>
                  <a:gd name="T52" fmla="*/ 120 w 126"/>
                  <a:gd name="T53" fmla="*/ 36 h 100"/>
                  <a:gd name="T54" fmla="*/ 17 w 126"/>
                  <a:gd name="T55" fmla="*/ 11 h 100"/>
                  <a:gd name="T56" fmla="*/ 27 w 126"/>
                  <a:gd name="T57" fmla="*/ 5 h 100"/>
                  <a:gd name="T58" fmla="*/ 96 w 126"/>
                  <a:gd name="T59" fmla="*/ 5 h 100"/>
                  <a:gd name="T60" fmla="*/ 106 w 126"/>
                  <a:gd name="T61" fmla="*/ 11 h 100"/>
                  <a:gd name="T62" fmla="*/ 112 w 126"/>
                  <a:gd name="T63" fmla="*/ 35 h 100"/>
                  <a:gd name="T64" fmla="*/ 13 w 126"/>
                  <a:gd name="T65" fmla="*/ 35 h 100"/>
                  <a:gd name="T66" fmla="*/ 17 w 126"/>
                  <a:gd name="T67" fmla="*/ 11 h 100"/>
                  <a:gd name="T68" fmla="*/ 22 w 126"/>
                  <a:gd name="T69" fmla="*/ 65 h 100"/>
                  <a:gd name="T70" fmla="*/ 14 w 126"/>
                  <a:gd name="T71" fmla="*/ 56 h 100"/>
                  <a:gd name="T72" fmla="*/ 22 w 126"/>
                  <a:gd name="T73" fmla="*/ 48 h 100"/>
                  <a:gd name="T74" fmla="*/ 31 w 126"/>
                  <a:gd name="T75" fmla="*/ 56 h 100"/>
                  <a:gd name="T76" fmla="*/ 22 w 126"/>
                  <a:gd name="T77" fmla="*/ 65 h 100"/>
                  <a:gd name="T78" fmla="*/ 76 w 126"/>
                  <a:gd name="T79" fmla="*/ 65 h 100"/>
                  <a:gd name="T80" fmla="*/ 51 w 126"/>
                  <a:gd name="T81" fmla="*/ 65 h 100"/>
                  <a:gd name="T82" fmla="*/ 43 w 126"/>
                  <a:gd name="T83" fmla="*/ 57 h 100"/>
                  <a:gd name="T84" fmla="*/ 51 w 126"/>
                  <a:gd name="T85" fmla="*/ 49 h 100"/>
                  <a:gd name="T86" fmla="*/ 76 w 126"/>
                  <a:gd name="T87" fmla="*/ 49 h 100"/>
                  <a:gd name="T88" fmla="*/ 84 w 126"/>
                  <a:gd name="T89" fmla="*/ 57 h 100"/>
                  <a:gd name="T90" fmla="*/ 76 w 126"/>
                  <a:gd name="T91" fmla="*/ 65 h 100"/>
                  <a:gd name="T92" fmla="*/ 105 w 126"/>
                  <a:gd name="T93" fmla="*/ 65 h 100"/>
                  <a:gd name="T94" fmla="*/ 96 w 126"/>
                  <a:gd name="T95" fmla="*/ 56 h 100"/>
                  <a:gd name="T96" fmla="*/ 105 w 126"/>
                  <a:gd name="T97" fmla="*/ 48 h 100"/>
                  <a:gd name="T98" fmla="*/ 113 w 126"/>
                  <a:gd name="T99" fmla="*/ 56 h 100"/>
                  <a:gd name="T100" fmla="*/ 105 w 126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100">
                    <a:moveTo>
                      <a:pt x="120" y="36"/>
                    </a:move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2" y="10"/>
                      <a:pt x="111" y="9"/>
                    </a:cubicBezTo>
                    <a:cubicBezTo>
                      <a:pt x="106" y="0"/>
                      <a:pt x="99" y="1"/>
                      <a:pt x="99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6" y="1"/>
                      <a:pt x="13" y="7"/>
                      <a:pt x="13" y="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9"/>
                      <a:pt x="0" y="4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79"/>
                      <a:pt x="6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7"/>
                      <a:pt x="13" y="100"/>
                      <a:pt x="1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8" y="100"/>
                      <a:pt x="30" y="97"/>
                      <a:pt x="30" y="94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97"/>
                      <a:pt x="100" y="100"/>
                      <a:pt x="104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5" y="100"/>
                      <a:pt x="118" y="97"/>
                      <a:pt x="118" y="94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3" y="79"/>
                      <a:pt x="126" y="77"/>
                      <a:pt x="126" y="73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9"/>
                      <a:pt x="123" y="36"/>
                      <a:pt x="120" y="36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9" y="5"/>
                      <a:pt x="27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102" y="4"/>
                      <a:pt x="106" y="11"/>
                    </a:cubicBezTo>
                    <a:cubicBezTo>
                      <a:pt x="106" y="11"/>
                      <a:pt x="112" y="35"/>
                      <a:pt x="112" y="35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17" y="11"/>
                    </a:lnTo>
                    <a:close/>
                    <a:moveTo>
                      <a:pt x="22" y="65"/>
                    </a:moveTo>
                    <a:cubicBezTo>
                      <a:pt x="18" y="65"/>
                      <a:pt x="14" y="61"/>
                      <a:pt x="14" y="56"/>
                    </a:cubicBezTo>
                    <a:cubicBezTo>
                      <a:pt x="14" y="52"/>
                      <a:pt x="18" y="48"/>
                      <a:pt x="22" y="48"/>
                    </a:cubicBezTo>
                    <a:cubicBezTo>
                      <a:pt x="27" y="48"/>
                      <a:pt x="31" y="52"/>
                      <a:pt x="31" y="56"/>
                    </a:cubicBezTo>
                    <a:cubicBezTo>
                      <a:pt x="31" y="61"/>
                      <a:pt x="27" y="65"/>
                      <a:pt x="22" y="65"/>
                    </a:cubicBezTo>
                    <a:close/>
                    <a:moveTo>
                      <a:pt x="76" y="65"/>
                    </a:moveTo>
                    <a:cubicBezTo>
                      <a:pt x="51" y="65"/>
                      <a:pt x="51" y="65"/>
                      <a:pt x="51" y="65"/>
                    </a:cubicBezTo>
                    <a:cubicBezTo>
                      <a:pt x="46" y="65"/>
                      <a:pt x="43" y="61"/>
                      <a:pt x="43" y="57"/>
                    </a:cubicBezTo>
                    <a:cubicBezTo>
                      <a:pt x="43" y="53"/>
                      <a:pt x="46" y="49"/>
                      <a:pt x="5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80" y="49"/>
                      <a:pt x="84" y="53"/>
                      <a:pt x="84" y="57"/>
                    </a:cubicBezTo>
                    <a:cubicBezTo>
                      <a:pt x="84" y="61"/>
                      <a:pt x="80" y="65"/>
                      <a:pt x="76" y="65"/>
                    </a:cubicBezTo>
                    <a:close/>
                    <a:moveTo>
                      <a:pt x="105" y="65"/>
                    </a:moveTo>
                    <a:cubicBezTo>
                      <a:pt x="100" y="65"/>
                      <a:pt x="96" y="61"/>
                      <a:pt x="96" y="56"/>
                    </a:cubicBezTo>
                    <a:cubicBezTo>
                      <a:pt x="96" y="52"/>
                      <a:pt x="100" y="48"/>
                      <a:pt x="105" y="48"/>
                    </a:cubicBezTo>
                    <a:cubicBezTo>
                      <a:pt x="109" y="48"/>
                      <a:pt x="113" y="52"/>
                      <a:pt x="113" y="56"/>
                    </a:cubicBezTo>
                    <a:cubicBezTo>
                      <a:pt x="113" y="61"/>
                      <a:pt x="109" y="65"/>
                      <a:pt x="10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10503522" y="511734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4 w 12"/>
                  <a:gd name="T5" fmla="*/ 12 h 12"/>
                  <a:gd name="T6" fmla="*/ 2 w 12"/>
                  <a:gd name="T7" fmla="*/ 7 h 12"/>
                  <a:gd name="T8" fmla="*/ 7 w 12"/>
                  <a:gd name="T9" fmla="*/ 2 h 12"/>
                  <a:gd name="T10" fmla="*/ 12 w 12"/>
                  <a:gd name="T11" fmla="*/ 4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4" y="12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1"/>
              <p:cNvSpPr>
                <a:spLocks/>
              </p:cNvSpPr>
              <p:nvPr/>
            </p:nvSpPr>
            <p:spPr bwMode="auto">
              <a:xfrm>
                <a:off x="10822610" y="5117348"/>
                <a:ext cx="41275" cy="47625"/>
              </a:xfrm>
              <a:custGeom>
                <a:avLst/>
                <a:gdLst>
                  <a:gd name="T0" fmla="*/ 5 w 11"/>
                  <a:gd name="T1" fmla="*/ 0 h 12"/>
                  <a:gd name="T2" fmla="*/ 0 w 11"/>
                  <a:gd name="T3" fmla="*/ 4 h 12"/>
                  <a:gd name="T4" fmla="*/ 5 w 11"/>
                  <a:gd name="T5" fmla="*/ 2 h 12"/>
                  <a:gd name="T6" fmla="*/ 10 w 11"/>
                  <a:gd name="T7" fmla="*/ 7 h 12"/>
                  <a:gd name="T8" fmla="*/ 8 w 11"/>
                  <a:gd name="T9" fmla="*/ 12 h 12"/>
                  <a:gd name="T10" fmla="*/ 11 w 11"/>
                  <a:gd name="T11" fmla="*/ 6 h 12"/>
                  <a:gd name="T12" fmla="*/ 5 w 1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2"/>
                      <a:pt x="10" y="4"/>
                      <a:pt x="10" y="7"/>
                    </a:cubicBezTo>
                    <a:cubicBezTo>
                      <a:pt x="10" y="9"/>
                      <a:pt x="9" y="11"/>
                      <a:pt x="8" y="12"/>
                    </a:cubicBezTo>
                    <a:cubicBezTo>
                      <a:pt x="10" y="11"/>
                      <a:pt x="11" y="9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4638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>
            <a:spLocks/>
          </p:cNvSpPr>
          <p:nvPr/>
        </p:nvSpPr>
        <p:spPr>
          <a:xfrm>
            <a:off x="539750" y="307879"/>
            <a:ext cx="5832450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多元发展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" t="13653" r="-874" b="15638"/>
          <a:stretch/>
        </p:blipFill>
        <p:spPr bwMode="auto">
          <a:xfrm>
            <a:off x="467544" y="789552"/>
            <a:ext cx="8208914" cy="276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本框 10"/>
          <p:cNvSpPr txBox="1"/>
          <p:nvPr/>
        </p:nvSpPr>
        <p:spPr>
          <a:xfrm>
            <a:off x="7123660" y="3278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b="1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5209665" y="327764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b="1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19377" y="3942338"/>
            <a:ext cx="686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加强出版多元化的发展模式，真正实现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学术与教育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纸质与电子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线上与线下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良好的发展格局，增强抗风险的能力。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29622" y="3014603"/>
            <a:ext cx="1086028" cy="1086028"/>
            <a:chOff x="1129622" y="3014603"/>
            <a:chExt cx="1086028" cy="1086028"/>
          </a:xfrm>
        </p:grpSpPr>
        <p:sp>
          <p:nvSpPr>
            <p:cNvPr id="2" name="菱形 1"/>
            <p:cNvSpPr/>
            <p:nvPr/>
          </p:nvSpPr>
          <p:spPr>
            <a:xfrm>
              <a:off x="1129622" y="3014603"/>
              <a:ext cx="1086028" cy="1086028"/>
            </a:xfrm>
            <a:prstGeom prst="diamond">
              <a:avLst/>
            </a:prstGeom>
            <a:solidFill>
              <a:srgbClr val="1470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10"/>
            <p:cNvSpPr txBox="1"/>
            <p:nvPr/>
          </p:nvSpPr>
          <p:spPr>
            <a:xfrm>
              <a:off x="1357486" y="3172897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  <a:latin typeface="Akzidenz-Grotesk BQ Condensed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7523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9743"/>
            <a:ext cx="6257890" cy="261798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508104" y="387696"/>
            <a:ext cx="3252788" cy="3272894"/>
          </a:xfrm>
          <a:prstGeom prst="rect">
            <a:avLst/>
          </a:prstGeom>
          <a:solidFill>
            <a:srgbClr val="0278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4548" y="715153"/>
            <a:ext cx="788243" cy="678121"/>
          </a:xfrm>
          <a:prstGeom prst="rect">
            <a:avLst/>
          </a:prstGeom>
        </p:spPr>
      </p:pic>
      <p:sp>
        <p:nvSpPr>
          <p:cNvPr id="24" name="文本框 7"/>
          <p:cNvSpPr txBox="1"/>
          <p:nvPr/>
        </p:nvSpPr>
        <p:spPr>
          <a:xfrm>
            <a:off x="5937964" y="19662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专精特新</a:t>
            </a: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678629" y="3455439"/>
            <a:ext cx="197188" cy="102265"/>
          </a:xfrm>
          <a:custGeom>
            <a:avLst/>
            <a:gdLst>
              <a:gd name="T0" fmla="*/ 135 w 156"/>
              <a:gd name="T1" fmla="*/ 47 h 107"/>
              <a:gd name="T2" fmla="*/ 136 w 156"/>
              <a:gd name="T3" fmla="*/ 37 h 107"/>
              <a:gd name="T4" fmla="*/ 99 w 156"/>
              <a:gd name="T5" fmla="*/ 0 h 107"/>
              <a:gd name="T6" fmla="*/ 73 w 156"/>
              <a:gd name="T7" fmla="*/ 18 h 107"/>
              <a:gd name="T8" fmla="*/ 45 w 156"/>
              <a:gd name="T9" fmla="*/ 8 h 107"/>
              <a:gd name="T10" fmla="*/ 19 w 156"/>
              <a:gd name="T11" fmla="*/ 40 h 107"/>
              <a:gd name="T12" fmla="*/ 20 w 156"/>
              <a:gd name="T13" fmla="*/ 47 h 107"/>
              <a:gd name="T14" fmla="*/ 0 w 156"/>
              <a:gd name="T15" fmla="*/ 76 h 107"/>
              <a:gd name="T16" fmla="*/ 31 w 156"/>
              <a:gd name="T17" fmla="*/ 107 h 107"/>
              <a:gd name="T18" fmla="*/ 126 w 156"/>
              <a:gd name="T19" fmla="*/ 107 h 107"/>
              <a:gd name="T20" fmla="*/ 156 w 156"/>
              <a:gd name="T21" fmla="*/ 76 h 107"/>
              <a:gd name="T22" fmla="*/ 135 w 156"/>
              <a:gd name="T23" fmla="*/ 47 h 107"/>
              <a:gd name="T24" fmla="*/ 120 w 156"/>
              <a:gd name="T25" fmla="*/ 101 h 107"/>
              <a:gd name="T26" fmla="*/ 91 w 156"/>
              <a:gd name="T27" fmla="*/ 101 h 107"/>
              <a:gd name="T28" fmla="*/ 91 w 156"/>
              <a:gd name="T29" fmla="*/ 74 h 107"/>
              <a:gd name="T30" fmla="*/ 91 w 156"/>
              <a:gd name="T31" fmla="*/ 69 h 107"/>
              <a:gd name="T32" fmla="*/ 103 w 156"/>
              <a:gd name="T33" fmla="*/ 69 h 107"/>
              <a:gd name="T34" fmla="*/ 103 w 156"/>
              <a:gd name="T35" fmla="*/ 66 h 107"/>
              <a:gd name="T36" fmla="*/ 78 w 156"/>
              <a:gd name="T37" fmla="*/ 42 h 107"/>
              <a:gd name="T38" fmla="*/ 74 w 156"/>
              <a:gd name="T39" fmla="*/ 42 h 107"/>
              <a:gd name="T40" fmla="*/ 50 w 156"/>
              <a:gd name="T41" fmla="*/ 67 h 107"/>
              <a:gd name="T42" fmla="*/ 51 w 156"/>
              <a:gd name="T43" fmla="*/ 70 h 107"/>
              <a:gd name="T44" fmla="*/ 61 w 156"/>
              <a:gd name="T45" fmla="*/ 70 h 107"/>
              <a:gd name="T46" fmla="*/ 61 w 156"/>
              <a:gd name="T47" fmla="*/ 74 h 107"/>
              <a:gd name="T48" fmla="*/ 61 w 156"/>
              <a:gd name="T49" fmla="*/ 101 h 107"/>
              <a:gd name="T50" fmla="*/ 38 w 156"/>
              <a:gd name="T51" fmla="*/ 101 h 107"/>
              <a:gd name="T52" fmla="*/ 11 w 156"/>
              <a:gd name="T53" fmla="*/ 75 h 107"/>
              <a:gd name="T54" fmla="*/ 28 w 156"/>
              <a:gd name="T55" fmla="*/ 50 h 107"/>
              <a:gd name="T56" fmla="*/ 28 w 156"/>
              <a:gd name="T57" fmla="*/ 44 h 107"/>
              <a:gd name="T58" fmla="*/ 50 w 156"/>
              <a:gd name="T59" fmla="*/ 17 h 107"/>
              <a:gd name="T60" fmla="*/ 74 w 156"/>
              <a:gd name="T61" fmla="*/ 30 h 107"/>
              <a:gd name="T62" fmla="*/ 97 w 156"/>
              <a:gd name="T63" fmla="*/ 11 h 107"/>
              <a:gd name="T64" fmla="*/ 128 w 156"/>
              <a:gd name="T65" fmla="*/ 42 h 107"/>
              <a:gd name="T66" fmla="*/ 127 w 156"/>
              <a:gd name="T67" fmla="*/ 50 h 107"/>
              <a:gd name="T68" fmla="*/ 147 w 156"/>
              <a:gd name="T69" fmla="*/ 75 h 107"/>
              <a:gd name="T70" fmla="*/ 120 w 156"/>
              <a:gd name="T71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107">
                <a:moveTo>
                  <a:pt x="135" y="47"/>
                </a:moveTo>
                <a:cubicBezTo>
                  <a:pt x="136" y="44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29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8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6" y="93"/>
                  <a:pt x="156" y="76"/>
                </a:cubicBezTo>
                <a:cubicBezTo>
                  <a:pt x="156" y="62"/>
                  <a:pt x="147" y="51"/>
                  <a:pt x="135" y="47"/>
                </a:cubicBezTo>
                <a:close/>
                <a:moveTo>
                  <a:pt x="120" y="101"/>
                </a:moveTo>
                <a:cubicBezTo>
                  <a:pt x="91" y="101"/>
                  <a:pt x="91" y="101"/>
                  <a:pt x="91" y="101"/>
                </a:cubicBezTo>
                <a:cubicBezTo>
                  <a:pt x="91" y="93"/>
                  <a:pt x="91" y="81"/>
                  <a:pt x="91" y="74"/>
                </a:cubicBezTo>
                <a:cubicBezTo>
                  <a:pt x="91" y="71"/>
                  <a:pt x="91" y="69"/>
                  <a:pt x="91" y="69"/>
                </a:cubicBezTo>
                <a:cubicBezTo>
                  <a:pt x="91" y="69"/>
                  <a:pt x="99" y="69"/>
                  <a:pt x="103" y="69"/>
                </a:cubicBezTo>
                <a:cubicBezTo>
                  <a:pt x="106" y="69"/>
                  <a:pt x="103" y="66"/>
                  <a:pt x="103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6" y="40"/>
                  <a:pt x="74" y="42"/>
                </a:cubicBezTo>
                <a:cubicBezTo>
                  <a:pt x="72" y="44"/>
                  <a:pt x="50" y="67"/>
                  <a:pt x="50" y="67"/>
                </a:cubicBezTo>
                <a:cubicBezTo>
                  <a:pt x="50" y="67"/>
                  <a:pt x="47" y="70"/>
                  <a:pt x="51" y="70"/>
                </a:cubicBezTo>
                <a:cubicBezTo>
                  <a:pt x="55" y="70"/>
                  <a:pt x="61" y="70"/>
                  <a:pt x="61" y="70"/>
                </a:cubicBezTo>
                <a:cubicBezTo>
                  <a:pt x="61" y="70"/>
                  <a:pt x="61" y="72"/>
                  <a:pt x="61" y="74"/>
                </a:cubicBezTo>
                <a:cubicBezTo>
                  <a:pt x="61" y="81"/>
                  <a:pt x="61" y="93"/>
                  <a:pt x="61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8" y="54"/>
                  <a:pt x="28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6" y="20"/>
                  <a:pt x="50" y="17"/>
                </a:cubicBezTo>
                <a:cubicBezTo>
                  <a:pt x="65" y="16"/>
                  <a:pt x="74" y="30"/>
                  <a:pt x="74" y="30"/>
                </a:cubicBezTo>
                <a:cubicBezTo>
                  <a:pt x="74" y="30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8"/>
                  <a:pt x="127" y="50"/>
                </a:cubicBezTo>
                <a:cubicBezTo>
                  <a:pt x="137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78628" y="3811431"/>
            <a:ext cx="6053611" cy="830997"/>
            <a:chOff x="678628" y="3757511"/>
            <a:chExt cx="4650066" cy="1107995"/>
          </a:xfrm>
        </p:grpSpPr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678628" y="4607245"/>
              <a:ext cx="197188" cy="136353"/>
            </a:xfrm>
            <a:custGeom>
              <a:avLst/>
              <a:gdLst>
                <a:gd name="T0" fmla="*/ 135 w 156"/>
                <a:gd name="T1" fmla="*/ 47 h 107"/>
                <a:gd name="T2" fmla="*/ 136 w 156"/>
                <a:gd name="T3" fmla="*/ 37 h 107"/>
                <a:gd name="T4" fmla="*/ 99 w 156"/>
                <a:gd name="T5" fmla="*/ 0 h 107"/>
                <a:gd name="T6" fmla="*/ 73 w 156"/>
                <a:gd name="T7" fmla="*/ 18 h 107"/>
                <a:gd name="T8" fmla="*/ 45 w 156"/>
                <a:gd name="T9" fmla="*/ 8 h 107"/>
                <a:gd name="T10" fmla="*/ 19 w 156"/>
                <a:gd name="T11" fmla="*/ 40 h 107"/>
                <a:gd name="T12" fmla="*/ 20 w 156"/>
                <a:gd name="T13" fmla="*/ 47 h 107"/>
                <a:gd name="T14" fmla="*/ 0 w 156"/>
                <a:gd name="T15" fmla="*/ 76 h 107"/>
                <a:gd name="T16" fmla="*/ 31 w 156"/>
                <a:gd name="T17" fmla="*/ 107 h 107"/>
                <a:gd name="T18" fmla="*/ 126 w 156"/>
                <a:gd name="T19" fmla="*/ 107 h 107"/>
                <a:gd name="T20" fmla="*/ 156 w 156"/>
                <a:gd name="T21" fmla="*/ 76 h 107"/>
                <a:gd name="T22" fmla="*/ 135 w 156"/>
                <a:gd name="T23" fmla="*/ 47 h 107"/>
                <a:gd name="T24" fmla="*/ 120 w 156"/>
                <a:gd name="T25" fmla="*/ 101 h 107"/>
                <a:gd name="T26" fmla="*/ 91 w 156"/>
                <a:gd name="T27" fmla="*/ 101 h 107"/>
                <a:gd name="T28" fmla="*/ 91 w 156"/>
                <a:gd name="T29" fmla="*/ 74 h 107"/>
                <a:gd name="T30" fmla="*/ 91 w 156"/>
                <a:gd name="T31" fmla="*/ 69 h 107"/>
                <a:gd name="T32" fmla="*/ 103 w 156"/>
                <a:gd name="T33" fmla="*/ 69 h 107"/>
                <a:gd name="T34" fmla="*/ 103 w 156"/>
                <a:gd name="T35" fmla="*/ 66 h 107"/>
                <a:gd name="T36" fmla="*/ 78 w 156"/>
                <a:gd name="T37" fmla="*/ 42 h 107"/>
                <a:gd name="T38" fmla="*/ 74 w 156"/>
                <a:gd name="T39" fmla="*/ 42 h 107"/>
                <a:gd name="T40" fmla="*/ 50 w 156"/>
                <a:gd name="T41" fmla="*/ 67 h 107"/>
                <a:gd name="T42" fmla="*/ 51 w 156"/>
                <a:gd name="T43" fmla="*/ 70 h 107"/>
                <a:gd name="T44" fmla="*/ 61 w 156"/>
                <a:gd name="T45" fmla="*/ 70 h 107"/>
                <a:gd name="T46" fmla="*/ 61 w 156"/>
                <a:gd name="T47" fmla="*/ 74 h 107"/>
                <a:gd name="T48" fmla="*/ 61 w 156"/>
                <a:gd name="T49" fmla="*/ 101 h 107"/>
                <a:gd name="T50" fmla="*/ 38 w 156"/>
                <a:gd name="T51" fmla="*/ 101 h 107"/>
                <a:gd name="T52" fmla="*/ 11 w 156"/>
                <a:gd name="T53" fmla="*/ 75 h 107"/>
                <a:gd name="T54" fmla="*/ 28 w 156"/>
                <a:gd name="T55" fmla="*/ 50 h 107"/>
                <a:gd name="T56" fmla="*/ 28 w 156"/>
                <a:gd name="T57" fmla="*/ 44 h 107"/>
                <a:gd name="T58" fmla="*/ 50 w 156"/>
                <a:gd name="T59" fmla="*/ 17 h 107"/>
                <a:gd name="T60" fmla="*/ 74 w 156"/>
                <a:gd name="T61" fmla="*/ 30 h 107"/>
                <a:gd name="T62" fmla="*/ 97 w 156"/>
                <a:gd name="T63" fmla="*/ 11 h 107"/>
                <a:gd name="T64" fmla="*/ 128 w 156"/>
                <a:gd name="T65" fmla="*/ 42 h 107"/>
                <a:gd name="T66" fmla="*/ 127 w 156"/>
                <a:gd name="T67" fmla="*/ 50 h 107"/>
                <a:gd name="T68" fmla="*/ 147 w 156"/>
                <a:gd name="T69" fmla="*/ 75 h 107"/>
                <a:gd name="T70" fmla="*/ 120 w 156"/>
                <a:gd name="T71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6" h="107">
                  <a:moveTo>
                    <a:pt x="135" y="47"/>
                  </a:moveTo>
                  <a:cubicBezTo>
                    <a:pt x="136" y="44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29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8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6" y="93"/>
                    <a:pt x="156" y="76"/>
                  </a:cubicBezTo>
                  <a:cubicBezTo>
                    <a:pt x="156" y="62"/>
                    <a:pt x="147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91" y="93"/>
                    <a:pt x="91" y="81"/>
                    <a:pt x="91" y="74"/>
                  </a:cubicBezTo>
                  <a:cubicBezTo>
                    <a:pt x="91" y="71"/>
                    <a:pt x="91" y="69"/>
                    <a:pt x="91" y="69"/>
                  </a:cubicBezTo>
                  <a:cubicBezTo>
                    <a:pt x="91" y="69"/>
                    <a:pt x="99" y="69"/>
                    <a:pt x="103" y="69"/>
                  </a:cubicBezTo>
                  <a:cubicBezTo>
                    <a:pt x="106" y="69"/>
                    <a:pt x="103" y="66"/>
                    <a:pt x="103" y="6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6" y="40"/>
                    <a:pt x="74" y="42"/>
                  </a:cubicBezTo>
                  <a:cubicBezTo>
                    <a:pt x="72" y="44"/>
                    <a:pt x="50" y="67"/>
                    <a:pt x="50" y="67"/>
                  </a:cubicBezTo>
                  <a:cubicBezTo>
                    <a:pt x="50" y="67"/>
                    <a:pt x="47" y="70"/>
                    <a:pt x="51" y="70"/>
                  </a:cubicBezTo>
                  <a:cubicBezTo>
                    <a:pt x="55" y="70"/>
                    <a:pt x="61" y="70"/>
                    <a:pt x="61" y="70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1" y="81"/>
                    <a:pt x="61" y="93"/>
                    <a:pt x="61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8" y="54"/>
                    <a:pt x="28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6" y="20"/>
                    <a:pt x="50" y="17"/>
                  </a:cubicBezTo>
                  <a:cubicBezTo>
                    <a:pt x="65" y="16"/>
                    <a:pt x="74" y="30"/>
                    <a:pt x="74" y="30"/>
                  </a:cubicBezTo>
                  <a:cubicBezTo>
                    <a:pt x="74" y="30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8"/>
                    <a:pt x="127" y="50"/>
                  </a:cubicBezTo>
                  <a:cubicBezTo>
                    <a:pt x="137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56694" y="3757511"/>
              <a:ext cx="4572000" cy="1107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良好的盈利模式，维护好优质的系列产品，保持企业的现金流。在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一定要在“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特色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一定要下功夫，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特色的产品和渠道，才能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立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于不败之地。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8695" y="3748003"/>
            <a:ext cx="288000" cy="288000"/>
            <a:chOff x="7119988" y="962432"/>
            <a:chExt cx="1284771" cy="1285200"/>
          </a:xfrm>
        </p:grpSpPr>
        <p:sp>
          <p:nvSpPr>
            <p:cNvPr id="46" name="椭圆 45"/>
            <p:cNvSpPr/>
            <p:nvPr/>
          </p:nvSpPr>
          <p:spPr>
            <a:xfrm>
              <a:off x="7119988" y="962432"/>
              <a:ext cx="1284771" cy="1285200"/>
            </a:xfrm>
            <a:prstGeom prst="ellipse">
              <a:avLst/>
            </a:prstGeom>
            <a:solidFill>
              <a:srgbClr val="027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455846" y="1421267"/>
              <a:ext cx="613054" cy="367530"/>
              <a:chOff x="10443197" y="4925260"/>
              <a:chExt cx="482601" cy="385763"/>
            </a:xfrm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10443197" y="4925260"/>
                <a:ext cx="482601" cy="385763"/>
              </a:xfrm>
              <a:custGeom>
                <a:avLst/>
                <a:gdLst>
                  <a:gd name="T0" fmla="*/ 120 w 126"/>
                  <a:gd name="T1" fmla="*/ 36 h 100"/>
                  <a:gd name="T2" fmla="*/ 119 w 126"/>
                  <a:gd name="T3" fmla="*/ 36 h 100"/>
                  <a:gd name="T4" fmla="*/ 111 w 126"/>
                  <a:gd name="T5" fmla="*/ 9 h 100"/>
                  <a:gd name="T6" fmla="*/ 99 w 126"/>
                  <a:gd name="T7" fmla="*/ 1 h 100"/>
                  <a:gd name="T8" fmla="*/ 25 w 126"/>
                  <a:gd name="T9" fmla="*/ 1 h 100"/>
                  <a:gd name="T10" fmla="*/ 13 w 126"/>
                  <a:gd name="T11" fmla="*/ 7 h 100"/>
                  <a:gd name="T12" fmla="*/ 7 w 126"/>
                  <a:gd name="T13" fmla="*/ 36 h 100"/>
                  <a:gd name="T14" fmla="*/ 6 w 126"/>
                  <a:gd name="T15" fmla="*/ 36 h 100"/>
                  <a:gd name="T16" fmla="*/ 0 w 126"/>
                  <a:gd name="T17" fmla="*/ 42 h 100"/>
                  <a:gd name="T18" fmla="*/ 0 w 126"/>
                  <a:gd name="T19" fmla="*/ 73 h 100"/>
                  <a:gd name="T20" fmla="*/ 6 w 126"/>
                  <a:gd name="T21" fmla="*/ 79 h 100"/>
                  <a:gd name="T22" fmla="*/ 10 w 126"/>
                  <a:gd name="T23" fmla="*/ 79 h 100"/>
                  <a:gd name="T24" fmla="*/ 10 w 126"/>
                  <a:gd name="T25" fmla="*/ 94 h 100"/>
                  <a:gd name="T26" fmla="*/ 16 w 126"/>
                  <a:gd name="T27" fmla="*/ 100 h 100"/>
                  <a:gd name="T28" fmla="*/ 25 w 126"/>
                  <a:gd name="T29" fmla="*/ 100 h 100"/>
                  <a:gd name="T30" fmla="*/ 30 w 126"/>
                  <a:gd name="T31" fmla="*/ 94 h 100"/>
                  <a:gd name="T32" fmla="*/ 30 w 126"/>
                  <a:gd name="T33" fmla="*/ 79 h 100"/>
                  <a:gd name="T34" fmla="*/ 98 w 126"/>
                  <a:gd name="T35" fmla="*/ 79 h 100"/>
                  <a:gd name="T36" fmla="*/ 98 w 126"/>
                  <a:gd name="T37" fmla="*/ 94 h 100"/>
                  <a:gd name="T38" fmla="*/ 104 w 126"/>
                  <a:gd name="T39" fmla="*/ 100 h 100"/>
                  <a:gd name="T40" fmla="*/ 112 w 126"/>
                  <a:gd name="T41" fmla="*/ 100 h 100"/>
                  <a:gd name="T42" fmla="*/ 118 w 126"/>
                  <a:gd name="T43" fmla="*/ 94 h 100"/>
                  <a:gd name="T44" fmla="*/ 118 w 126"/>
                  <a:gd name="T45" fmla="*/ 79 h 100"/>
                  <a:gd name="T46" fmla="*/ 120 w 126"/>
                  <a:gd name="T47" fmla="*/ 79 h 100"/>
                  <a:gd name="T48" fmla="*/ 126 w 126"/>
                  <a:gd name="T49" fmla="*/ 73 h 100"/>
                  <a:gd name="T50" fmla="*/ 126 w 126"/>
                  <a:gd name="T51" fmla="*/ 42 h 100"/>
                  <a:gd name="T52" fmla="*/ 120 w 126"/>
                  <a:gd name="T53" fmla="*/ 36 h 100"/>
                  <a:gd name="T54" fmla="*/ 17 w 126"/>
                  <a:gd name="T55" fmla="*/ 11 h 100"/>
                  <a:gd name="T56" fmla="*/ 27 w 126"/>
                  <a:gd name="T57" fmla="*/ 5 h 100"/>
                  <a:gd name="T58" fmla="*/ 96 w 126"/>
                  <a:gd name="T59" fmla="*/ 5 h 100"/>
                  <a:gd name="T60" fmla="*/ 106 w 126"/>
                  <a:gd name="T61" fmla="*/ 11 h 100"/>
                  <a:gd name="T62" fmla="*/ 112 w 126"/>
                  <a:gd name="T63" fmla="*/ 35 h 100"/>
                  <a:gd name="T64" fmla="*/ 13 w 126"/>
                  <a:gd name="T65" fmla="*/ 35 h 100"/>
                  <a:gd name="T66" fmla="*/ 17 w 126"/>
                  <a:gd name="T67" fmla="*/ 11 h 100"/>
                  <a:gd name="T68" fmla="*/ 22 w 126"/>
                  <a:gd name="T69" fmla="*/ 65 h 100"/>
                  <a:gd name="T70" fmla="*/ 14 w 126"/>
                  <a:gd name="T71" fmla="*/ 56 h 100"/>
                  <a:gd name="T72" fmla="*/ 22 w 126"/>
                  <a:gd name="T73" fmla="*/ 48 h 100"/>
                  <a:gd name="T74" fmla="*/ 31 w 126"/>
                  <a:gd name="T75" fmla="*/ 56 h 100"/>
                  <a:gd name="T76" fmla="*/ 22 w 126"/>
                  <a:gd name="T77" fmla="*/ 65 h 100"/>
                  <a:gd name="T78" fmla="*/ 76 w 126"/>
                  <a:gd name="T79" fmla="*/ 65 h 100"/>
                  <a:gd name="T80" fmla="*/ 51 w 126"/>
                  <a:gd name="T81" fmla="*/ 65 h 100"/>
                  <a:gd name="T82" fmla="*/ 43 w 126"/>
                  <a:gd name="T83" fmla="*/ 57 h 100"/>
                  <a:gd name="T84" fmla="*/ 51 w 126"/>
                  <a:gd name="T85" fmla="*/ 49 h 100"/>
                  <a:gd name="T86" fmla="*/ 76 w 126"/>
                  <a:gd name="T87" fmla="*/ 49 h 100"/>
                  <a:gd name="T88" fmla="*/ 84 w 126"/>
                  <a:gd name="T89" fmla="*/ 57 h 100"/>
                  <a:gd name="T90" fmla="*/ 76 w 126"/>
                  <a:gd name="T91" fmla="*/ 65 h 100"/>
                  <a:gd name="T92" fmla="*/ 105 w 126"/>
                  <a:gd name="T93" fmla="*/ 65 h 100"/>
                  <a:gd name="T94" fmla="*/ 96 w 126"/>
                  <a:gd name="T95" fmla="*/ 56 h 100"/>
                  <a:gd name="T96" fmla="*/ 105 w 126"/>
                  <a:gd name="T97" fmla="*/ 48 h 100"/>
                  <a:gd name="T98" fmla="*/ 113 w 126"/>
                  <a:gd name="T99" fmla="*/ 56 h 100"/>
                  <a:gd name="T100" fmla="*/ 105 w 126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100">
                    <a:moveTo>
                      <a:pt x="120" y="36"/>
                    </a:move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2" y="10"/>
                      <a:pt x="111" y="9"/>
                    </a:cubicBezTo>
                    <a:cubicBezTo>
                      <a:pt x="106" y="0"/>
                      <a:pt x="99" y="1"/>
                      <a:pt x="99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6" y="1"/>
                      <a:pt x="13" y="7"/>
                      <a:pt x="13" y="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9"/>
                      <a:pt x="0" y="4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79"/>
                      <a:pt x="6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7"/>
                      <a:pt x="13" y="100"/>
                      <a:pt x="1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8" y="100"/>
                      <a:pt x="30" y="97"/>
                      <a:pt x="30" y="94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97"/>
                      <a:pt x="100" y="100"/>
                      <a:pt x="104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5" y="100"/>
                      <a:pt x="118" y="97"/>
                      <a:pt x="118" y="94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3" y="79"/>
                      <a:pt x="126" y="77"/>
                      <a:pt x="126" y="73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9"/>
                      <a:pt x="123" y="36"/>
                      <a:pt x="120" y="36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9" y="5"/>
                      <a:pt x="27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102" y="4"/>
                      <a:pt x="106" y="11"/>
                    </a:cubicBezTo>
                    <a:cubicBezTo>
                      <a:pt x="106" y="11"/>
                      <a:pt x="112" y="35"/>
                      <a:pt x="112" y="35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17" y="11"/>
                    </a:lnTo>
                    <a:close/>
                    <a:moveTo>
                      <a:pt x="22" y="65"/>
                    </a:moveTo>
                    <a:cubicBezTo>
                      <a:pt x="18" y="65"/>
                      <a:pt x="14" y="61"/>
                      <a:pt x="14" y="56"/>
                    </a:cubicBezTo>
                    <a:cubicBezTo>
                      <a:pt x="14" y="52"/>
                      <a:pt x="18" y="48"/>
                      <a:pt x="22" y="48"/>
                    </a:cubicBezTo>
                    <a:cubicBezTo>
                      <a:pt x="27" y="48"/>
                      <a:pt x="31" y="52"/>
                      <a:pt x="31" y="56"/>
                    </a:cubicBezTo>
                    <a:cubicBezTo>
                      <a:pt x="31" y="61"/>
                      <a:pt x="27" y="65"/>
                      <a:pt x="22" y="65"/>
                    </a:cubicBezTo>
                    <a:close/>
                    <a:moveTo>
                      <a:pt x="76" y="65"/>
                    </a:moveTo>
                    <a:cubicBezTo>
                      <a:pt x="51" y="65"/>
                      <a:pt x="51" y="65"/>
                      <a:pt x="51" y="65"/>
                    </a:cubicBezTo>
                    <a:cubicBezTo>
                      <a:pt x="46" y="65"/>
                      <a:pt x="43" y="61"/>
                      <a:pt x="43" y="57"/>
                    </a:cubicBezTo>
                    <a:cubicBezTo>
                      <a:pt x="43" y="53"/>
                      <a:pt x="46" y="49"/>
                      <a:pt x="5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80" y="49"/>
                      <a:pt x="84" y="53"/>
                      <a:pt x="84" y="57"/>
                    </a:cubicBezTo>
                    <a:cubicBezTo>
                      <a:pt x="84" y="61"/>
                      <a:pt x="80" y="65"/>
                      <a:pt x="76" y="65"/>
                    </a:cubicBezTo>
                    <a:close/>
                    <a:moveTo>
                      <a:pt x="105" y="65"/>
                    </a:moveTo>
                    <a:cubicBezTo>
                      <a:pt x="100" y="65"/>
                      <a:pt x="96" y="61"/>
                      <a:pt x="96" y="56"/>
                    </a:cubicBezTo>
                    <a:cubicBezTo>
                      <a:pt x="96" y="52"/>
                      <a:pt x="100" y="48"/>
                      <a:pt x="105" y="48"/>
                    </a:cubicBezTo>
                    <a:cubicBezTo>
                      <a:pt x="109" y="48"/>
                      <a:pt x="113" y="52"/>
                      <a:pt x="113" y="56"/>
                    </a:cubicBezTo>
                    <a:cubicBezTo>
                      <a:pt x="113" y="61"/>
                      <a:pt x="109" y="65"/>
                      <a:pt x="10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10503522" y="511734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4 w 12"/>
                  <a:gd name="T5" fmla="*/ 12 h 12"/>
                  <a:gd name="T6" fmla="*/ 2 w 12"/>
                  <a:gd name="T7" fmla="*/ 7 h 12"/>
                  <a:gd name="T8" fmla="*/ 7 w 12"/>
                  <a:gd name="T9" fmla="*/ 2 h 12"/>
                  <a:gd name="T10" fmla="*/ 12 w 12"/>
                  <a:gd name="T11" fmla="*/ 4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4" y="12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1"/>
              <p:cNvSpPr>
                <a:spLocks/>
              </p:cNvSpPr>
              <p:nvPr/>
            </p:nvSpPr>
            <p:spPr bwMode="auto">
              <a:xfrm>
                <a:off x="10822610" y="5117348"/>
                <a:ext cx="41275" cy="47625"/>
              </a:xfrm>
              <a:custGeom>
                <a:avLst/>
                <a:gdLst>
                  <a:gd name="T0" fmla="*/ 5 w 11"/>
                  <a:gd name="T1" fmla="*/ 0 h 12"/>
                  <a:gd name="T2" fmla="*/ 0 w 11"/>
                  <a:gd name="T3" fmla="*/ 4 h 12"/>
                  <a:gd name="T4" fmla="*/ 5 w 11"/>
                  <a:gd name="T5" fmla="*/ 2 h 12"/>
                  <a:gd name="T6" fmla="*/ 10 w 11"/>
                  <a:gd name="T7" fmla="*/ 7 h 12"/>
                  <a:gd name="T8" fmla="*/ 8 w 11"/>
                  <a:gd name="T9" fmla="*/ 12 h 12"/>
                  <a:gd name="T10" fmla="*/ 11 w 11"/>
                  <a:gd name="T11" fmla="*/ 6 h 12"/>
                  <a:gd name="T12" fmla="*/ 5 w 1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2"/>
                      <a:pt x="10" y="4"/>
                      <a:pt x="10" y="7"/>
                    </a:cubicBezTo>
                    <a:cubicBezTo>
                      <a:pt x="10" y="9"/>
                      <a:pt x="9" y="11"/>
                      <a:pt x="8" y="12"/>
                    </a:cubicBezTo>
                    <a:cubicBezTo>
                      <a:pt x="10" y="11"/>
                      <a:pt x="11" y="9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65998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>
            <a:spLocks/>
          </p:cNvSpPr>
          <p:nvPr/>
        </p:nvSpPr>
        <p:spPr>
          <a:xfrm>
            <a:off x="539750" y="307879"/>
            <a:ext cx="5832450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融合出版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3560" y="637533"/>
            <a:ext cx="4542465" cy="276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本框 10"/>
          <p:cNvSpPr txBox="1"/>
          <p:nvPr/>
        </p:nvSpPr>
        <p:spPr>
          <a:xfrm>
            <a:off x="7123660" y="3278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b="1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5209665" y="327764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b="1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91680" y="3686967"/>
            <a:ext cx="686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加强数字化融合出版的能力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大学出版社体量较小，抵御风险能力较弱，如果能通过数字化融合出版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整合资源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学术类产品的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数字化出版与营销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发现新的增长点。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4296" y="2319570"/>
            <a:ext cx="1086028" cy="1086028"/>
            <a:chOff x="1129622" y="3014603"/>
            <a:chExt cx="1086028" cy="1086028"/>
          </a:xfrm>
        </p:grpSpPr>
        <p:sp>
          <p:nvSpPr>
            <p:cNvPr id="2" name="菱形 1"/>
            <p:cNvSpPr/>
            <p:nvPr/>
          </p:nvSpPr>
          <p:spPr>
            <a:xfrm>
              <a:off x="1129622" y="3014603"/>
              <a:ext cx="1086028" cy="1086028"/>
            </a:xfrm>
            <a:prstGeom prst="diamond">
              <a:avLst/>
            </a:prstGeom>
            <a:solidFill>
              <a:srgbClr val="1470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10"/>
            <p:cNvSpPr txBox="1"/>
            <p:nvPr/>
          </p:nvSpPr>
          <p:spPr>
            <a:xfrm>
              <a:off x="1357486" y="3172897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  <a:latin typeface="Akzidenz-Grotesk BQ Condensed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864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>
            <a:spLocks/>
          </p:cNvSpPr>
          <p:nvPr/>
        </p:nvSpPr>
        <p:spPr>
          <a:xfrm>
            <a:off x="623616" y="332255"/>
            <a:ext cx="358834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人才资源</a:t>
            </a:r>
          </a:p>
        </p:txBody>
      </p:sp>
      <p:pic>
        <p:nvPicPr>
          <p:cNvPr id="1026" name="Picture 2" descr="c:\documents and settings\administrator\application data\360se6\User Data\temp\break-camera-lake-5084-825x55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0" t="15309" r="4360" b="15309"/>
          <a:stretch/>
        </p:blipFill>
        <p:spPr bwMode="auto">
          <a:xfrm>
            <a:off x="0" y="914092"/>
            <a:ext cx="9157246" cy="36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流程图: 库存数据 36"/>
          <p:cNvSpPr/>
          <p:nvPr/>
        </p:nvSpPr>
        <p:spPr>
          <a:xfrm>
            <a:off x="2231740" y="912774"/>
            <a:ext cx="4824536" cy="3636000"/>
          </a:xfrm>
          <a:prstGeom prst="flowChartOnlineStorage">
            <a:avLst/>
          </a:prstGeom>
          <a:solidFill>
            <a:srgbClr val="027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43808" y="1999941"/>
            <a:ext cx="3025539" cy="2169825"/>
            <a:chOff x="3038064" y="2011849"/>
            <a:chExt cx="2755003" cy="2169825"/>
          </a:xfrm>
        </p:grpSpPr>
        <p:sp>
          <p:nvSpPr>
            <p:cNvPr id="39" name="矩形 38"/>
            <p:cNvSpPr/>
            <p:nvPr/>
          </p:nvSpPr>
          <p:spPr>
            <a:xfrm>
              <a:off x="3038064" y="2367634"/>
              <a:ext cx="2755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10137" y="2011849"/>
              <a:ext cx="258293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</a:t>
              </a:r>
              <a:r>
                <a:rPr lang="zh-CN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一支精明强干的编辑营销队伍</a:t>
              </a: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优秀的编辑人才是第一资源，疫情固然可怕，但更可怕的是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人才的流失。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KSO_Shape"/>
          <p:cNvSpPr>
            <a:spLocks/>
          </p:cNvSpPr>
          <p:nvPr/>
        </p:nvSpPr>
        <p:spPr bwMode="auto">
          <a:xfrm>
            <a:off x="3779912" y="1157112"/>
            <a:ext cx="864096" cy="692947"/>
          </a:xfrm>
          <a:custGeom>
            <a:avLst/>
            <a:gdLst>
              <a:gd name="T0" fmla="*/ 1638194 w 1852613"/>
              <a:gd name="T1" fmla="*/ 1806840 h 2006600"/>
              <a:gd name="T2" fmla="*/ 203325 w 1852613"/>
              <a:gd name="T3" fmla="*/ 1701801 h 2006600"/>
              <a:gd name="T4" fmla="*/ 259532 w 1852613"/>
              <a:gd name="T5" fmla="*/ 1795463 h 2006600"/>
              <a:gd name="T6" fmla="*/ 879583 w 1852613"/>
              <a:gd name="T7" fmla="*/ 1391887 h 2006600"/>
              <a:gd name="T8" fmla="*/ 965597 w 1852613"/>
              <a:gd name="T9" fmla="*/ 1383439 h 2006600"/>
              <a:gd name="T10" fmla="*/ 92075 w 1852613"/>
              <a:gd name="T11" fmla="*/ 1246188 h 2006600"/>
              <a:gd name="T12" fmla="*/ 854332 w 1852613"/>
              <a:gd name="T13" fmla="*/ 1197213 h 2006600"/>
              <a:gd name="T14" fmla="*/ 1444625 w 1852613"/>
              <a:gd name="T15" fmla="*/ 1123950 h 2006600"/>
              <a:gd name="T16" fmla="*/ 1397172 w 1852613"/>
              <a:gd name="T17" fmla="*/ 1128978 h 2006600"/>
              <a:gd name="T18" fmla="*/ 1236581 w 1852613"/>
              <a:gd name="T19" fmla="*/ 1123422 h 2006600"/>
              <a:gd name="T20" fmla="*/ 693737 w 1852613"/>
              <a:gd name="T21" fmla="*/ 1052513 h 2006600"/>
              <a:gd name="T22" fmla="*/ 1363663 w 1852613"/>
              <a:gd name="T23" fmla="*/ 1004426 h 2006600"/>
              <a:gd name="T24" fmla="*/ 552450 w 1852613"/>
              <a:gd name="T25" fmla="*/ 1016000 h 2006600"/>
              <a:gd name="T26" fmla="*/ 1444625 w 1852613"/>
              <a:gd name="T27" fmla="*/ 795338 h 2006600"/>
              <a:gd name="T28" fmla="*/ 401637 w 1852613"/>
              <a:gd name="T29" fmla="*/ 674688 h 2006600"/>
              <a:gd name="T30" fmla="*/ 1329532 w 1852613"/>
              <a:gd name="T31" fmla="*/ 488652 h 2006600"/>
              <a:gd name="T32" fmla="*/ 1234551 w 1852613"/>
              <a:gd name="T33" fmla="*/ 498924 h 2006600"/>
              <a:gd name="T34" fmla="*/ 570175 w 1852613"/>
              <a:gd name="T35" fmla="*/ 509986 h 2006600"/>
              <a:gd name="T36" fmla="*/ 476250 w 1852613"/>
              <a:gd name="T37" fmla="*/ 521837 h 2006600"/>
              <a:gd name="T38" fmla="*/ 401637 w 1852613"/>
              <a:gd name="T39" fmla="*/ 400050 h 2006600"/>
              <a:gd name="T40" fmla="*/ 471815 w 1852613"/>
              <a:gd name="T41" fmla="*/ 283294 h 2006600"/>
              <a:gd name="T42" fmla="*/ 483187 w 1852613"/>
              <a:gd name="T43" fmla="*/ 265572 h 2006600"/>
              <a:gd name="T44" fmla="*/ 494824 w 1852613"/>
              <a:gd name="T45" fmla="*/ 256049 h 2006600"/>
              <a:gd name="T46" fmla="*/ 513866 w 1852613"/>
              <a:gd name="T47" fmla="*/ 281972 h 2006600"/>
              <a:gd name="T48" fmla="*/ 524973 w 1852613"/>
              <a:gd name="T49" fmla="*/ 266894 h 2006600"/>
              <a:gd name="T50" fmla="*/ 535817 w 1852613"/>
              <a:gd name="T51" fmla="*/ 253669 h 2006600"/>
              <a:gd name="T52" fmla="*/ 557503 w 1852613"/>
              <a:gd name="T53" fmla="*/ 269275 h 2006600"/>
              <a:gd name="T54" fmla="*/ 565437 w 1852613"/>
              <a:gd name="T55" fmla="*/ 268746 h 2006600"/>
              <a:gd name="T56" fmla="*/ 579983 w 1852613"/>
              <a:gd name="T57" fmla="*/ 251288 h 2006600"/>
              <a:gd name="T58" fmla="*/ 595058 w 1852613"/>
              <a:gd name="T59" fmla="*/ 269010 h 2006600"/>
              <a:gd name="T60" fmla="*/ 605108 w 1852613"/>
              <a:gd name="T61" fmla="*/ 269275 h 2006600"/>
              <a:gd name="T62" fmla="*/ 623356 w 1852613"/>
              <a:gd name="T63" fmla="*/ 252346 h 2006600"/>
              <a:gd name="T64" fmla="*/ 674399 w 1852613"/>
              <a:gd name="T65" fmla="*/ 54754 h 2006600"/>
              <a:gd name="T66" fmla="*/ 692912 w 1852613"/>
              <a:gd name="T67" fmla="*/ 71154 h 2006600"/>
              <a:gd name="T68" fmla="*/ 919563 w 1852613"/>
              <a:gd name="T69" fmla="*/ 904637 h 2006600"/>
              <a:gd name="T70" fmla="*/ 909777 w 1852613"/>
              <a:gd name="T71" fmla="*/ 877127 h 2006600"/>
              <a:gd name="T72" fmla="*/ 921150 w 1852613"/>
              <a:gd name="T73" fmla="*/ 851998 h 2006600"/>
              <a:gd name="T74" fmla="*/ 947068 w 1852613"/>
              <a:gd name="T75" fmla="*/ 876334 h 2006600"/>
              <a:gd name="T76" fmla="*/ 937547 w 1852613"/>
              <a:gd name="T77" fmla="*/ 899875 h 2006600"/>
              <a:gd name="T78" fmla="*/ 1121882 w 1852613"/>
              <a:gd name="T79" fmla="*/ 258430 h 2006600"/>
              <a:gd name="T80" fmla="*/ 1178743 w 1852613"/>
              <a:gd name="T81" fmla="*/ 5555 h 2006600"/>
              <a:gd name="T82" fmla="*/ 1228728 w 1852613"/>
              <a:gd name="T83" fmla="*/ 265572 h 2006600"/>
              <a:gd name="T84" fmla="*/ 1244861 w 1852613"/>
              <a:gd name="T85" fmla="*/ 284088 h 2006600"/>
              <a:gd name="T86" fmla="*/ 1255440 w 1852613"/>
              <a:gd name="T87" fmla="*/ 265572 h 2006600"/>
              <a:gd name="T88" fmla="*/ 1268399 w 1852613"/>
              <a:gd name="T89" fmla="*/ 257636 h 2006600"/>
              <a:gd name="T90" fmla="*/ 1286118 w 1852613"/>
              <a:gd name="T91" fmla="*/ 282501 h 2006600"/>
              <a:gd name="T92" fmla="*/ 1297490 w 1852613"/>
              <a:gd name="T93" fmla="*/ 266101 h 2006600"/>
              <a:gd name="T94" fmla="*/ 1308334 w 1852613"/>
              <a:gd name="T95" fmla="*/ 255256 h 2006600"/>
              <a:gd name="T96" fmla="*/ 1330549 w 1852613"/>
              <a:gd name="T97" fmla="*/ 281972 h 2006600"/>
              <a:gd name="T98" fmla="*/ 1338483 w 1852613"/>
              <a:gd name="T99" fmla="*/ 268217 h 2006600"/>
              <a:gd name="T100" fmla="*/ 1350120 w 1852613"/>
              <a:gd name="T101" fmla="*/ 252346 h 2006600"/>
              <a:gd name="T102" fmla="*/ 1368368 w 1852613"/>
              <a:gd name="T103" fmla="*/ 269275 h 2006600"/>
              <a:gd name="T104" fmla="*/ 1378418 w 1852613"/>
              <a:gd name="T105" fmla="*/ 269010 h 2006600"/>
              <a:gd name="T106" fmla="*/ 1432899 w 1852613"/>
              <a:gd name="T107" fmla="*/ 794 h 2006600"/>
              <a:gd name="T108" fmla="*/ 1479975 w 1852613"/>
              <a:gd name="T109" fmla="*/ 578756 h 2006600"/>
              <a:gd name="T110" fmla="*/ 1771685 w 1852613"/>
              <a:gd name="T111" fmla="*/ 829515 h 2006600"/>
              <a:gd name="T112" fmla="*/ 1373414 w 1852613"/>
              <a:gd name="T113" fmla="*/ 1566598 h 2006600"/>
              <a:gd name="T114" fmla="*/ 1020763 w 1852613"/>
              <a:gd name="T115" fmla="*/ 1826155 h 2006600"/>
              <a:gd name="T116" fmla="*/ 907363 w 1852613"/>
              <a:gd name="T117" fmla="*/ 1761861 h 2006600"/>
              <a:gd name="T118" fmla="*/ 615947 w 1852613"/>
              <a:gd name="T119" fmla="*/ 1596496 h 2006600"/>
              <a:gd name="T120" fmla="*/ 460383 w 1852613"/>
              <a:gd name="T121" fmla="*/ 1588294 h 2006600"/>
              <a:gd name="T122" fmla="*/ 81722 w 1852613"/>
              <a:gd name="T123" fmla="*/ 812586 h 2006600"/>
              <a:gd name="T124" fmla="*/ 369465 w 1852613"/>
              <a:gd name="T125" fmla="*/ 258430 h 2006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52613" h="2006600">
                <a:moveTo>
                  <a:pt x="1627055" y="1697038"/>
                </a:moveTo>
                <a:lnTo>
                  <a:pt x="1621220" y="1697832"/>
                </a:lnTo>
                <a:lnTo>
                  <a:pt x="1615916" y="1698626"/>
                </a:lnTo>
                <a:lnTo>
                  <a:pt x="1610347" y="1699949"/>
                </a:lnTo>
                <a:lnTo>
                  <a:pt x="1605308" y="1701801"/>
                </a:lnTo>
                <a:lnTo>
                  <a:pt x="1600534" y="1703917"/>
                </a:lnTo>
                <a:lnTo>
                  <a:pt x="1596025" y="1706828"/>
                </a:lnTo>
                <a:lnTo>
                  <a:pt x="1591782" y="1709738"/>
                </a:lnTo>
                <a:lnTo>
                  <a:pt x="1587803" y="1713707"/>
                </a:lnTo>
                <a:lnTo>
                  <a:pt x="1584356" y="1717411"/>
                </a:lnTo>
                <a:lnTo>
                  <a:pt x="1580908" y="1721644"/>
                </a:lnTo>
                <a:lnTo>
                  <a:pt x="1578256" y="1726407"/>
                </a:lnTo>
                <a:lnTo>
                  <a:pt x="1575869" y="1731169"/>
                </a:lnTo>
                <a:lnTo>
                  <a:pt x="1574012" y="1736197"/>
                </a:lnTo>
                <a:lnTo>
                  <a:pt x="1572686" y="1741753"/>
                </a:lnTo>
                <a:lnTo>
                  <a:pt x="1571890" y="1747044"/>
                </a:lnTo>
                <a:lnTo>
                  <a:pt x="1571625" y="1752601"/>
                </a:lnTo>
                <a:lnTo>
                  <a:pt x="1571890" y="1758422"/>
                </a:lnTo>
                <a:lnTo>
                  <a:pt x="1572686" y="1763713"/>
                </a:lnTo>
                <a:lnTo>
                  <a:pt x="1574012" y="1769269"/>
                </a:lnTo>
                <a:lnTo>
                  <a:pt x="1575869" y="1774297"/>
                </a:lnTo>
                <a:lnTo>
                  <a:pt x="1578256" y="1779059"/>
                </a:lnTo>
                <a:lnTo>
                  <a:pt x="1580908" y="1783822"/>
                </a:lnTo>
                <a:lnTo>
                  <a:pt x="1584356" y="1788055"/>
                </a:lnTo>
                <a:lnTo>
                  <a:pt x="1587803" y="1791759"/>
                </a:lnTo>
                <a:lnTo>
                  <a:pt x="1591782" y="1795463"/>
                </a:lnTo>
                <a:lnTo>
                  <a:pt x="1596025" y="1798638"/>
                </a:lnTo>
                <a:lnTo>
                  <a:pt x="1600534" y="1801549"/>
                </a:lnTo>
                <a:lnTo>
                  <a:pt x="1605308" y="1803665"/>
                </a:lnTo>
                <a:lnTo>
                  <a:pt x="1610347" y="1805517"/>
                </a:lnTo>
                <a:lnTo>
                  <a:pt x="1615916" y="1806840"/>
                </a:lnTo>
                <a:lnTo>
                  <a:pt x="1621220" y="1807634"/>
                </a:lnTo>
                <a:lnTo>
                  <a:pt x="1627055" y="1808163"/>
                </a:lnTo>
                <a:lnTo>
                  <a:pt x="1632625" y="1807634"/>
                </a:lnTo>
                <a:lnTo>
                  <a:pt x="1638194" y="1806840"/>
                </a:lnTo>
                <a:lnTo>
                  <a:pt x="1643764" y="1805517"/>
                </a:lnTo>
                <a:lnTo>
                  <a:pt x="1648538" y="1803665"/>
                </a:lnTo>
                <a:lnTo>
                  <a:pt x="1653311" y="1801549"/>
                </a:lnTo>
                <a:lnTo>
                  <a:pt x="1658085" y="1798638"/>
                </a:lnTo>
                <a:lnTo>
                  <a:pt x="1662329" y="1795463"/>
                </a:lnTo>
                <a:lnTo>
                  <a:pt x="1666307" y="1791759"/>
                </a:lnTo>
                <a:lnTo>
                  <a:pt x="1670020" y="1788055"/>
                </a:lnTo>
                <a:lnTo>
                  <a:pt x="1673203" y="1783822"/>
                </a:lnTo>
                <a:lnTo>
                  <a:pt x="1675855" y="1779059"/>
                </a:lnTo>
                <a:lnTo>
                  <a:pt x="1678242" y="1774297"/>
                </a:lnTo>
                <a:lnTo>
                  <a:pt x="1680098" y="1769269"/>
                </a:lnTo>
                <a:lnTo>
                  <a:pt x="1681424" y="1763713"/>
                </a:lnTo>
                <a:lnTo>
                  <a:pt x="1682220" y="1758422"/>
                </a:lnTo>
                <a:lnTo>
                  <a:pt x="1682750" y="1752601"/>
                </a:lnTo>
                <a:lnTo>
                  <a:pt x="1682220" y="1747044"/>
                </a:lnTo>
                <a:lnTo>
                  <a:pt x="1681424" y="1741753"/>
                </a:lnTo>
                <a:lnTo>
                  <a:pt x="1680098" y="1736197"/>
                </a:lnTo>
                <a:lnTo>
                  <a:pt x="1678242" y="1731169"/>
                </a:lnTo>
                <a:lnTo>
                  <a:pt x="1675855" y="1726407"/>
                </a:lnTo>
                <a:lnTo>
                  <a:pt x="1673203" y="1721644"/>
                </a:lnTo>
                <a:lnTo>
                  <a:pt x="1670020" y="1717411"/>
                </a:lnTo>
                <a:lnTo>
                  <a:pt x="1666307" y="1713707"/>
                </a:lnTo>
                <a:lnTo>
                  <a:pt x="1662329" y="1709738"/>
                </a:lnTo>
                <a:lnTo>
                  <a:pt x="1658085" y="1706828"/>
                </a:lnTo>
                <a:lnTo>
                  <a:pt x="1653311" y="1703917"/>
                </a:lnTo>
                <a:lnTo>
                  <a:pt x="1648538" y="1701801"/>
                </a:lnTo>
                <a:lnTo>
                  <a:pt x="1643764" y="1699949"/>
                </a:lnTo>
                <a:lnTo>
                  <a:pt x="1638194" y="1698626"/>
                </a:lnTo>
                <a:lnTo>
                  <a:pt x="1632625" y="1697832"/>
                </a:lnTo>
                <a:lnTo>
                  <a:pt x="1627055" y="1697038"/>
                </a:lnTo>
                <a:close/>
                <a:moveTo>
                  <a:pt x="224762" y="1697038"/>
                </a:moveTo>
                <a:lnTo>
                  <a:pt x="219011" y="1697832"/>
                </a:lnTo>
                <a:lnTo>
                  <a:pt x="213521" y="1698626"/>
                </a:lnTo>
                <a:lnTo>
                  <a:pt x="208553" y="1699949"/>
                </a:lnTo>
                <a:lnTo>
                  <a:pt x="203325" y="1701801"/>
                </a:lnTo>
                <a:lnTo>
                  <a:pt x="198619" y="1703917"/>
                </a:lnTo>
                <a:lnTo>
                  <a:pt x="194175" y="1706828"/>
                </a:lnTo>
                <a:lnTo>
                  <a:pt x="189731" y="1709738"/>
                </a:lnTo>
                <a:lnTo>
                  <a:pt x="185809" y="1713707"/>
                </a:lnTo>
                <a:lnTo>
                  <a:pt x="182411" y="1717411"/>
                </a:lnTo>
                <a:lnTo>
                  <a:pt x="179274" y="1721644"/>
                </a:lnTo>
                <a:lnTo>
                  <a:pt x="176398" y="1726407"/>
                </a:lnTo>
                <a:lnTo>
                  <a:pt x="174045" y="1731169"/>
                </a:lnTo>
                <a:lnTo>
                  <a:pt x="172215" y="1736197"/>
                </a:lnTo>
                <a:lnTo>
                  <a:pt x="170908" y="1741753"/>
                </a:lnTo>
                <a:lnTo>
                  <a:pt x="170124" y="1747044"/>
                </a:lnTo>
                <a:lnTo>
                  <a:pt x="169862" y="1752601"/>
                </a:lnTo>
                <a:lnTo>
                  <a:pt x="170124" y="1758422"/>
                </a:lnTo>
                <a:lnTo>
                  <a:pt x="170908" y="1763713"/>
                </a:lnTo>
                <a:lnTo>
                  <a:pt x="172215" y="1769269"/>
                </a:lnTo>
                <a:lnTo>
                  <a:pt x="174045" y="1774297"/>
                </a:lnTo>
                <a:lnTo>
                  <a:pt x="176398" y="1779059"/>
                </a:lnTo>
                <a:lnTo>
                  <a:pt x="179274" y="1783822"/>
                </a:lnTo>
                <a:lnTo>
                  <a:pt x="182411" y="1788055"/>
                </a:lnTo>
                <a:lnTo>
                  <a:pt x="185809" y="1791759"/>
                </a:lnTo>
                <a:lnTo>
                  <a:pt x="189731" y="1795463"/>
                </a:lnTo>
                <a:lnTo>
                  <a:pt x="194175" y="1798638"/>
                </a:lnTo>
                <a:lnTo>
                  <a:pt x="198619" y="1801549"/>
                </a:lnTo>
                <a:lnTo>
                  <a:pt x="203325" y="1803665"/>
                </a:lnTo>
                <a:lnTo>
                  <a:pt x="208553" y="1805517"/>
                </a:lnTo>
                <a:lnTo>
                  <a:pt x="213521" y="1806840"/>
                </a:lnTo>
                <a:lnTo>
                  <a:pt x="219011" y="1807634"/>
                </a:lnTo>
                <a:lnTo>
                  <a:pt x="224762" y="1808163"/>
                </a:lnTo>
                <a:lnTo>
                  <a:pt x="230252" y="1807634"/>
                </a:lnTo>
                <a:lnTo>
                  <a:pt x="235742" y="1806840"/>
                </a:lnTo>
                <a:lnTo>
                  <a:pt x="240970" y="1805517"/>
                </a:lnTo>
                <a:lnTo>
                  <a:pt x="245938" y="1803665"/>
                </a:lnTo>
                <a:lnTo>
                  <a:pt x="250905" y="1801549"/>
                </a:lnTo>
                <a:lnTo>
                  <a:pt x="255349" y="1798638"/>
                </a:lnTo>
                <a:lnTo>
                  <a:pt x="259532" y="1795463"/>
                </a:lnTo>
                <a:lnTo>
                  <a:pt x="263453" y="1791759"/>
                </a:lnTo>
                <a:lnTo>
                  <a:pt x="266852" y="1788055"/>
                </a:lnTo>
                <a:lnTo>
                  <a:pt x="269989" y="1783822"/>
                </a:lnTo>
                <a:lnTo>
                  <a:pt x="272603" y="1779059"/>
                </a:lnTo>
                <a:lnTo>
                  <a:pt x="274956" y="1774297"/>
                </a:lnTo>
                <a:lnTo>
                  <a:pt x="277047" y="1769269"/>
                </a:lnTo>
                <a:lnTo>
                  <a:pt x="278355" y="1763713"/>
                </a:lnTo>
                <a:lnTo>
                  <a:pt x="279139" y="1758422"/>
                </a:lnTo>
                <a:lnTo>
                  <a:pt x="279400" y="1752601"/>
                </a:lnTo>
                <a:lnTo>
                  <a:pt x="279139" y="1747044"/>
                </a:lnTo>
                <a:lnTo>
                  <a:pt x="278355" y="1741753"/>
                </a:lnTo>
                <a:lnTo>
                  <a:pt x="277047" y="1736197"/>
                </a:lnTo>
                <a:lnTo>
                  <a:pt x="274956" y="1731169"/>
                </a:lnTo>
                <a:lnTo>
                  <a:pt x="272603" y="1726407"/>
                </a:lnTo>
                <a:lnTo>
                  <a:pt x="269989" y="1721644"/>
                </a:lnTo>
                <a:lnTo>
                  <a:pt x="266852" y="1717411"/>
                </a:lnTo>
                <a:lnTo>
                  <a:pt x="263453" y="1713707"/>
                </a:lnTo>
                <a:lnTo>
                  <a:pt x="259532" y="1709738"/>
                </a:lnTo>
                <a:lnTo>
                  <a:pt x="255349" y="1706828"/>
                </a:lnTo>
                <a:lnTo>
                  <a:pt x="250905" y="1703917"/>
                </a:lnTo>
                <a:lnTo>
                  <a:pt x="245938" y="1701801"/>
                </a:lnTo>
                <a:lnTo>
                  <a:pt x="240970" y="1699949"/>
                </a:lnTo>
                <a:lnTo>
                  <a:pt x="235742" y="1698626"/>
                </a:lnTo>
                <a:lnTo>
                  <a:pt x="230252" y="1697832"/>
                </a:lnTo>
                <a:lnTo>
                  <a:pt x="224762" y="1697038"/>
                </a:lnTo>
                <a:close/>
                <a:moveTo>
                  <a:pt x="926307" y="1352550"/>
                </a:moveTo>
                <a:lnTo>
                  <a:pt x="922856" y="1354398"/>
                </a:lnTo>
                <a:lnTo>
                  <a:pt x="919139" y="1356774"/>
                </a:lnTo>
                <a:lnTo>
                  <a:pt x="913829" y="1360470"/>
                </a:lnTo>
                <a:lnTo>
                  <a:pt x="907989" y="1364695"/>
                </a:lnTo>
                <a:lnTo>
                  <a:pt x="901352" y="1369975"/>
                </a:lnTo>
                <a:lnTo>
                  <a:pt x="894449" y="1376311"/>
                </a:lnTo>
                <a:lnTo>
                  <a:pt x="886751" y="1383439"/>
                </a:lnTo>
                <a:lnTo>
                  <a:pt x="883299" y="1387663"/>
                </a:lnTo>
                <a:lnTo>
                  <a:pt x="879583" y="1391887"/>
                </a:lnTo>
                <a:lnTo>
                  <a:pt x="876131" y="1396375"/>
                </a:lnTo>
                <a:lnTo>
                  <a:pt x="872415" y="1401128"/>
                </a:lnTo>
                <a:lnTo>
                  <a:pt x="869229" y="1406144"/>
                </a:lnTo>
                <a:lnTo>
                  <a:pt x="866043" y="1411160"/>
                </a:lnTo>
                <a:lnTo>
                  <a:pt x="862857" y="1416704"/>
                </a:lnTo>
                <a:lnTo>
                  <a:pt x="860203" y="1422248"/>
                </a:lnTo>
                <a:lnTo>
                  <a:pt x="857282" y="1428320"/>
                </a:lnTo>
                <a:lnTo>
                  <a:pt x="854893" y="1434392"/>
                </a:lnTo>
                <a:lnTo>
                  <a:pt x="852769" y="1440729"/>
                </a:lnTo>
                <a:lnTo>
                  <a:pt x="851176" y="1447593"/>
                </a:lnTo>
                <a:lnTo>
                  <a:pt x="849584" y="1454193"/>
                </a:lnTo>
                <a:lnTo>
                  <a:pt x="848787" y="1461585"/>
                </a:lnTo>
                <a:lnTo>
                  <a:pt x="847991" y="1468713"/>
                </a:lnTo>
                <a:lnTo>
                  <a:pt x="847725" y="1476370"/>
                </a:lnTo>
                <a:lnTo>
                  <a:pt x="847725" y="1716088"/>
                </a:lnTo>
                <a:lnTo>
                  <a:pt x="878786" y="1716088"/>
                </a:lnTo>
                <a:lnTo>
                  <a:pt x="974093" y="1716088"/>
                </a:lnTo>
                <a:lnTo>
                  <a:pt x="1004888" y="1716088"/>
                </a:lnTo>
                <a:lnTo>
                  <a:pt x="1004888" y="1476370"/>
                </a:lnTo>
                <a:lnTo>
                  <a:pt x="1004623" y="1468713"/>
                </a:lnTo>
                <a:lnTo>
                  <a:pt x="1004092" y="1461585"/>
                </a:lnTo>
                <a:lnTo>
                  <a:pt x="1003030" y="1454193"/>
                </a:lnTo>
                <a:lnTo>
                  <a:pt x="1001703" y="1447593"/>
                </a:lnTo>
                <a:lnTo>
                  <a:pt x="999579" y="1440729"/>
                </a:lnTo>
                <a:lnTo>
                  <a:pt x="997455" y="1434392"/>
                </a:lnTo>
                <a:lnTo>
                  <a:pt x="995066" y="1428320"/>
                </a:lnTo>
                <a:lnTo>
                  <a:pt x="992676" y="1422248"/>
                </a:lnTo>
                <a:lnTo>
                  <a:pt x="989756" y="1416704"/>
                </a:lnTo>
                <a:lnTo>
                  <a:pt x="986570" y="1411160"/>
                </a:lnTo>
                <a:lnTo>
                  <a:pt x="983385" y="1406144"/>
                </a:lnTo>
                <a:lnTo>
                  <a:pt x="979933" y="1401128"/>
                </a:lnTo>
                <a:lnTo>
                  <a:pt x="976482" y="1396375"/>
                </a:lnTo>
                <a:lnTo>
                  <a:pt x="972765" y="1391887"/>
                </a:lnTo>
                <a:lnTo>
                  <a:pt x="969049" y="1387663"/>
                </a:lnTo>
                <a:lnTo>
                  <a:pt x="965597" y="1383439"/>
                </a:lnTo>
                <a:lnTo>
                  <a:pt x="958164" y="1376311"/>
                </a:lnTo>
                <a:lnTo>
                  <a:pt x="951262" y="1369975"/>
                </a:lnTo>
                <a:lnTo>
                  <a:pt x="944359" y="1364695"/>
                </a:lnTo>
                <a:lnTo>
                  <a:pt x="938519" y="1360470"/>
                </a:lnTo>
                <a:lnTo>
                  <a:pt x="933475" y="1356774"/>
                </a:lnTo>
                <a:lnTo>
                  <a:pt x="929492" y="1354398"/>
                </a:lnTo>
                <a:lnTo>
                  <a:pt x="926307" y="1352550"/>
                </a:lnTo>
                <a:close/>
                <a:moveTo>
                  <a:pt x="1444625" y="1235075"/>
                </a:moveTo>
                <a:lnTo>
                  <a:pt x="1444625" y="1260475"/>
                </a:lnTo>
                <a:lnTo>
                  <a:pt x="1450975" y="1260475"/>
                </a:lnTo>
                <a:lnTo>
                  <a:pt x="1450975" y="1235075"/>
                </a:lnTo>
                <a:lnTo>
                  <a:pt x="1444625" y="1235075"/>
                </a:lnTo>
                <a:close/>
                <a:moveTo>
                  <a:pt x="1152525" y="1235075"/>
                </a:moveTo>
                <a:lnTo>
                  <a:pt x="1152525" y="1260475"/>
                </a:lnTo>
                <a:lnTo>
                  <a:pt x="1157288" y="1260475"/>
                </a:lnTo>
                <a:lnTo>
                  <a:pt x="1157288" y="1235075"/>
                </a:lnTo>
                <a:lnTo>
                  <a:pt x="1152525" y="1235075"/>
                </a:lnTo>
                <a:close/>
                <a:moveTo>
                  <a:pt x="693737" y="1235075"/>
                </a:moveTo>
                <a:lnTo>
                  <a:pt x="693737" y="1260475"/>
                </a:lnTo>
                <a:lnTo>
                  <a:pt x="700087" y="1260475"/>
                </a:lnTo>
                <a:lnTo>
                  <a:pt x="700087" y="1235075"/>
                </a:lnTo>
                <a:lnTo>
                  <a:pt x="693737" y="1235075"/>
                </a:lnTo>
                <a:close/>
                <a:moveTo>
                  <a:pt x="401637" y="1235075"/>
                </a:moveTo>
                <a:lnTo>
                  <a:pt x="401637" y="1260475"/>
                </a:lnTo>
                <a:lnTo>
                  <a:pt x="406400" y="1260475"/>
                </a:lnTo>
                <a:lnTo>
                  <a:pt x="406400" y="1235075"/>
                </a:lnTo>
                <a:lnTo>
                  <a:pt x="401637" y="1235075"/>
                </a:lnTo>
                <a:close/>
                <a:moveTo>
                  <a:pt x="1760537" y="1208088"/>
                </a:moveTo>
                <a:lnTo>
                  <a:pt x="1760537" y="1246188"/>
                </a:lnTo>
                <a:lnTo>
                  <a:pt x="1770062" y="1246188"/>
                </a:lnTo>
                <a:lnTo>
                  <a:pt x="1770062" y="1208088"/>
                </a:lnTo>
                <a:lnTo>
                  <a:pt x="1760537" y="1208088"/>
                </a:lnTo>
                <a:close/>
                <a:moveTo>
                  <a:pt x="82550" y="1208088"/>
                </a:moveTo>
                <a:lnTo>
                  <a:pt x="82550" y="1246188"/>
                </a:lnTo>
                <a:lnTo>
                  <a:pt x="92075" y="1246188"/>
                </a:lnTo>
                <a:lnTo>
                  <a:pt x="92075" y="1208088"/>
                </a:lnTo>
                <a:lnTo>
                  <a:pt x="82550" y="1208088"/>
                </a:lnTo>
                <a:close/>
                <a:moveTo>
                  <a:pt x="983631" y="1182688"/>
                </a:moveTo>
                <a:lnTo>
                  <a:pt x="982345" y="1182952"/>
                </a:lnTo>
                <a:lnTo>
                  <a:pt x="981060" y="1183481"/>
                </a:lnTo>
                <a:lnTo>
                  <a:pt x="980032" y="1184009"/>
                </a:lnTo>
                <a:lnTo>
                  <a:pt x="977719" y="1185857"/>
                </a:lnTo>
                <a:lnTo>
                  <a:pt x="975663" y="1188234"/>
                </a:lnTo>
                <a:lnTo>
                  <a:pt x="974121" y="1190875"/>
                </a:lnTo>
                <a:lnTo>
                  <a:pt x="972578" y="1194044"/>
                </a:lnTo>
                <a:lnTo>
                  <a:pt x="971807" y="1197213"/>
                </a:lnTo>
                <a:lnTo>
                  <a:pt x="971550" y="1200911"/>
                </a:lnTo>
                <a:lnTo>
                  <a:pt x="971550" y="1325563"/>
                </a:lnTo>
                <a:lnTo>
                  <a:pt x="998538" y="1325563"/>
                </a:lnTo>
                <a:lnTo>
                  <a:pt x="998538" y="1200911"/>
                </a:lnTo>
                <a:lnTo>
                  <a:pt x="998281" y="1197213"/>
                </a:lnTo>
                <a:lnTo>
                  <a:pt x="997510" y="1194044"/>
                </a:lnTo>
                <a:lnTo>
                  <a:pt x="996225" y="1190875"/>
                </a:lnTo>
                <a:lnTo>
                  <a:pt x="994683" y="1188234"/>
                </a:lnTo>
                <a:lnTo>
                  <a:pt x="992627" y="1185857"/>
                </a:lnTo>
                <a:lnTo>
                  <a:pt x="990570" y="1184009"/>
                </a:lnTo>
                <a:lnTo>
                  <a:pt x="989285" y="1183481"/>
                </a:lnTo>
                <a:lnTo>
                  <a:pt x="988000" y="1182952"/>
                </a:lnTo>
                <a:lnTo>
                  <a:pt x="986458" y="1182688"/>
                </a:lnTo>
                <a:lnTo>
                  <a:pt x="985173" y="1182688"/>
                </a:lnTo>
                <a:lnTo>
                  <a:pt x="983631" y="1182688"/>
                </a:lnTo>
                <a:close/>
                <a:moveTo>
                  <a:pt x="866156" y="1182688"/>
                </a:moveTo>
                <a:lnTo>
                  <a:pt x="864870" y="1182952"/>
                </a:lnTo>
                <a:lnTo>
                  <a:pt x="863585" y="1183481"/>
                </a:lnTo>
                <a:lnTo>
                  <a:pt x="862557" y="1184009"/>
                </a:lnTo>
                <a:lnTo>
                  <a:pt x="860244" y="1185857"/>
                </a:lnTo>
                <a:lnTo>
                  <a:pt x="857931" y="1188234"/>
                </a:lnTo>
                <a:lnTo>
                  <a:pt x="856389" y="1190875"/>
                </a:lnTo>
                <a:lnTo>
                  <a:pt x="855103" y="1194044"/>
                </a:lnTo>
                <a:lnTo>
                  <a:pt x="854332" y="1197213"/>
                </a:lnTo>
                <a:lnTo>
                  <a:pt x="854075" y="1200911"/>
                </a:lnTo>
                <a:lnTo>
                  <a:pt x="854075" y="1325563"/>
                </a:lnTo>
                <a:lnTo>
                  <a:pt x="881063" y="1325563"/>
                </a:lnTo>
                <a:lnTo>
                  <a:pt x="881063" y="1200911"/>
                </a:lnTo>
                <a:lnTo>
                  <a:pt x="880806" y="1197213"/>
                </a:lnTo>
                <a:lnTo>
                  <a:pt x="880035" y="1194044"/>
                </a:lnTo>
                <a:lnTo>
                  <a:pt x="878750" y="1190875"/>
                </a:lnTo>
                <a:lnTo>
                  <a:pt x="877208" y="1188234"/>
                </a:lnTo>
                <a:lnTo>
                  <a:pt x="875152" y="1185857"/>
                </a:lnTo>
                <a:lnTo>
                  <a:pt x="872838" y="1184009"/>
                </a:lnTo>
                <a:lnTo>
                  <a:pt x="871553" y="1183481"/>
                </a:lnTo>
                <a:lnTo>
                  <a:pt x="870268" y="1182952"/>
                </a:lnTo>
                <a:lnTo>
                  <a:pt x="868983" y="1182688"/>
                </a:lnTo>
                <a:lnTo>
                  <a:pt x="867698" y="1182688"/>
                </a:lnTo>
                <a:lnTo>
                  <a:pt x="866156" y="1182688"/>
                </a:lnTo>
                <a:close/>
                <a:moveTo>
                  <a:pt x="542925" y="1181100"/>
                </a:moveTo>
                <a:lnTo>
                  <a:pt x="542925" y="1222375"/>
                </a:lnTo>
                <a:lnTo>
                  <a:pt x="568325" y="1222375"/>
                </a:lnTo>
                <a:lnTo>
                  <a:pt x="568325" y="1181100"/>
                </a:lnTo>
                <a:lnTo>
                  <a:pt x="542925" y="1181100"/>
                </a:lnTo>
                <a:close/>
                <a:moveTo>
                  <a:pt x="488950" y="1141413"/>
                </a:moveTo>
                <a:lnTo>
                  <a:pt x="488950" y="1174751"/>
                </a:lnTo>
                <a:lnTo>
                  <a:pt x="495300" y="1174751"/>
                </a:lnTo>
                <a:lnTo>
                  <a:pt x="495300" y="1141413"/>
                </a:lnTo>
                <a:lnTo>
                  <a:pt x="488950" y="1141413"/>
                </a:lnTo>
                <a:close/>
                <a:moveTo>
                  <a:pt x="615950" y="1138238"/>
                </a:moveTo>
                <a:lnTo>
                  <a:pt x="615950" y="1171576"/>
                </a:lnTo>
                <a:lnTo>
                  <a:pt x="622300" y="1171576"/>
                </a:lnTo>
                <a:lnTo>
                  <a:pt x="622300" y="1138238"/>
                </a:lnTo>
                <a:lnTo>
                  <a:pt x="615950" y="1138238"/>
                </a:lnTo>
                <a:close/>
                <a:moveTo>
                  <a:pt x="1444625" y="1123950"/>
                </a:moveTo>
                <a:lnTo>
                  <a:pt x="1444625" y="1149350"/>
                </a:lnTo>
                <a:lnTo>
                  <a:pt x="1450975" y="1149350"/>
                </a:lnTo>
                <a:lnTo>
                  <a:pt x="1450975" y="1123950"/>
                </a:lnTo>
                <a:lnTo>
                  <a:pt x="1444625" y="1123950"/>
                </a:lnTo>
                <a:close/>
                <a:moveTo>
                  <a:pt x="1152525" y="1123950"/>
                </a:moveTo>
                <a:lnTo>
                  <a:pt x="1152525" y="1149350"/>
                </a:lnTo>
                <a:lnTo>
                  <a:pt x="1157288" y="1149350"/>
                </a:lnTo>
                <a:lnTo>
                  <a:pt x="1157288" y="1123950"/>
                </a:lnTo>
                <a:lnTo>
                  <a:pt x="1152525" y="1123950"/>
                </a:lnTo>
                <a:close/>
                <a:moveTo>
                  <a:pt x="693737" y="1123950"/>
                </a:moveTo>
                <a:lnTo>
                  <a:pt x="693737" y="1149350"/>
                </a:lnTo>
                <a:lnTo>
                  <a:pt x="700087" y="1149350"/>
                </a:lnTo>
                <a:lnTo>
                  <a:pt x="700087" y="1123950"/>
                </a:lnTo>
                <a:lnTo>
                  <a:pt x="693737" y="1123950"/>
                </a:lnTo>
                <a:close/>
                <a:moveTo>
                  <a:pt x="401637" y="1123950"/>
                </a:moveTo>
                <a:lnTo>
                  <a:pt x="401637" y="1149350"/>
                </a:lnTo>
                <a:lnTo>
                  <a:pt x="406400" y="1149350"/>
                </a:lnTo>
                <a:lnTo>
                  <a:pt x="406400" y="1123950"/>
                </a:lnTo>
                <a:lnTo>
                  <a:pt x="401637" y="1123950"/>
                </a:lnTo>
                <a:close/>
                <a:moveTo>
                  <a:pt x="1378607" y="1122363"/>
                </a:moveTo>
                <a:lnTo>
                  <a:pt x="1374239" y="1122628"/>
                </a:lnTo>
                <a:lnTo>
                  <a:pt x="1370417" y="1123422"/>
                </a:lnTo>
                <a:lnTo>
                  <a:pt x="1366322" y="1124480"/>
                </a:lnTo>
                <a:lnTo>
                  <a:pt x="1363319" y="1126067"/>
                </a:lnTo>
                <a:lnTo>
                  <a:pt x="1360861" y="1127920"/>
                </a:lnTo>
                <a:lnTo>
                  <a:pt x="1359769" y="1128978"/>
                </a:lnTo>
                <a:lnTo>
                  <a:pt x="1358950" y="1130036"/>
                </a:lnTo>
                <a:lnTo>
                  <a:pt x="1358131" y="1131624"/>
                </a:lnTo>
                <a:lnTo>
                  <a:pt x="1357585" y="1132682"/>
                </a:lnTo>
                <a:lnTo>
                  <a:pt x="1357312" y="1134005"/>
                </a:lnTo>
                <a:lnTo>
                  <a:pt x="1357312" y="1135328"/>
                </a:lnTo>
                <a:lnTo>
                  <a:pt x="1357312" y="1222376"/>
                </a:lnTo>
                <a:lnTo>
                  <a:pt x="1400175" y="1222376"/>
                </a:lnTo>
                <a:lnTo>
                  <a:pt x="1400175" y="1135328"/>
                </a:lnTo>
                <a:lnTo>
                  <a:pt x="1399902" y="1134005"/>
                </a:lnTo>
                <a:lnTo>
                  <a:pt x="1399356" y="1132682"/>
                </a:lnTo>
                <a:lnTo>
                  <a:pt x="1398810" y="1131624"/>
                </a:lnTo>
                <a:lnTo>
                  <a:pt x="1398264" y="1130036"/>
                </a:lnTo>
                <a:lnTo>
                  <a:pt x="1397172" y="1128978"/>
                </a:lnTo>
                <a:lnTo>
                  <a:pt x="1396080" y="1127920"/>
                </a:lnTo>
                <a:lnTo>
                  <a:pt x="1393623" y="1126067"/>
                </a:lnTo>
                <a:lnTo>
                  <a:pt x="1390620" y="1124480"/>
                </a:lnTo>
                <a:lnTo>
                  <a:pt x="1387071" y="1123422"/>
                </a:lnTo>
                <a:lnTo>
                  <a:pt x="1382702" y="1122628"/>
                </a:lnTo>
                <a:lnTo>
                  <a:pt x="1378607" y="1122363"/>
                </a:lnTo>
                <a:close/>
                <a:moveTo>
                  <a:pt x="1311143" y="1122363"/>
                </a:moveTo>
                <a:lnTo>
                  <a:pt x="1307200" y="1122628"/>
                </a:lnTo>
                <a:lnTo>
                  <a:pt x="1303256" y="1123422"/>
                </a:lnTo>
                <a:lnTo>
                  <a:pt x="1299839" y="1124480"/>
                </a:lnTo>
                <a:lnTo>
                  <a:pt x="1296684" y="1126067"/>
                </a:lnTo>
                <a:lnTo>
                  <a:pt x="1294055" y="1127920"/>
                </a:lnTo>
                <a:lnTo>
                  <a:pt x="1293003" y="1128978"/>
                </a:lnTo>
                <a:lnTo>
                  <a:pt x="1292215" y="1130036"/>
                </a:lnTo>
                <a:lnTo>
                  <a:pt x="1291689" y="1131624"/>
                </a:lnTo>
                <a:lnTo>
                  <a:pt x="1291163" y="1132682"/>
                </a:lnTo>
                <a:lnTo>
                  <a:pt x="1290900" y="1134005"/>
                </a:lnTo>
                <a:lnTo>
                  <a:pt x="1290637" y="1135328"/>
                </a:lnTo>
                <a:lnTo>
                  <a:pt x="1290637" y="1222376"/>
                </a:lnTo>
                <a:lnTo>
                  <a:pt x="1331912" y="1222376"/>
                </a:lnTo>
                <a:lnTo>
                  <a:pt x="1331912" y="1135328"/>
                </a:lnTo>
                <a:lnTo>
                  <a:pt x="1331912" y="1134005"/>
                </a:lnTo>
                <a:lnTo>
                  <a:pt x="1331649" y="1132682"/>
                </a:lnTo>
                <a:lnTo>
                  <a:pt x="1331124" y="1131624"/>
                </a:lnTo>
                <a:lnTo>
                  <a:pt x="1330335" y="1130036"/>
                </a:lnTo>
                <a:lnTo>
                  <a:pt x="1329546" y="1128978"/>
                </a:lnTo>
                <a:lnTo>
                  <a:pt x="1328495" y="1127920"/>
                </a:lnTo>
                <a:lnTo>
                  <a:pt x="1325866" y="1126067"/>
                </a:lnTo>
                <a:lnTo>
                  <a:pt x="1322711" y="1124480"/>
                </a:lnTo>
                <a:lnTo>
                  <a:pt x="1319293" y="1123422"/>
                </a:lnTo>
                <a:lnTo>
                  <a:pt x="1315613" y="1122628"/>
                </a:lnTo>
                <a:lnTo>
                  <a:pt x="1311143" y="1122363"/>
                </a:lnTo>
                <a:close/>
                <a:moveTo>
                  <a:pt x="1244731" y="1122363"/>
                </a:moveTo>
                <a:lnTo>
                  <a:pt x="1240262" y="1122628"/>
                </a:lnTo>
                <a:lnTo>
                  <a:pt x="1236581" y="1123422"/>
                </a:lnTo>
                <a:lnTo>
                  <a:pt x="1233164" y="1124480"/>
                </a:lnTo>
                <a:lnTo>
                  <a:pt x="1230009" y="1126067"/>
                </a:lnTo>
                <a:lnTo>
                  <a:pt x="1227380" y="1127920"/>
                </a:lnTo>
                <a:lnTo>
                  <a:pt x="1226328" y="1128978"/>
                </a:lnTo>
                <a:lnTo>
                  <a:pt x="1225540" y="1130036"/>
                </a:lnTo>
                <a:lnTo>
                  <a:pt x="1224751" y="1131624"/>
                </a:lnTo>
                <a:lnTo>
                  <a:pt x="1224225" y="1132682"/>
                </a:lnTo>
                <a:lnTo>
                  <a:pt x="1223962" y="1134005"/>
                </a:lnTo>
                <a:lnTo>
                  <a:pt x="1223962" y="1135328"/>
                </a:lnTo>
                <a:lnTo>
                  <a:pt x="1223962" y="1222376"/>
                </a:lnTo>
                <a:lnTo>
                  <a:pt x="1265237" y="1222376"/>
                </a:lnTo>
                <a:lnTo>
                  <a:pt x="1265237" y="1135328"/>
                </a:lnTo>
                <a:lnTo>
                  <a:pt x="1264974" y="1134005"/>
                </a:lnTo>
                <a:lnTo>
                  <a:pt x="1264711" y="1132682"/>
                </a:lnTo>
                <a:lnTo>
                  <a:pt x="1264186" y="1131624"/>
                </a:lnTo>
                <a:lnTo>
                  <a:pt x="1263660" y="1130036"/>
                </a:lnTo>
                <a:lnTo>
                  <a:pt x="1262871" y="1128978"/>
                </a:lnTo>
                <a:lnTo>
                  <a:pt x="1261820" y="1127920"/>
                </a:lnTo>
                <a:lnTo>
                  <a:pt x="1259191" y="1126067"/>
                </a:lnTo>
                <a:lnTo>
                  <a:pt x="1256036" y="1124480"/>
                </a:lnTo>
                <a:lnTo>
                  <a:pt x="1252618" y="1123422"/>
                </a:lnTo>
                <a:lnTo>
                  <a:pt x="1248675" y="1122628"/>
                </a:lnTo>
                <a:lnTo>
                  <a:pt x="1244731" y="1122363"/>
                </a:lnTo>
                <a:close/>
                <a:moveTo>
                  <a:pt x="1444625" y="1028700"/>
                </a:moveTo>
                <a:lnTo>
                  <a:pt x="1444625" y="1052513"/>
                </a:lnTo>
                <a:lnTo>
                  <a:pt x="1450975" y="1052513"/>
                </a:lnTo>
                <a:lnTo>
                  <a:pt x="1450975" y="1028700"/>
                </a:lnTo>
                <a:lnTo>
                  <a:pt x="1444625" y="1028700"/>
                </a:lnTo>
                <a:close/>
                <a:moveTo>
                  <a:pt x="1152525" y="1028700"/>
                </a:moveTo>
                <a:lnTo>
                  <a:pt x="1152525" y="1052513"/>
                </a:lnTo>
                <a:lnTo>
                  <a:pt x="1157288" y="1052513"/>
                </a:lnTo>
                <a:lnTo>
                  <a:pt x="1157288" y="1028700"/>
                </a:lnTo>
                <a:lnTo>
                  <a:pt x="1152525" y="1028700"/>
                </a:lnTo>
                <a:close/>
                <a:moveTo>
                  <a:pt x="693737" y="1028700"/>
                </a:moveTo>
                <a:lnTo>
                  <a:pt x="693737" y="1052513"/>
                </a:lnTo>
                <a:lnTo>
                  <a:pt x="700087" y="1052513"/>
                </a:lnTo>
                <a:lnTo>
                  <a:pt x="700087" y="1028700"/>
                </a:lnTo>
                <a:lnTo>
                  <a:pt x="693737" y="1028700"/>
                </a:lnTo>
                <a:close/>
                <a:moveTo>
                  <a:pt x="401637" y="1028700"/>
                </a:moveTo>
                <a:lnTo>
                  <a:pt x="401637" y="1052513"/>
                </a:lnTo>
                <a:lnTo>
                  <a:pt x="406400" y="1052513"/>
                </a:lnTo>
                <a:lnTo>
                  <a:pt x="406400" y="1028700"/>
                </a:lnTo>
                <a:lnTo>
                  <a:pt x="401637" y="1028700"/>
                </a:lnTo>
                <a:close/>
                <a:moveTo>
                  <a:pt x="615950" y="1020763"/>
                </a:moveTo>
                <a:lnTo>
                  <a:pt x="615950" y="1044576"/>
                </a:lnTo>
                <a:lnTo>
                  <a:pt x="622300" y="1044576"/>
                </a:lnTo>
                <a:lnTo>
                  <a:pt x="622300" y="1020763"/>
                </a:lnTo>
                <a:lnTo>
                  <a:pt x="615950" y="1020763"/>
                </a:lnTo>
                <a:close/>
                <a:moveTo>
                  <a:pt x="552450" y="1020763"/>
                </a:moveTo>
                <a:lnTo>
                  <a:pt x="552450" y="1044576"/>
                </a:lnTo>
                <a:lnTo>
                  <a:pt x="558800" y="1044576"/>
                </a:lnTo>
                <a:lnTo>
                  <a:pt x="558800" y="1020763"/>
                </a:lnTo>
                <a:lnTo>
                  <a:pt x="552450" y="1020763"/>
                </a:lnTo>
                <a:close/>
                <a:moveTo>
                  <a:pt x="488950" y="1020763"/>
                </a:moveTo>
                <a:lnTo>
                  <a:pt x="488950" y="1044576"/>
                </a:lnTo>
                <a:lnTo>
                  <a:pt x="495300" y="1044576"/>
                </a:lnTo>
                <a:lnTo>
                  <a:pt x="495300" y="1020763"/>
                </a:lnTo>
                <a:lnTo>
                  <a:pt x="488950" y="1020763"/>
                </a:lnTo>
                <a:close/>
                <a:moveTo>
                  <a:pt x="1350298" y="990600"/>
                </a:moveTo>
                <a:lnTo>
                  <a:pt x="1347727" y="990866"/>
                </a:lnTo>
                <a:lnTo>
                  <a:pt x="1345157" y="991664"/>
                </a:lnTo>
                <a:lnTo>
                  <a:pt x="1342844" y="992993"/>
                </a:lnTo>
                <a:lnTo>
                  <a:pt x="1340788" y="994588"/>
                </a:lnTo>
                <a:lnTo>
                  <a:pt x="1338989" y="996450"/>
                </a:lnTo>
                <a:lnTo>
                  <a:pt x="1337960" y="998843"/>
                </a:lnTo>
                <a:lnTo>
                  <a:pt x="1337189" y="1001501"/>
                </a:lnTo>
                <a:lnTo>
                  <a:pt x="1336675" y="1004426"/>
                </a:lnTo>
                <a:lnTo>
                  <a:pt x="1336675" y="1098550"/>
                </a:lnTo>
                <a:lnTo>
                  <a:pt x="1363663" y="1098550"/>
                </a:lnTo>
                <a:lnTo>
                  <a:pt x="1363663" y="1004426"/>
                </a:lnTo>
                <a:lnTo>
                  <a:pt x="1363406" y="1001501"/>
                </a:lnTo>
                <a:lnTo>
                  <a:pt x="1362635" y="998843"/>
                </a:lnTo>
                <a:lnTo>
                  <a:pt x="1361607" y="996450"/>
                </a:lnTo>
                <a:lnTo>
                  <a:pt x="1359808" y="994588"/>
                </a:lnTo>
                <a:lnTo>
                  <a:pt x="1358009" y="992993"/>
                </a:lnTo>
                <a:lnTo>
                  <a:pt x="1355438" y="991664"/>
                </a:lnTo>
                <a:lnTo>
                  <a:pt x="1352868" y="990866"/>
                </a:lnTo>
                <a:lnTo>
                  <a:pt x="1350298" y="990600"/>
                </a:lnTo>
                <a:close/>
                <a:moveTo>
                  <a:pt x="1276486" y="990600"/>
                </a:moveTo>
                <a:lnTo>
                  <a:pt x="1273492" y="990866"/>
                </a:lnTo>
                <a:lnTo>
                  <a:pt x="1270771" y="991664"/>
                </a:lnTo>
                <a:lnTo>
                  <a:pt x="1268322" y="992993"/>
                </a:lnTo>
                <a:lnTo>
                  <a:pt x="1266417" y="994588"/>
                </a:lnTo>
                <a:lnTo>
                  <a:pt x="1264512" y="996450"/>
                </a:lnTo>
                <a:lnTo>
                  <a:pt x="1263423" y="998843"/>
                </a:lnTo>
                <a:lnTo>
                  <a:pt x="1262607" y="1001501"/>
                </a:lnTo>
                <a:lnTo>
                  <a:pt x="1262062" y="1004426"/>
                </a:lnTo>
                <a:lnTo>
                  <a:pt x="1262062" y="1098550"/>
                </a:lnTo>
                <a:lnTo>
                  <a:pt x="1290637" y="1098550"/>
                </a:lnTo>
                <a:lnTo>
                  <a:pt x="1290637" y="1004426"/>
                </a:lnTo>
                <a:lnTo>
                  <a:pt x="1290365" y="1001501"/>
                </a:lnTo>
                <a:lnTo>
                  <a:pt x="1289549" y="998843"/>
                </a:lnTo>
                <a:lnTo>
                  <a:pt x="1288188" y="996450"/>
                </a:lnTo>
                <a:lnTo>
                  <a:pt x="1286555" y="994588"/>
                </a:lnTo>
                <a:lnTo>
                  <a:pt x="1284378" y="992993"/>
                </a:lnTo>
                <a:lnTo>
                  <a:pt x="1281929" y="991664"/>
                </a:lnTo>
                <a:lnTo>
                  <a:pt x="1279207" y="990866"/>
                </a:lnTo>
                <a:lnTo>
                  <a:pt x="1276486" y="990600"/>
                </a:lnTo>
                <a:close/>
                <a:moveTo>
                  <a:pt x="615950" y="990600"/>
                </a:moveTo>
                <a:lnTo>
                  <a:pt x="615950" y="1016000"/>
                </a:lnTo>
                <a:lnTo>
                  <a:pt x="622300" y="1016000"/>
                </a:lnTo>
                <a:lnTo>
                  <a:pt x="622300" y="990600"/>
                </a:lnTo>
                <a:lnTo>
                  <a:pt x="615950" y="990600"/>
                </a:lnTo>
                <a:close/>
                <a:moveTo>
                  <a:pt x="552450" y="990600"/>
                </a:moveTo>
                <a:lnTo>
                  <a:pt x="552450" y="1016000"/>
                </a:lnTo>
                <a:lnTo>
                  <a:pt x="558800" y="1016000"/>
                </a:lnTo>
                <a:lnTo>
                  <a:pt x="558800" y="990600"/>
                </a:lnTo>
                <a:lnTo>
                  <a:pt x="552450" y="990600"/>
                </a:lnTo>
                <a:close/>
                <a:moveTo>
                  <a:pt x="488950" y="990600"/>
                </a:moveTo>
                <a:lnTo>
                  <a:pt x="488950" y="1016000"/>
                </a:lnTo>
                <a:lnTo>
                  <a:pt x="495300" y="1016000"/>
                </a:lnTo>
                <a:lnTo>
                  <a:pt x="495300" y="990600"/>
                </a:lnTo>
                <a:lnTo>
                  <a:pt x="488950" y="990600"/>
                </a:lnTo>
                <a:close/>
                <a:moveTo>
                  <a:pt x="1444625" y="920750"/>
                </a:moveTo>
                <a:lnTo>
                  <a:pt x="1444625" y="944563"/>
                </a:lnTo>
                <a:lnTo>
                  <a:pt x="1450975" y="944563"/>
                </a:lnTo>
                <a:lnTo>
                  <a:pt x="1450975" y="920750"/>
                </a:lnTo>
                <a:lnTo>
                  <a:pt x="1444625" y="920750"/>
                </a:lnTo>
                <a:close/>
                <a:moveTo>
                  <a:pt x="1152525" y="920750"/>
                </a:moveTo>
                <a:lnTo>
                  <a:pt x="1152525" y="944563"/>
                </a:lnTo>
                <a:lnTo>
                  <a:pt x="1157288" y="944563"/>
                </a:lnTo>
                <a:lnTo>
                  <a:pt x="1157288" y="920750"/>
                </a:lnTo>
                <a:lnTo>
                  <a:pt x="1152525" y="920750"/>
                </a:lnTo>
                <a:close/>
                <a:moveTo>
                  <a:pt x="693737" y="920750"/>
                </a:moveTo>
                <a:lnTo>
                  <a:pt x="693737" y="944563"/>
                </a:lnTo>
                <a:lnTo>
                  <a:pt x="700087" y="944563"/>
                </a:lnTo>
                <a:lnTo>
                  <a:pt x="700087" y="920750"/>
                </a:lnTo>
                <a:lnTo>
                  <a:pt x="693737" y="920750"/>
                </a:lnTo>
                <a:close/>
                <a:moveTo>
                  <a:pt x="401637" y="920750"/>
                </a:moveTo>
                <a:lnTo>
                  <a:pt x="401637" y="944563"/>
                </a:lnTo>
                <a:lnTo>
                  <a:pt x="406400" y="944563"/>
                </a:lnTo>
                <a:lnTo>
                  <a:pt x="406400" y="920750"/>
                </a:lnTo>
                <a:lnTo>
                  <a:pt x="401637" y="920750"/>
                </a:lnTo>
                <a:close/>
                <a:moveTo>
                  <a:pt x="926439" y="865224"/>
                </a:moveTo>
                <a:lnTo>
                  <a:pt x="919034" y="872630"/>
                </a:lnTo>
                <a:lnTo>
                  <a:pt x="926439" y="880301"/>
                </a:lnTo>
                <a:lnTo>
                  <a:pt x="934109" y="872630"/>
                </a:lnTo>
                <a:lnTo>
                  <a:pt x="926439" y="865224"/>
                </a:lnTo>
                <a:close/>
                <a:moveTo>
                  <a:pt x="1444625" y="771525"/>
                </a:moveTo>
                <a:lnTo>
                  <a:pt x="1444625" y="795338"/>
                </a:lnTo>
                <a:lnTo>
                  <a:pt x="1450975" y="795338"/>
                </a:lnTo>
                <a:lnTo>
                  <a:pt x="1450975" y="771525"/>
                </a:lnTo>
                <a:lnTo>
                  <a:pt x="1444625" y="771525"/>
                </a:lnTo>
                <a:close/>
                <a:moveTo>
                  <a:pt x="1152525" y="771525"/>
                </a:moveTo>
                <a:lnTo>
                  <a:pt x="1152525" y="795338"/>
                </a:lnTo>
                <a:lnTo>
                  <a:pt x="1157288" y="795338"/>
                </a:lnTo>
                <a:lnTo>
                  <a:pt x="1157288" y="771525"/>
                </a:lnTo>
                <a:lnTo>
                  <a:pt x="1152525" y="771525"/>
                </a:lnTo>
                <a:close/>
                <a:moveTo>
                  <a:pt x="693737" y="771525"/>
                </a:moveTo>
                <a:lnTo>
                  <a:pt x="693737" y="795338"/>
                </a:lnTo>
                <a:lnTo>
                  <a:pt x="700087" y="795338"/>
                </a:lnTo>
                <a:lnTo>
                  <a:pt x="700087" y="771525"/>
                </a:lnTo>
                <a:lnTo>
                  <a:pt x="693737" y="771525"/>
                </a:lnTo>
                <a:close/>
                <a:moveTo>
                  <a:pt x="401637" y="771525"/>
                </a:moveTo>
                <a:lnTo>
                  <a:pt x="401637" y="795338"/>
                </a:lnTo>
                <a:lnTo>
                  <a:pt x="406400" y="795338"/>
                </a:lnTo>
                <a:lnTo>
                  <a:pt x="406400" y="771525"/>
                </a:lnTo>
                <a:lnTo>
                  <a:pt x="401637" y="771525"/>
                </a:lnTo>
                <a:close/>
                <a:moveTo>
                  <a:pt x="1444625" y="650875"/>
                </a:moveTo>
                <a:lnTo>
                  <a:pt x="1444625" y="674688"/>
                </a:lnTo>
                <a:lnTo>
                  <a:pt x="1450975" y="674688"/>
                </a:lnTo>
                <a:lnTo>
                  <a:pt x="1450975" y="650875"/>
                </a:lnTo>
                <a:lnTo>
                  <a:pt x="1444625" y="650875"/>
                </a:lnTo>
                <a:close/>
                <a:moveTo>
                  <a:pt x="1152525" y="650875"/>
                </a:moveTo>
                <a:lnTo>
                  <a:pt x="1152525" y="674688"/>
                </a:lnTo>
                <a:lnTo>
                  <a:pt x="1157288" y="674688"/>
                </a:lnTo>
                <a:lnTo>
                  <a:pt x="1157288" y="650875"/>
                </a:lnTo>
                <a:lnTo>
                  <a:pt x="1152525" y="650875"/>
                </a:lnTo>
                <a:close/>
                <a:moveTo>
                  <a:pt x="693737" y="650875"/>
                </a:moveTo>
                <a:lnTo>
                  <a:pt x="693737" y="674688"/>
                </a:lnTo>
                <a:lnTo>
                  <a:pt x="700087" y="674688"/>
                </a:lnTo>
                <a:lnTo>
                  <a:pt x="700087" y="650875"/>
                </a:lnTo>
                <a:lnTo>
                  <a:pt x="693737" y="650875"/>
                </a:lnTo>
                <a:close/>
                <a:moveTo>
                  <a:pt x="401637" y="650875"/>
                </a:moveTo>
                <a:lnTo>
                  <a:pt x="401637" y="674688"/>
                </a:lnTo>
                <a:lnTo>
                  <a:pt x="406400" y="674688"/>
                </a:lnTo>
                <a:lnTo>
                  <a:pt x="406400" y="650875"/>
                </a:lnTo>
                <a:lnTo>
                  <a:pt x="401637" y="650875"/>
                </a:lnTo>
                <a:close/>
                <a:moveTo>
                  <a:pt x="1444625" y="515938"/>
                </a:moveTo>
                <a:lnTo>
                  <a:pt x="1444625" y="539751"/>
                </a:lnTo>
                <a:lnTo>
                  <a:pt x="1450975" y="539751"/>
                </a:lnTo>
                <a:lnTo>
                  <a:pt x="1450975" y="515938"/>
                </a:lnTo>
                <a:lnTo>
                  <a:pt x="1444625" y="515938"/>
                </a:lnTo>
                <a:close/>
                <a:moveTo>
                  <a:pt x="1152525" y="515938"/>
                </a:moveTo>
                <a:lnTo>
                  <a:pt x="1152525" y="539751"/>
                </a:lnTo>
                <a:lnTo>
                  <a:pt x="1157288" y="539751"/>
                </a:lnTo>
                <a:lnTo>
                  <a:pt x="1157288" y="515938"/>
                </a:lnTo>
                <a:lnTo>
                  <a:pt x="1152525" y="515938"/>
                </a:lnTo>
                <a:close/>
                <a:moveTo>
                  <a:pt x="693737" y="515938"/>
                </a:moveTo>
                <a:lnTo>
                  <a:pt x="693737" y="539751"/>
                </a:lnTo>
                <a:lnTo>
                  <a:pt x="700087" y="539751"/>
                </a:lnTo>
                <a:lnTo>
                  <a:pt x="700087" y="515938"/>
                </a:lnTo>
                <a:lnTo>
                  <a:pt x="693737" y="515938"/>
                </a:lnTo>
                <a:close/>
                <a:moveTo>
                  <a:pt x="401637" y="515938"/>
                </a:moveTo>
                <a:lnTo>
                  <a:pt x="401637" y="539751"/>
                </a:lnTo>
                <a:lnTo>
                  <a:pt x="406400" y="539751"/>
                </a:lnTo>
                <a:lnTo>
                  <a:pt x="406400" y="515938"/>
                </a:lnTo>
                <a:lnTo>
                  <a:pt x="401637" y="515938"/>
                </a:lnTo>
                <a:close/>
                <a:moveTo>
                  <a:pt x="1351757" y="423863"/>
                </a:moveTo>
                <a:lnTo>
                  <a:pt x="1350698" y="425443"/>
                </a:lnTo>
                <a:lnTo>
                  <a:pt x="1348053" y="429921"/>
                </a:lnTo>
                <a:lnTo>
                  <a:pt x="1346200" y="433344"/>
                </a:lnTo>
                <a:lnTo>
                  <a:pt x="1344084" y="437822"/>
                </a:lnTo>
                <a:lnTo>
                  <a:pt x="1341967" y="442826"/>
                </a:lnTo>
                <a:lnTo>
                  <a:pt x="1339321" y="448357"/>
                </a:lnTo>
                <a:lnTo>
                  <a:pt x="1337205" y="454941"/>
                </a:lnTo>
                <a:lnTo>
                  <a:pt x="1335088" y="462052"/>
                </a:lnTo>
                <a:lnTo>
                  <a:pt x="1332971" y="470216"/>
                </a:lnTo>
                <a:lnTo>
                  <a:pt x="1331119" y="479171"/>
                </a:lnTo>
                <a:lnTo>
                  <a:pt x="1329532" y="488652"/>
                </a:lnTo>
                <a:lnTo>
                  <a:pt x="1328473" y="498924"/>
                </a:lnTo>
                <a:lnTo>
                  <a:pt x="1327679" y="509986"/>
                </a:lnTo>
                <a:lnTo>
                  <a:pt x="1327150" y="521837"/>
                </a:lnTo>
                <a:lnTo>
                  <a:pt x="1327150" y="711201"/>
                </a:lnTo>
                <a:lnTo>
                  <a:pt x="1336940" y="711201"/>
                </a:lnTo>
                <a:lnTo>
                  <a:pt x="1366574" y="711201"/>
                </a:lnTo>
                <a:lnTo>
                  <a:pt x="1376363" y="711201"/>
                </a:lnTo>
                <a:lnTo>
                  <a:pt x="1376363" y="521837"/>
                </a:lnTo>
                <a:lnTo>
                  <a:pt x="1376099" y="509986"/>
                </a:lnTo>
                <a:lnTo>
                  <a:pt x="1375305" y="498924"/>
                </a:lnTo>
                <a:lnTo>
                  <a:pt x="1373982" y="488652"/>
                </a:lnTo>
                <a:lnTo>
                  <a:pt x="1372659" y="479171"/>
                </a:lnTo>
                <a:lnTo>
                  <a:pt x="1370807" y="470216"/>
                </a:lnTo>
                <a:lnTo>
                  <a:pt x="1368426" y="462052"/>
                </a:lnTo>
                <a:lnTo>
                  <a:pt x="1366309" y="454941"/>
                </a:lnTo>
                <a:lnTo>
                  <a:pt x="1363928" y="448357"/>
                </a:lnTo>
                <a:lnTo>
                  <a:pt x="1361811" y="442826"/>
                </a:lnTo>
                <a:lnTo>
                  <a:pt x="1359694" y="437822"/>
                </a:lnTo>
                <a:lnTo>
                  <a:pt x="1357578" y="433344"/>
                </a:lnTo>
                <a:lnTo>
                  <a:pt x="1355461" y="429921"/>
                </a:lnTo>
                <a:lnTo>
                  <a:pt x="1352815" y="425443"/>
                </a:lnTo>
                <a:lnTo>
                  <a:pt x="1351757" y="423863"/>
                </a:lnTo>
                <a:close/>
                <a:moveTo>
                  <a:pt x="1258227" y="423863"/>
                </a:moveTo>
                <a:lnTo>
                  <a:pt x="1256897" y="425443"/>
                </a:lnTo>
                <a:lnTo>
                  <a:pt x="1254237" y="429921"/>
                </a:lnTo>
                <a:lnTo>
                  <a:pt x="1252374" y="433344"/>
                </a:lnTo>
                <a:lnTo>
                  <a:pt x="1250246" y="437822"/>
                </a:lnTo>
                <a:lnTo>
                  <a:pt x="1248118" y="442826"/>
                </a:lnTo>
                <a:lnTo>
                  <a:pt x="1245724" y="448357"/>
                </a:lnTo>
                <a:lnTo>
                  <a:pt x="1243596" y="454941"/>
                </a:lnTo>
                <a:lnTo>
                  <a:pt x="1241202" y="462052"/>
                </a:lnTo>
                <a:lnTo>
                  <a:pt x="1239074" y="470216"/>
                </a:lnTo>
                <a:lnTo>
                  <a:pt x="1237211" y="479171"/>
                </a:lnTo>
                <a:lnTo>
                  <a:pt x="1235615" y="488652"/>
                </a:lnTo>
                <a:lnTo>
                  <a:pt x="1234551" y="498924"/>
                </a:lnTo>
                <a:lnTo>
                  <a:pt x="1233753" y="509986"/>
                </a:lnTo>
                <a:lnTo>
                  <a:pt x="1233487" y="521837"/>
                </a:lnTo>
                <a:lnTo>
                  <a:pt x="1233487" y="711201"/>
                </a:lnTo>
                <a:lnTo>
                  <a:pt x="1243330" y="711201"/>
                </a:lnTo>
                <a:lnTo>
                  <a:pt x="1273124" y="711201"/>
                </a:lnTo>
                <a:lnTo>
                  <a:pt x="1282700" y="711201"/>
                </a:lnTo>
                <a:lnTo>
                  <a:pt x="1282700" y="521837"/>
                </a:lnTo>
                <a:lnTo>
                  <a:pt x="1282434" y="509986"/>
                </a:lnTo>
                <a:lnTo>
                  <a:pt x="1281636" y="498924"/>
                </a:lnTo>
                <a:lnTo>
                  <a:pt x="1280306" y="488652"/>
                </a:lnTo>
                <a:lnTo>
                  <a:pt x="1278710" y="479171"/>
                </a:lnTo>
                <a:lnTo>
                  <a:pt x="1277114" y="470216"/>
                </a:lnTo>
                <a:lnTo>
                  <a:pt x="1274986" y="462052"/>
                </a:lnTo>
                <a:lnTo>
                  <a:pt x="1272858" y="454941"/>
                </a:lnTo>
                <a:lnTo>
                  <a:pt x="1270197" y="448357"/>
                </a:lnTo>
                <a:lnTo>
                  <a:pt x="1268069" y="442826"/>
                </a:lnTo>
                <a:lnTo>
                  <a:pt x="1265941" y="437822"/>
                </a:lnTo>
                <a:lnTo>
                  <a:pt x="1263813" y="433344"/>
                </a:lnTo>
                <a:lnTo>
                  <a:pt x="1261951" y="429921"/>
                </a:lnTo>
                <a:lnTo>
                  <a:pt x="1259291" y="425443"/>
                </a:lnTo>
                <a:lnTo>
                  <a:pt x="1258227" y="423863"/>
                </a:lnTo>
                <a:close/>
                <a:moveTo>
                  <a:pt x="594387" y="423863"/>
                </a:moveTo>
                <a:lnTo>
                  <a:pt x="593598" y="425443"/>
                </a:lnTo>
                <a:lnTo>
                  <a:pt x="590703" y="429921"/>
                </a:lnTo>
                <a:lnTo>
                  <a:pt x="588597" y="433344"/>
                </a:lnTo>
                <a:lnTo>
                  <a:pt x="586755" y="437822"/>
                </a:lnTo>
                <a:lnTo>
                  <a:pt x="584387" y="442826"/>
                </a:lnTo>
                <a:lnTo>
                  <a:pt x="582281" y="448357"/>
                </a:lnTo>
                <a:lnTo>
                  <a:pt x="579913" y="454941"/>
                </a:lnTo>
                <a:lnTo>
                  <a:pt x="577807" y="462052"/>
                </a:lnTo>
                <a:lnTo>
                  <a:pt x="575965" y="470216"/>
                </a:lnTo>
                <a:lnTo>
                  <a:pt x="573860" y="479171"/>
                </a:lnTo>
                <a:lnTo>
                  <a:pt x="572281" y="488652"/>
                </a:lnTo>
                <a:lnTo>
                  <a:pt x="570965" y="498924"/>
                </a:lnTo>
                <a:lnTo>
                  <a:pt x="570175" y="509986"/>
                </a:lnTo>
                <a:lnTo>
                  <a:pt x="569912" y="521837"/>
                </a:lnTo>
                <a:lnTo>
                  <a:pt x="569912" y="711201"/>
                </a:lnTo>
                <a:lnTo>
                  <a:pt x="579650" y="711201"/>
                </a:lnTo>
                <a:lnTo>
                  <a:pt x="609388" y="711201"/>
                </a:lnTo>
                <a:lnTo>
                  <a:pt x="619125" y="711201"/>
                </a:lnTo>
                <a:lnTo>
                  <a:pt x="619125" y="521837"/>
                </a:lnTo>
                <a:lnTo>
                  <a:pt x="618599" y="509986"/>
                </a:lnTo>
                <a:lnTo>
                  <a:pt x="618073" y="498924"/>
                </a:lnTo>
                <a:lnTo>
                  <a:pt x="616494" y="488652"/>
                </a:lnTo>
                <a:lnTo>
                  <a:pt x="614915" y="479171"/>
                </a:lnTo>
                <a:lnTo>
                  <a:pt x="613072" y="470216"/>
                </a:lnTo>
                <a:lnTo>
                  <a:pt x="611230" y="462052"/>
                </a:lnTo>
                <a:lnTo>
                  <a:pt x="608862" y="454941"/>
                </a:lnTo>
                <a:lnTo>
                  <a:pt x="606756" y="448357"/>
                </a:lnTo>
                <a:lnTo>
                  <a:pt x="604388" y="442826"/>
                </a:lnTo>
                <a:lnTo>
                  <a:pt x="602019" y="437822"/>
                </a:lnTo>
                <a:lnTo>
                  <a:pt x="600177" y="433344"/>
                </a:lnTo>
                <a:lnTo>
                  <a:pt x="598335" y="429921"/>
                </a:lnTo>
                <a:lnTo>
                  <a:pt x="595440" y="425443"/>
                </a:lnTo>
                <a:lnTo>
                  <a:pt x="594387" y="423863"/>
                </a:lnTo>
                <a:close/>
                <a:moveTo>
                  <a:pt x="500063" y="423863"/>
                </a:moveTo>
                <a:lnTo>
                  <a:pt x="499039" y="425443"/>
                </a:lnTo>
                <a:lnTo>
                  <a:pt x="496478" y="429921"/>
                </a:lnTo>
                <a:lnTo>
                  <a:pt x="494686" y="433344"/>
                </a:lnTo>
                <a:lnTo>
                  <a:pt x="492893" y="437822"/>
                </a:lnTo>
                <a:lnTo>
                  <a:pt x="490589" y="442826"/>
                </a:lnTo>
                <a:lnTo>
                  <a:pt x="488285" y="448357"/>
                </a:lnTo>
                <a:lnTo>
                  <a:pt x="485980" y="454941"/>
                </a:lnTo>
                <a:lnTo>
                  <a:pt x="483932" y="462052"/>
                </a:lnTo>
                <a:lnTo>
                  <a:pt x="481883" y="470216"/>
                </a:lnTo>
                <a:lnTo>
                  <a:pt x="480347" y="479171"/>
                </a:lnTo>
                <a:lnTo>
                  <a:pt x="478811" y="488652"/>
                </a:lnTo>
                <a:lnTo>
                  <a:pt x="477530" y="498924"/>
                </a:lnTo>
                <a:lnTo>
                  <a:pt x="476762" y="509986"/>
                </a:lnTo>
                <a:lnTo>
                  <a:pt x="476250" y="521837"/>
                </a:lnTo>
                <a:lnTo>
                  <a:pt x="476250" y="711201"/>
                </a:lnTo>
                <a:lnTo>
                  <a:pt x="485724" y="711201"/>
                </a:lnTo>
                <a:lnTo>
                  <a:pt x="514658" y="711201"/>
                </a:lnTo>
                <a:lnTo>
                  <a:pt x="523875" y="711201"/>
                </a:lnTo>
                <a:lnTo>
                  <a:pt x="523875" y="521837"/>
                </a:lnTo>
                <a:lnTo>
                  <a:pt x="523619" y="509986"/>
                </a:lnTo>
                <a:lnTo>
                  <a:pt x="522851" y="498924"/>
                </a:lnTo>
                <a:lnTo>
                  <a:pt x="521827" y="488652"/>
                </a:lnTo>
                <a:lnTo>
                  <a:pt x="520291" y="479171"/>
                </a:lnTo>
                <a:lnTo>
                  <a:pt x="518498" y="470216"/>
                </a:lnTo>
                <a:lnTo>
                  <a:pt x="516450" y="462052"/>
                </a:lnTo>
                <a:lnTo>
                  <a:pt x="514145" y="454941"/>
                </a:lnTo>
                <a:lnTo>
                  <a:pt x="512097" y="448357"/>
                </a:lnTo>
                <a:lnTo>
                  <a:pt x="509793" y="442826"/>
                </a:lnTo>
                <a:lnTo>
                  <a:pt x="507744" y="437822"/>
                </a:lnTo>
                <a:lnTo>
                  <a:pt x="505696" y="433344"/>
                </a:lnTo>
                <a:lnTo>
                  <a:pt x="504160" y="429921"/>
                </a:lnTo>
                <a:lnTo>
                  <a:pt x="501087" y="425443"/>
                </a:lnTo>
                <a:lnTo>
                  <a:pt x="500063" y="423863"/>
                </a:lnTo>
                <a:close/>
                <a:moveTo>
                  <a:pt x="1444625" y="400050"/>
                </a:moveTo>
                <a:lnTo>
                  <a:pt x="1444625" y="423863"/>
                </a:lnTo>
                <a:lnTo>
                  <a:pt x="1450975" y="423863"/>
                </a:lnTo>
                <a:lnTo>
                  <a:pt x="1450975" y="400050"/>
                </a:lnTo>
                <a:lnTo>
                  <a:pt x="1444625" y="400050"/>
                </a:lnTo>
                <a:close/>
                <a:moveTo>
                  <a:pt x="1152525" y="400050"/>
                </a:moveTo>
                <a:lnTo>
                  <a:pt x="1152525" y="423863"/>
                </a:lnTo>
                <a:lnTo>
                  <a:pt x="1157288" y="423863"/>
                </a:lnTo>
                <a:lnTo>
                  <a:pt x="1157288" y="400050"/>
                </a:lnTo>
                <a:lnTo>
                  <a:pt x="1152525" y="400050"/>
                </a:lnTo>
                <a:close/>
                <a:moveTo>
                  <a:pt x="693737" y="400050"/>
                </a:moveTo>
                <a:lnTo>
                  <a:pt x="693737" y="423863"/>
                </a:lnTo>
                <a:lnTo>
                  <a:pt x="700087" y="423863"/>
                </a:lnTo>
                <a:lnTo>
                  <a:pt x="700087" y="400050"/>
                </a:lnTo>
                <a:lnTo>
                  <a:pt x="693737" y="400050"/>
                </a:lnTo>
                <a:close/>
                <a:moveTo>
                  <a:pt x="401637" y="400050"/>
                </a:moveTo>
                <a:lnTo>
                  <a:pt x="401637" y="423863"/>
                </a:lnTo>
                <a:lnTo>
                  <a:pt x="406400" y="423863"/>
                </a:lnTo>
                <a:lnTo>
                  <a:pt x="406400" y="400050"/>
                </a:lnTo>
                <a:lnTo>
                  <a:pt x="401637" y="400050"/>
                </a:lnTo>
                <a:close/>
                <a:moveTo>
                  <a:pt x="417599" y="0"/>
                </a:moveTo>
                <a:lnTo>
                  <a:pt x="418921" y="265"/>
                </a:lnTo>
                <a:lnTo>
                  <a:pt x="419979" y="794"/>
                </a:lnTo>
                <a:lnTo>
                  <a:pt x="420772" y="1587"/>
                </a:lnTo>
                <a:lnTo>
                  <a:pt x="421301" y="2645"/>
                </a:lnTo>
                <a:lnTo>
                  <a:pt x="423152" y="3174"/>
                </a:lnTo>
                <a:lnTo>
                  <a:pt x="424739" y="3703"/>
                </a:lnTo>
                <a:lnTo>
                  <a:pt x="425797" y="4232"/>
                </a:lnTo>
                <a:lnTo>
                  <a:pt x="426062" y="4761"/>
                </a:lnTo>
                <a:lnTo>
                  <a:pt x="426326" y="5026"/>
                </a:lnTo>
                <a:lnTo>
                  <a:pt x="426062" y="5555"/>
                </a:lnTo>
                <a:lnTo>
                  <a:pt x="425797" y="5819"/>
                </a:lnTo>
                <a:lnTo>
                  <a:pt x="424475" y="6613"/>
                </a:lnTo>
                <a:lnTo>
                  <a:pt x="422623" y="7142"/>
                </a:lnTo>
                <a:lnTo>
                  <a:pt x="420243" y="7407"/>
                </a:lnTo>
                <a:lnTo>
                  <a:pt x="421566" y="22484"/>
                </a:lnTo>
                <a:lnTo>
                  <a:pt x="423681" y="38355"/>
                </a:lnTo>
                <a:lnTo>
                  <a:pt x="425797" y="54754"/>
                </a:lnTo>
                <a:lnTo>
                  <a:pt x="428177" y="71154"/>
                </a:lnTo>
                <a:lnTo>
                  <a:pt x="433731" y="103689"/>
                </a:lnTo>
                <a:lnTo>
                  <a:pt x="439285" y="134109"/>
                </a:lnTo>
                <a:lnTo>
                  <a:pt x="444310" y="161089"/>
                </a:lnTo>
                <a:lnTo>
                  <a:pt x="449070" y="182779"/>
                </a:lnTo>
                <a:lnTo>
                  <a:pt x="453038" y="202089"/>
                </a:lnTo>
                <a:lnTo>
                  <a:pt x="457005" y="189127"/>
                </a:lnTo>
                <a:lnTo>
                  <a:pt x="465997" y="256578"/>
                </a:lnTo>
                <a:lnTo>
                  <a:pt x="468112" y="257107"/>
                </a:lnTo>
                <a:lnTo>
                  <a:pt x="462823" y="265572"/>
                </a:lnTo>
                <a:lnTo>
                  <a:pt x="462823" y="284088"/>
                </a:lnTo>
                <a:lnTo>
                  <a:pt x="471815" y="284088"/>
                </a:lnTo>
                <a:lnTo>
                  <a:pt x="471815" y="283294"/>
                </a:lnTo>
                <a:lnTo>
                  <a:pt x="472344" y="282501"/>
                </a:lnTo>
                <a:lnTo>
                  <a:pt x="473137" y="281972"/>
                </a:lnTo>
                <a:lnTo>
                  <a:pt x="473931" y="281972"/>
                </a:lnTo>
                <a:lnTo>
                  <a:pt x="475782" y="281972"/>
                </a:lnTo>
                <a:lnTo>
                  <a:pt x="475782" y="269275"/>
                </a:lnTo>
                <a:lnTo>
                  <a:pt x="473137" y="269275"/>
                </a:lnTo>
                <a:lnTo>
                  <a:pt x="472608" y="269010"/>
                </a:lnTo>
                <a:lnTo>
                  <a:pt x="472079" y="268746"/>
                </a:lnTo>
                <a:lnTo>
                  <a:pt x="471815" y="268217"/>
                </a:lnTo>
                <a:lnTo>
                  <a:pt x="471550" y="267423"/>
                </a:lnTo>
                <a:lnTo>
                  <a:pt x="471815" y="266894"/>
                </a:lnTo>
                <a:lnTo>
                  <a:pt x="472079" y="266101"/>
                </a:lnTo>
                <a:lnTo>
                  <a:pt x="472608" y="265572"/>
                </a:lnTo>
                <a:lnTo>
                  <a:pt x="473137" y="265572"/>
                </a:lnTo>
                <a:lnTo>
                  <a:pt x="475782" y="265572"/>
                </a:lnTo>
                <a:lnTo>
                  <a:pt x="475782" y="258165"/>
                </a:lnTo>
                <a:lnTo>
                  <a:pt x="475253" y="257636"/>
                </a:lnTo>
                <a:lnTo>
                  <a:pt x="474724" y="256843"/>
                </a:lnTo>
                <a:lnTo>
                  <a:pt x="474195" y="256049"/>
                </a:lnTo>
                <a:lnTo>
                  <a:pt x="474195" y="255256"/>
                </a:lnTo>
                <a:lnTo>
                  <a:pt x="474460" y="253669"/>
                </a:lnTo>
                <a:lnTo>
                  <a:pt x="475253" y="252346"/>
                </a:lnTo>
                <a:lnTo>
                  <a:pt x="476575" y="251553"/>
                </a:lnTo>
                <a:lnTo>
                  <a:pt x="478162" y="251288"/>
                </a:lnTo>
                <a:lnTo>
                  <a:pt x="479485" y="251553"/>
                </a:lnTo>
                <a:lnTo>
                  <a:pt x="480542" y="252346"/>
                </a:lnTo>
                <a:lnTo>
                  <a:pt x="481336" y="253669"/>
                </a:lnTo>
                <a:lnTo>
                  <a:pt x="481600" y="255256"/>
                </a:lnTo>
                <a:lnTo>
                  <a:pt x="481600" y="256049"/>
                </a:lnTo>
                <a:lnTo>
                  <a:pt x="481071" y="256843"/>
                </a:lnTo>
                <a:lnTo>
                  <a:pt x="480542" y="257636"/>
                </a:lnTo>
                <a:lnTo>
                  <a:pt x="480013" y="258165"/>
                </a:lnTo>
                <a:lnTo>
                  <a:pt x="480013" y="265572"/>
                </a:lnTo>
                <a:lnTo>
                  <a:pt x="482658" y="265572"/>
                </a:lnTo>
                <a:lnTo>
                  <a:pt x="483187" y="265572"/>
                </a:lnTo>
                <a:lnTo>
                  <a:pt x="483716" y="266101"/>
                </a:lnTo>
                <a:lnTo>
                  <a:pt x="484245" y="266894"/>
                </a:lnTo>
                <a:lnTo>
                  <a:pt x="484245" y="267423"/>
                </a:lnTo>
                <a:lnTo>
                  <a:pt x="484245" y="268217"/>
                </a:lnTo>
                <a:lnTo>
                  <a:pt x="483716" y="268746"/>
                </a:lnTo>
                <a:lnTo>
                  <a:pt x="483187" y="269010"/>
                </a:lnTo>
                <a:lnTo>
                  <a:pt x="482658" y="269275"/>
                </a:lnTo>
                <a:lnTo>
                  <a:pt x="480013" y="269275"/>
                </a:lnTo>
                <a:lnTo>
                  <a:pt x="480013" y="281972"/>
                </a:lnTo>
                <a:lnTo>
                  <a:pt x="482129" y="281972"/>
                </a:lnTo>
                <a:lnTo>
                  <a:pt x="482923" y="281972"/>
                </a:lnTo>
                <a:lnTo>
                  <a:pt x="483452" y="282501"/>
                </a:lnTo>
                <a:lnTo>
                  <a:pt x="483981" y="283294"/>
                </a:lnTo>
                <a:lnTo>
                  <a:pt x="483981" y="284088"/>
                </a:lnTo>
                <a:lnTo>
                  <a:pt x="492179" y="284088"/>
                </a:lnTo>
                <a:lnTo>
                  <a:pt x="492444" y="283294"/>
                </a:lnTo>
                <a:lnTo>
                  <a:pt x="492972" y="282501"/>
                </a:lnTo>
                <a:lnTo>
                  <a:pt x="493501" y="281972"/>
                </a:lnTo>
                <a:lnTo>
                  <a:pt x="494295" y="281972"/>
                </a:lnTo>
                <a:lnTo>
                  <a:pt x="496411" y="281972"/>
                </a:lnTo>
                <a:lnTo>
                  <a:pt x="496411" y="269275"/>
                </a:lnTo>
                <a:lnTo>
                  <a:pt x="493766" y="269275"/>
                </a:lnTo>
                <a:lnTo>
                  <a:pt x="493237" y="269010"/>
                </a:lnTo>
                <a:lnTo>
                  <a:pt x="492708" y="268746"/>
                </a:lnTo>
                <a:lnTo>
                  <a:pt x="492179" y="268217"/>
                </a:lnTo>
                <a:lnTo>
                  <a:pt x="492179" y="267423"/>
                </a:lnTo>
                <a:lnTo>
                  <a:pt x="492179" y="266894"/>
                </a:lnTo>
                <a:lnTo>
                  <a:pt x="492708" y="266101"/>
                </a:lnTo>
                <a:lnTo>
                  <a:pt x="493237" y="265572"/>
                </a:lnTo>
                <a:lnTo>
                  <a:pt x="493766" y="265572"/>
                </a:lnTo>
                <a:lnTo>
                  <a:pt x="496411" y="265572"/>
                </a:lnTo>
                <a:lnTo>
                  <a:pt x="496411" y="258165"/>
                </a:lnTo>
                <a:lnTo>
                  <a:pt x="495882" y="257636"/>
                </a:lnTo>
                <a:lnTo>
                  <a:pt x="495353" y="256843"/>
                </a:lnTo>
                <a:lnTo>
                  <a:pt x="494824" y="256049"/>
                </a:lnTo>
                <a:lnTo>
                  <a:pt x="494824" y="255256"/>
                </a:lnTo>
                <a:lnTo>
                  <a:pt x="495088" y="253669"/>
                </a:lnTo>
                <a:lnTo>
                  <a:pt x="495882" y="252346"/>
                </a:lnTo>
                <a:lnTo>
                  <a:pt x="496940" y="251553"/>
                </a:lnTo>
                <a:lnTo>
                  <a:pt x="498262" y="251288"/>
                </a:lnTo>
                <a:lnTo>
                  <a:pt x="499849" y="251553"/>
                </a:lnTo>
                <a:lnTo>
                  <a:pt x="500907" y="252346"/>
                </a:lnTo>
                <a:lnTo>
                  <a:pt x="501700" y="253669"/>
                </a:lnTo>
                <a:lnTo>
                  <a:pt x="501964" y="255256"/>
                </a:lnTo>
                <a:lnTo>
                  <a:pt x="501700" y="256049"/>
                </a:lnTo>
                <a:lnTo>
                  <a:pt x="501436" y="256843"/>
                </a:lnTo>
                <a:lnTo>
                  <a:pt x="500907" y="257636"/>
                </a:lnTo>
                <a:lnTo>
                  <a:pt x="500113" y="258165"/>
                </a:lnTo>
                <a:lnTo>
                  <a:pt x="500113" y="265572"/>
                </a:lnTo>
                <a:lnTo>
                  <a:pt x="502758" y="265572"/>
                </a:lnTo>
                <a:lnTo>
                  <a:pt x="503551" y="265572"/>
                </a:lnTo>
                <a:lnTo>
                  <a:pt x="504080" y="266101"/>
                </a:lnTo>
                <a:lnTo>
                  <a:pt x="504609" y="266894"/>
                </a:lnTo>
                <a:lnTo>
                  <a:pt x="504874" y="267423"/>
                </a:lnTo>
                <a:lnTo>
                  <a:pt x="504609" y="268217"/>
                </a:lnTo>
                <a:lnTo>
                  <a:pt x="504080" y="268746"/>
                </a:lnTo>
                <a:lnTo>
                  <a:pt x="503551" y="269010"/>
                </a:lnTo>
                <a:lnTo>
                  <a:pt x="502758" y="269275"/>
                </a:lnTo>
                <a:lnTo>
                  <a:pt x="500113" y="269275"/>
                </a:lnTo>
                <a:lnTo>
                  <a:pt x="500113" y="281972"/>
                </a:lnTo>
                <a:lnTo>
                  <a:pt x="502229" y="281972"/>
                </a:lnTo>
                <a:lnTo>
                  <a:pt x="503022" y="281972"/>
                </a:lnTo>
                <a:lnTo>
                  <a:pt x="503816" y="282501"/>
                </a:lnTo>
                <a:lnTo>
                  <a:pt x="504609" y="283294"/>
                </a:lnTo>
                <a:lnTo>
                  <a:pt x="504609" y="284088"/>
                </a:lnTo>
                <a:lnTo>
                  <a:pt x="508312" y="284088"/>
                </a:lnTo>
                <a:lnTo>
                  <a:pt x="512543" y="284088"/>
                </a:lnTo>
                <a:lnTo>
                  <a:pt x="512808" y="283294"/>
                </a:lnTo>
                <a:lnTo>
                  <a:pt x="513072" y="282501"/>
                </a:lnTo>
                <a:lnTo>
                  <a:pt x="513866" y="281972"/>
                </a:lnTo>
                <a:lnTo>
                  <a:pt x="514659" y="281972"/>
                </a:lnTo>
                <a:lnTo>
                  <a:pt x="516775" y="281972"/>
                </a:lnTo>
                <a:lnTo>
                  <a:pt x="516775" y="269275"/>
                </a:lnTo>
                <a:lnTo>
                  <a:pt x="514130" y="269275"/>
                </a:lnTo>
                <a:lnTo>
                  <a:pt x="513337" y="269010"/>
                </a:lnTo>
                <a:lnTo>
                  <a:pt x="512808" y="268746"/>
                </a:lnTo>
                <a:lnTo>
                  <a:pt x="512543" y="268217"/>
                </a:lnTo>
                <a:lnTo>
                  <a:pt x="512279" y="267423"/>
                </a:lnTo>
                <a:lnTo>
                  <a:pt x="512543" y="266894"/>
                </a:lnTo>
                <a:lnTo>
                  <a:pt x="512808" y="266101"/>
                </a:lnTo>
                <a:lnTo>
                  <a:pt x="513337" y="265572"/>
                </a:lnTo>
                <a:lnTo>
                  <a:pt x="514130" y="265572"/>
                </a:lnTo>
                <a:lnTo>
                  <a:pt x="516775" y="265572"/>
                </a:lnTo>
                <a:lnTo>
                  <a:pt x="516775" y="258165"/>
                </a:lnTo>
                <a:lnTo>
                  <a:pt x="515981" y="257636"/>
                </a:lnTo>
                <a:lnTo>
                  <a:pt x="515452" y="256843"/>
                </a:lnTo>
                <a:lnTo>
                  <a:pt x="515188" y="256049"/>
                </a:lnTo>
                <a:lnTo>
                  <a:pt x="514924" y="255256"/>
                </a:lnTo>
                <a:lnTo>
                  <a:pt x="515188" y="253669"/>
                </a:lnTo>
                <a:lnTo>
                  <a:pt x="515981" y="252346"/>
                </a:lnTo>
                <a:lnTo>
                  <a:pt x="517304" y="251553"/>
                </a:lnTo>
                <a:lnTo>
                  <a:pt x="518891" y="251288"/>
                </a:lnTo>
                <a:lnTo>
                  <a:pt x="520213" y="251553"/>
                </a:lnTo>
                <a:lnTo>
                  <a:pt x="521535" y="252346"/>
                </a:lnTo>
                <a:lnTo>
                  <a:pt x="522064" y="253669"/>
                </a:lnTo>
                <a:lnTo>
                  <a:pt x="522593" y="255256"/>
                </a:lnTo>
                <a:lnTo>
                  <a:pt x="522329" y="256049"/>
                </a:lnTo>
                <a:lnTo>
                  <a:pt x="522064" y="256843"/>
                </a:lnTo>
                <a:lnTo>
                  <a:pt x="521535" y="257636"/>
                </a:lnTo>
                <a:lnTo>
                  <a:pt x="520742" y="258165"/>
                </a:lnTo>
                <a:lnTo>
                  <a:pt x="520742" y="265572"/>
                </a:lnTo>
                <a:lnTo>
                  <a:pt x="523387" y="265572"/>
                </a:lnTo>
                <a:lnTo>
                  <a:pt x="524180" y="265572"/>
                </a:lnTo>
                <a:lnTo>
                  <a:pt x="524709" y="266101"/>
                </a:lnTo>
                <a:lnTo>
                  <a:pt x="524973" y="266894"/>
                </a:lnTo>
                <a:lnTo>
                  <a:pt x="524973" y="267423"/>
                </a:lnTo>
                <a:lnTo>
                  <a:pt x="524973" y="268217"/>
                </a:lnTo>
                <a:lnTo>
                  <a:pt x="524709" y="268746"/>
                </a:lnTo>
                <a:lnTo>
                  <a:pt x="524180" y="269010"/>
                </a:lnTo>
                <a:lnTo>
                  <a:pt x="523387" y="269275"/>
                </a:lnTo>
                <a:lnTo>
                  <a:pt x="520742" y="269275"/>
                </a:lnTo>
                <a:lnTo>
                  <a:pt x="520742" y="281972"/>
                </a:lnTo>
                <a:lnTo>
                  <a:pt x="522858" y="281972"/>
                </a:lnTo>
                <a:lnTo>
                  <a:pt x="523651" y="281972"/>
                </a:lnTo>
                <a:lnTo>
                  <a:pt x="524180" y="282501"/>
                </a:lnTo>
                <a:lnTo>
                  <a:pt x="524709" y="283294"/>
                </a:lnTo>
                <a:lnTo>
                  <a:pt x="524973" y="284088"/>
                </a:lnTo>
                <a:lnTo>
                  <a:pt x="533172" y="284088"/>
                </a:lnTo>
                <a:lnTo>
                  <a:pt x="533172" y="283294"/>
                </a:lnTo>
                <a:lnTo>
                  <a:pt x="533701" y="282501"/>
                </a:lnTo>
                <a:lnTo>
                  <a:pt x="534494" y="281972"/>
                </a:lnTo>
                <a:lnTo>
                  <a:pt x="535288" y="281972"/>
                </a:lnTo>
                <a:lnTo>
                  <a:pt x="537139" y="281972"/>
                </a:lnTo>
                <a:lnTo>
                  <a:pt x="537139" y="269275"/>
                </a:lnTo>
                <a:lnTo>
                  <a:pt x="534494" y="269275"/>
                </a:lnTo>
                <a:lnTo>
                  <a:pt x="533965" y="269010"/>
                </a:lnTo>
                <a:lnTo>
                  <a:pt x="533436" y="268746"/>
                </a:lnTo>
                <a:lnTo>
                  <a:pt x="533172" y="268217"/>
                </a:lnTo>
                <a:lnTo>
                  <a:pt x="532643" y="267423"/>
                </a:lnTo>
                <a:lnTo>
                  <a:pt x="533172" y="266894"/>
                </a:lnTo>
                <a:lnTo>
                  <a:pt x="533436" y="266101"/>
                </a:lnTo>
                <a:lnTo>
                  <a:pt x="533965" y="265572"/>
                </a:lnTo>
                <a:lnTo>
                  <a:pt x="534494" y="265572"/>
                </a:lnTo>
                <a:lnTo>
                  <a:pt x="537139" y="265572"/>
                </a:lnTo>
                <a:lnTo>
                  <a:pt x="537139" y="258165"/>
                </a:lnTo>
                <a:lnTo>
                  <a:pt x="536610" y="257636"/>
                </a:lnTo>
                <a:lnTo>
                  <a:pt x="536081" y="256843"/>
                </a:lnTo>
                <a:lnTo>
                  <a:pt x="535552" y="256049"/>
                </a:lnTo>
                <a:lnTo>
                  <a:pt x="535552" y="255256"/>
                </a:lnTo>
                <a:lnTo>
                  <a:pt x="535817" y="253669"/>
                </a:lnTo>
                <a:lnTo>
                  <a:pt x="536610" y="252346"/>
                </a:lnTo>
                <a:lnTo>
                  <a:pt x="537668" y="251553"/>
                </a:lnTo>
                <a:lnTo>
                  <a:pt x="539255" y="251288"/>
                </a:lnTo>
                <a:lnTo>
                  <a:pt x="540577" y="251553"/>
                </a:lnTo>
                <a:lnTo>
                  <a:pt x="541635" y="252346"/>
                </a:lnTo>
                <a:lnTo>
                  <a:pt x="542428" y="253669"/>
                </a:lnTo>
                <a:lnTo>
                  <a:pt x="542693" y="255256"/>
                </a:lnTo>
                <a:lnTo>
                  <a:pt x="542693" y="256049"/>
                </a:lnTo>
                <a:lnTo>
                  <a:pt x="542164" y="256843"/>
                </a:lnTo>
                <a:lnTo>
                  <a:pt x="541635" y="257636"/>
                </a:lnTo>
                <a:lnTo>
                  <a:pt x="541106" y="258165"/>
                </a:lnTo>
                <a:lnTo>
                  <a:pt x="541106" y="265572"/>
                </a:lnTo>
                <a:lnTo>
                  <a:pt x="543751" y="265572"/>
                </a:lnTo>
                <a:lnTo>
                  <a:pt x="544280" y="265572"/>
                </a:lnTo>
                <a:lnTo>
                  <a:pt x="544809" y="266101"/>
                </a:lnTo>
                <a:lnTo>
                  <a:pt x="545338" y="266894"/>
                </a:lnTo>
                <a:lnTo>
                  <a:pt x="545338" y="267423"/>
                </a:lnTo>
                <a:lnTo>
                  <a:pt x="545338" y="268217"/>
                </a:lnTo>
                <a:lnTo>
                  <a:pt x="544809" y="268746"/>
                </a:lnTo>
                <a:lnTo>
                  <a:pt x="544280" y="269010"/>
                </a:lnTo>
                <a:lnTo>
                  <a:pt x="543751" y="269275"/>
                </a:lnTo>
                <a:lnTo>
                  <a:pt x="541106" y="269275"/>
                </a:lnTo>
                <a:lnTo>
                  <a:pt x="541106" y="281972"/>
                </a:lnTo>
                <a:lnTo>
                  <a:pt x="543222" y="281972"/>
                </a:lnTo>
                <a:lnTo>
                  <a:pt x="544015" y="281972"/>
                </a:lnTo>
                <a:lnTo>
                  <a:pt x="544544" y="282501"/>
                </a:lnTo>
                <a:lnTo>
                  <a:pt x="545073" y="283294"/>
                </a:lnTo>
                <a:lnTo>
                  <a:pt x="545073" y="284088"/>
                </a:lnTo>
                <a:lnTo>
                  <a:pt x="553272" y="284088"/>
                </a:lnTo>
                <a:lnTo>
                  <a:pt x="553536" y="283294"/>
                </a:lnTo>
                <a:lnTo>
                  <a:pt x="554065" y="282501"/>
                </a:lnTo>
                <a:lnTo>
                  <a:pt x="554594" y="281972"/>
                </a:lnTo>
                <a:lnTo>
                  <a:pt x="555387" y="281972"/>
                </a:lnTo>
                <a:lnTo>
                  <a:pt x="557503" y="281972"/>
                </a:lnTo>
                <a:lnTo>
                  <a:pt x="557503" y="269275"/>
                </a:lnTo>
                <a:lnTo>
                  <a:pt x="554858" y="269275"/>
                </a:lnTo>
                <a:lnTo>
                  <a:pt x="554330" y="269010"/>
                </a:lnTo>
                <a:lnTo>
                  <a:pt x="553801" y="268746"/>
                </a:lnTo>
                <a:lnTo>
                  <a:pt x="553272" y="268217"/>
                </a:lnTo>
                <a:lnTo>
                  <a:pt x="553272" y="267423"/>
                </a:lnTo>
                <a:lnTo>
                  <a:pt x="553272" y="266894"/>
                </a:lnTo>
                <a:lnTo>
                  <a:pt x="553801" y="266101"/>
                </a:lnTo>
                <a:lnTo>
                  <a:pt x="554330" y="265572"/>
                </a:lnTo>
                <a:lnTo>
                  <a:pt x="554858" y="265572"/>
                </a:lnTo>
                <a:lnTo>
                  <a:pt x="557503" y="265572"/>
                </a:lnTo>
                <a:lnTo>
                  <a:pt x="557503" y="258165"/>
                </a:lnTo>
                <a:lnTo>
                  <a:pt x="556710" y="257636"/>
                </a:lnTo>
                <a:lnTo>
                  <a:pt x="556181" y="256843"/>
                </a:lnTo>
                <a:lnTo>
                  <a:pt x="555916" y="256049"/>
                </a:lnTo>
                <a:lnTo>
                  <a:pt x="555916" y="255256"/>
                </a:lnTo>
                <a:lnTo>
                  <a:pt x="556181" y="253669"/>
                </a:lnTo>
                <a:lnTo>
                  <a:pt x="556974" y="252346"/>
                </a:lnTo>
                <a:lnTo>
                  <a:pt x="558032" y="251553"/>
                </a:lnTo>
                <a:lnTo>
                  <a:pt x="559354" y="251288"/>
                </a:lnTo>
                <a:lnTo>
                  <a:pt x="560941" y="251553"/>
                </a:lnTo>
                <a:lnTo>
                  <a:pt x="562264" y="252346"/>
                </a:lnTo>
                <a:lnTo>
                  <a:pt x="563057" y="253669"/>
                </a:lnTo>
                <a:lnTo>
                  <a:pt x="563322" y="255256"/>
                </a:lnTo>
                <a:lnTo>
                  <a:pt x="563057" y="256049"/>
                </a:lnTo>
                <a:lnTo>
                  <a:pt x="562793" y="256843"/>
                </a:lnTo>
                <a:lnTo>
                  <a:pt x="562264" y="257636"/>
                </a:lnTo>
                <a:lnTo>
                  <a:pt x="561470" y="258165"/>
                </a:lnTo>
                <a:lnTo>
                  <a:pt x="561470" y="265572"/>
                </a:lnTo>
                <a:lnTo>
                  <a:pt x="564115" y="265572"/>
                </a:lnTo>
                <a:lnTo>
                  <a:pt x="564908" y="265572"/>
                </a:lnTo>
                <a:lnTo>
                  <a:pt x="565437" y="266101"/>
                </a:lnTo>
                <a:lnTo>
                  <a:pt x="565702" y="266894"/>
                </a:lnTo>
                <a:lnTo>
                  <a:pt x="565966" y="267423"/>
                </a:lnTo>
                <a:lnTo>
                  <a:pt x="565702" y="268217"/>
                </a:lnTo>
                <a:lnTo>
                  <a:pt x="565437" y="268746"/>
                </a:lnTo>
                <a:lnTo>
                  <a:pt x="564908" y="269010"/>
                </a:lnTo>
                <a:lnTo>
                  <a:pt x="564115" y="269275"/>
                </a:lnTo>
                <a:lnTo>
                  <a:pt x="561470" y="269275"/>
                </a:lnTo>
                <a:lnTo>
                  <a:pt x="561470" y="281972"/>
                </a:lnTo>
                <a:lnTo>
                  <a:pt x="563586" y="281972"/>
                </a:lnTo>
                <a:lnTo>
                  <a:pt x="564379" y="281972"/>
                </a:lnTo>
                <a:lnTo>
                  <a:pt x="565173" y="282501"/>
                </a:lnTo>
                <a:lnTo>
                  <a:pt x="565437" y="283294"/>
                </a:lnTo>
                <a:lnTo>
                  <a:pt x="565702" y="284088"/>
                </a:lnTo>
                <a:lnTo>
                  <a:pt x="573636" y="284088"/>
                </a:lnTo>
                <a:lnTo>
                  <a:pt x="573900" y="283294"/>
                </a:lnTo>
                <a:lnTo>
                  <a:pt x="574165" y="282501"/>
                </a:lnTo>
                <a:lnTo>
                  <a:pt x="574958" y="281972"/>
                </a:lnTo>
                <a:lnTo>
                  <a:pt x="576016" y="281972"/>
                </a:lnTo>
                <a:lnTo>
                  <a:pt x="578132" y="281972"/>
                </a:lnTo>
                <a:lnTo>
                  <a:pt x="578132" y="269275"/>
                </a:lnTo>
                <a:lnTo>
                  <a:pt x="575223" y="269275"/>
                </a:lnTo>
                <a:lnTo>
                  <a:pt x="574429" y="269010"/>
                </a:lnTo>
                <a:lnTo>
                  <a:pt x="573900" y="268746"/>
                </a:lnTo>
                <a:lnTo>
                  <a:pt x="573636" y="268217"/>
                </a:lnTo>
                <a:lnTo>
                  <a:pt x="573371" y="267423"/>
                </a:lnTo>
                <a:lnTo>
                  <a:pt x="573636" y="266894"/>
                </a:lnTo>
                <a:lnTo>
                  <a:pt x="573900" y="266101"/>
                </a:lnTo>
                <a:lnTo>
                  <a:pt x="574429" y="265572"/>
                </a:lnTo>
                <a:lnTo>
                  <a:pt x="575223" y="265572"/>
                </a:lnTo>
                <a:lnTo>
                  <a:pt x="578132" y="265572"/>
                </a:lnTo>
                <a:lnTo>
                  <a:pt x="578132" y="258165"/>
                </a:lnTo>
                <a:lnTo>
                  <a:pt x="577338" y="257636"/>
                </a:lnTo>
                <a:lnTo>
                  <a:pt x="576809" y="256843"/>
                </a:lnTo>
                <a:lnTo>
                  <a:pt x="576545" y="256049"/>
                </a:lnTo>
                <a:lnTo>
                  <a:pt x="576281" y="255256"/>
                </a:lnTo>
                <a:lnTo>
                  <a:pt x="576545" y="253669"/>
                </a:lnTo>
                <a:lnTo>
                  <a:pt x="577338" y="252346"/>
                </a:lnTo>
                <a:lnTo>
                  <a:pt x="578661" y="251553"/>
                </a:lnTo>
                <a:lnTo>
                  <a:pt x="579983" y="251288"/>
                </a:lnTo>
                <a:lnTo>
                  <a:pt x="581305" y="251553"/>
                </a:lnTo>
                <a:lnTo>
                  <a:pt x="582363" y="252346"/>
                </a:lnTo>
                <a:lnTo>
                  <a:pt x="583157" y="253669"/>
                </a:lnTo>
                <a:lnTo>
                  <a:pt x="583421" y="255256"/>
                </a:lnTo>
                <a:lnTo>
                  <a:pt x="583421" y="256049"/>
                </a:lnTo>
                <a:lnTo>
                  <a:pt x="583157" y="256843"/>
                </a:lnTo>
                <a:lnTo>
                  <a:pt x="582628" y="257636"/>
                </a:lnTo>
                <a:lnTo>
                  <a:pt x="581834" y="258165"/>
                </a:lnTo>
                <a:lnTo>
                  <a:pt x="581834" y="265572"/>
                </a:lnTo>
                <a:lnTo>
                  <a:pt x="584479" y="265572"/>
                </a:lnTo>
                <a:lnTo>
                  <a:pt x="585273" y="265572"/>
                </a:lnTo>
                <a:lnTo>
                  <a:pt x="585801" y="266101"/>
                </a:lnTo>
                <a:lnTo>
                  <a:pt x="586066" y="266894"/>
                </a:lnTo>
                <a:lnTo>
                  <a:pt x="586066" y="267423"/>
                </a:lnTo>
                <a:lnTo>
                  <a:pt x="586066" y="268217"/>
                </a:lnTo>
                <a:lnTo>
                  <a:pt x="585801" y="268746"/>
                </a:lnTo>
                <a:lnTo>
                  <a:pt x="585273" y="269010"/>
                </a:lnTo>
                <a:lnTo>
                  <a:pt x="584479" y="269275"/>
                </a:lnTo>
                <a:lnTo>
                  <a:pt x="581834" y="269275"/>
                </a:lnTo>
                <a:lnTo>
                  <a:pt x="581834" y="281972"/>
                </a:lnTo>
                <a:lnTo>
                  <a:pt x="583950" y="281972"/>
                </a:lnTo>
                <a:lnTo>
                  <a:pt x="584744" y="281972"/>
                </a:lnTo>
                <a:lnTo>
                  <a:pt x="585273" y="282501"/>
                </a:lnTo>
                <a:lnTo>
                  <a:pt x="585801" y="283294"/>
                </a:lnTo>
                <a:lnTo>
                  <a:pt x="586066" y="284088"/>
                </a:lnTo>
                <a:lnTo>
                  <a:pt x="592149" y="284088"/>
                </a:lnTo>
                <a:lnTo>
                  <a:pt x="594265" y="284088"/>
                </a:lnTo>
                <a:lnTo>
                  <a:pt x="594265" y="283294"/>
                </a:lnTo>
                <a:lnTo>
                  <a:pt x="594793" y="282501"/>
                </a:lnTo>
                <a:lnTo>
                  <a:pt x="595322" y="281972"/>
                </a:lnTo>
                <a:lnTo>
                  <a:pt x="596380" y="281972"/>
                </a:lnTo>
                <a:lnTo>
                  <a:pt x="598232" y="281972"/>
                </a:lnTo>
                <a:lnTo>
                  <a:pt x="598232" y="269275"/>
                </a:lnTo>
                <a:lnTo>
                  <a:pt x="595587" y="269275"/>
                </a:lnTo>
                <a:lnTo>
                  <a:pt x="595058" y="269010"/>
                </a:lnTo>
                <a:lnTo>
                  <a:pt x="594529" y="268746"/>
                </a:lnTo>
                <a:lnTo>
                  <a:pt x="594000" y="268217"/>
                </a:lnTo>
                <a:lnTo>
                  <a:pt x="594000" y="267423"/>
                </a:lnTo>
                <a:lnTo>
                  <a:pt x="594000" y="266894"/>
                </a:lnTo>
                <a:lnTo>
                  <a:pt x="594529" y="266101"/>
                </a:lnTo>
                <a:lnTo>
                  <a:pt x="595058" y="265572"/>
                </a:lnTo>
                <a:lnTo>
                  <a:pt x="595587" y="265572"/>
                </a:lnTo>
                <a:lnTo>
                  <a:pt x="598232" y="265572"/>
                </a:lnTo>
                <a:lnTo>
                  <a:pt x="598232" y="258165"/>
                </a:lnTo>
                <a:lnTo>
                  <a:pt x="597703" y="257636"/>
                </a:lnTo>
                <a:lnTo>
                  <a:pt x="597174" y="256843"/>
                </a:lnTo>
                <a:lnTo>
                  <a:pt x="596645" y="256049"/>
                </a:lnTo>
                <a:lnTo>
                  <a:pt x="596645" y="255256"/>
                </a:lnTo>
                <a:lnTo>
                  <a:pt x="596909" y="253669"/>
                </a:lnTo>
                <a:lnTo>
                  <a:pt x="597703" y="252346"/>
                </a:lnTo>
                <a:lnTo>
                  <a:pt x="598761" y="251553"/>
                </a:lnTo>
                <a:lnTo>
                  <a:pt x="600347" y="251288"/>
                </a:lnTo>
                <a:lnTo>
                  <a:pt x="601670" y="251553"/>
                </a:lnTo>
                <a:lnTo>
                  <a:pt x="602728" y="252346"/>
                </a:lnTo>
                <a:lnTo>
                  <a:pt x="603521" y="253669"/>
                </a:lnTo>
                <a:lnTo>
                  <a:pt x="604050" y="255256"/>
                </a:lnTo>
                <a:lnTo>
                  <a:pt x="604050" y="256049"/>
                </a:lnTo>
                <a:lnTo>
                  <a:pt x="603257" y="256843"/>
                </a:lnTo>
                <a:lnTo>
                  <a:pt x="602728" y="257636"/>
                </a:lnTo>
                <a:lnTo>
                  <a:pt x="602199" y="258165"/>
                </a:lnTo>
                <a:lnTo>
                  <a:pt x="602199" y="265572"/>
                </a:lnTo>
                <a:lnTo>
                  <a:pt x="605108" y="265572"/>
                </a:lnTo>
                <a:lnTo>
                  <a:pt x="605637" y="265572"/>
                </a:lnTo>
                <a:lnTo>
                  <a:pt x="606166" y="266101"/>
                </a:lnTo>
                <a:lnTo>
                  <a:pt x="606695" y="266894"/>
                </a:lnTo>
                <a:lnTo>
                  <a:pt x="606695" y="267423"/>
                </a:lnTo>
                <a:lnTo>
                  <a:pt x="606695" y="268217"/>
                </a:lnTo>
                <a:lnTo>
                  <a:pt x="606166" y="268746"/>
                </a:lnTo>
                <a:lnTo>
                  <a:pt x="605637" y="269010"/>
                </a:lnTo>
                <a:lnTo>
                  <a:pt x="605108" y="269275"/>
                </a:lnTo>
                <a:lnTo>
                  <a:pt x="602199" y="269275"/>
                </a:lnTo>
                <a:lnTo>
                  <a:pt x="602199" y="281972"/>
                </a:lnTo>
                <a:lnTo>
                  <a:pt x="604579" y="281972"/>
                </a:lnTo>
                <a:lnTo>
                  <a:pt x="605372" y="281972"/>
                </a:lnTo>
                <a:lnTo>
                  <a:pt x="605901" y="282501"/>
                </a:lnTo>
                <a:lnTo>
                  <a:pt x="606430" y="283294"/>
                </a:lnTo>
                <a:lnTo>
                  <a:pt x="606430" y="284088"/>
                </a:lnTo>
                <a:lnTo>
                  <a:pt x="614364" y="284088"/>
                </a:lnTo>
                <a:lnTo>
                  <a:pt x="614629" y="283294"/>
                </a:lnTo>
                <a:lnTo>
                  <a:pt x="615158" y="282501"/>
                </a:lnTo>
                <a:lnTo>
                  <a:pt x="615687" y="281972"/>
                </a:lnTo>
                <a:lnTo>
                  <a:pt x="616480" y="281972"/>
                </a:lnTo>
                <a:lnTo>
                  <a:pt x="618860" y="281972"/>
                </a:lnTo>
                <a:lnTo>
                  <a:pt x="618860" y="269275"/>
                </a:lnTo>
                <a:lnTo>
                  <a:pt x="615951" y="269275"/>
                </a:lnTo>
                <a:lnTo>
                  <a:pt x="615422" y="269010"/>
                </a:lnTo>
                <a:lnTo>
                  <a:pt x="614893" y="268746"/>
                </a:lnTo>
                <a:lnTo>
                  <a:pt x="614364" y="268217"/>
                </a:lnTo>
                <a:lnTo>
                  <a:pt x="614364" y="267423"/>
                </a:lnTo>
                <a:lnTo>
                  <a:pt x="614364" y="266894"/>
                </a:lnTo>
                <a:lnTo>
                  <a:pt x="614893" y="266101"/>
                </a:lnTo>
                <a:lnTo>
                  <a:pt x="615422" y="265572"/>
                </a:lnTo>
                <a:lnTo>
                  <a:pt x="615951" y="265572"/>
                </a:lnTo>
                <a:lnTo>
                  <a:pt x="618860" y="265572"/>
                </a:lnTo>
                <a:lnTo>
                  <a:pt x="618860" y="258165"/>
                </a:lnTo>
                <a:lnTo>
                  <a:pt x="617802" y="257636"/>
                </a:lnTo>
                <a:lnTo>
                  <a:pt x="617273" y="256843"/>
                </a:lnTo>
                <a:lnTo>
                  <a:pt x="617009" y="256049"/>
                </a:lnTo>
                <a:lnTo>
                  <a:pt x="617009" y="255256"/>
                </a:lnTo>
                <a:lnTo>
                  <a:pt x="617273" y="253669"/>
                </a:lnTo>
                <a:lnTo>
                  <a:pt x="618331" y="252346"/>
                </a:lnTo>
                <a:lnTo>
                  <a:pt x="619389" y="251553"/>
                </a:lnTo>
                <a:lnTo>
                  <a:pt x="620712" y="251288"/>
                </a:lnTo>
                <a:lnTo>
                  <a:pt x="622034" y="251553"/>
                </a:lnTo>
                <a:lnTo>
                  <a:pt x="623356" y="252346"/>
                </a:lnTo>
                <a:lnTo>
                  <a:pt x="624150" y="253669"/>
                </a:lnTo>
                <a:lnTo>
                  <a:pt x="624414" y="255256"/>
                </a:lnTo>
                <a:lnTo>
                  <a:pt x="624150" y="256049"/>
                </a:lnTo>
                <a:lnTo>
                  <a:pt x="623885" y="256843"/>
                </a:lnTo>
                <a:lnTo>
                  <a:pt x="623356" y="257636"/>
                </a:lnTo>
                <a:lnTo>
                  <a:pt x="622563" y="258165"/>
                </a:lnTo>
                <a:lnTo>
                  <a:pt x="622563" y="265572"/>
                </a:lnTo>
                <a:lnTo>
                  <a:pt x="625208" y="265572"/>
                </a:lnTo>
                <a:lnTo>
                  <a:pt x="626001" y="265572"/>
                </a:lnTo>
                <a:lnTo>
                  <a:pt x="626530" y="266101"/>
                </a:lnTo>
                <a:lnTo>
                  <a:pt x="626794" y="266894"/>
                </a:lnTo>
                <a:lnTo>
                  <a:pt x="627059" y="267423"/>
                </a:lnTo>
                <a:lnTo>
                  <a:pt x="626794" y="268217"/>
                </a:lnTo>
                <a:lnTo>
                  <a:pt x="626530" y="268746"/>
                </a:lnTo>
                <a:lnTo>
                  <a:pt x="626001" y="269010"/>
                </a:lnTo>
                <a:lnTo>
                  <a:pt x="625208" y="269275"/>
                </a:lnTo>
                <a:lnTo>
                  <a:pt x="622563" y="269275"/>
                </a:lnTo>
                <a:lnTo>
                  <a:pt x="622563" y="281972"/>
                </a:lnTo>
                <a:lnTo>
                  <a:pt x="624679" y="281972"/>
                </a:lnTo>
                <a:lnTo>
                  <a:pt x="625472" y="281972"/>
                </a:lnTo>
                <a:lnTo>
                  <a:pt x="626265" y="282501"/>
                </a:lnTo>
                <a:lnTo>
                  <a:pt x="626530" y="283294"/>
                </a:lnTo>
                <a:lnTo>
                  <a:pt x="626794" y="284088"/>
                </a:lnTo>
                <a:lnTo>
                  <a:pt x="637638" y="284088"/>
                </a:lnTo>
                <a:lnTo>
                  <a:pt x="637638" y="265572"/>
                </a:lnTo>
                <a:lnTo>
                  <a:pt x="632084" y="257107"/>
                </a:lnTo>
                <a:lnTo>
                  <a:pt x="634464" y="256578"/>
                </a:lnTo>
                <a:lnTo>
                  <a:pt x="643191" y="189127"/>
                </a:lnTo>
                <a:lnTo>
                  <a:pt x="647423" y="202089"/>
                </a:lnTo>
                <a:lnTo>
                  <a:pt x="651390" y="182779"/>
                </a:lnTo>
                <a:lnTo>
                  <a:pt x="655886" y="161089"/>
                </a:lnTo>
                <a:lnTo>
                  <a:pt x="661175" y="134109"/>
                </a:lnTo>
                <a:lnTo>
                  <a:pt x="666729" y="103689"/>
                </a:lnTo>
                <a:lnTo>
                  <a:pt x="672019" y="71154"/>
                </a:lnTo>
                <a:lnTo>
                  <a:pt x="674399" y="54754"/>
                </a:lnTo>
                <a:lnTo>
                  <a:pt x="676779" y="38355"/>
                </a:lnTo>
                <a:lnTo>
                  <a:pt x="678895" y="22484"/>
                </a:lnTo>
                <a:lnTo>
                  <a:pt x="680217" y="7407"/>
                </a:lnTo>
                <a:lnTo>
                  <a:pt x="677837" y="7142"/>
                </a:lnTo>
                <a:lnTo>
                  <a:pt x="675986" y="6613"/>
                </a:lnTo>
                <a:lnTo>
                  <a:pt x="674399" y="5819"/>
                </a:lnTo>
                <a:lnTo>
                  <a:pt x="674134" y="5555"/>
                </a:lnTo>
                <a:lnTo>
                  <a:pt x="673870" y="5026"/>
                </a:lnTo>
                <a:lnTo>
                  <a:pt x="673870" y="4761"/>
                </a:lnTo>
                <a:lnTo>
                  <a:pt x="674399" y="4232"/>
                </a:lnTo>
                <a:lnTo>
                  <a:pt x="675721" y="3703"/>
                </a:lnTo>
                <a:lnTo>
                  <a:pt x="677308" y="3174"/>
                </a:lnTo>
                <a:lnTo>
                  <a:pt x="679159" y="2645"/>
                </a:lnTo>
                <a:lnTo>
                  <a:pt x="679688" y="1587"/>
                </a:lnTo>
                <a:lnTo>
                  <a:pt x="680482" y="794"/>
                </a:lnTo>
                <a:lnTo>
                  <a:pt x="681275" y="265"/>
                </a:lnTo>
                <a:lnTo>
                  <a:pt x="682598" y="0"/>
                </a:lnTo>
                <a:lnTo>
                  <a:pt x="683655" y="265"/>
                </a:lnTo>
                <a:lnTo>
                  <a:pt x="684449" y="794"/>
                </a:lnTo>
                <a:lnTo>
                  <a:pt x="685242" y="1587"/>
                </a:lnTo>
                <a:lnTo>
                  <a:pt x="685771" y="2645"/>
                </a:lnTo>
                <a:lnTo>
                  <a:pt x="687622" y="3174"/>
                </a:lnTo>
                <a:lnTo>
                  <a:pt x="689474" y="3703"/>
                </a:lnTo>
                <a:lnTo>
                  <a:pt x="690532" y="4232"/>
                </a:lnTo>
                <a:lnTo>
                  <a:pt x="690796" y="4761"/>
                </a:lnTo>
                <a:lnTo>
                  <a:pt x="691061" y="5026"/>
                </a:lnTo>
                <a:lnTo>
                  <a:pt x="690796" y="5555"/>
                </a:lnTo>
                <a:lnTo>
                  <a:pt x="690532" y="5819"/>
                </a:lnTo>
                <a:lnTo>
                  <a:pt x="689209" y="6613"/>
                </a:lnTo>
                <a:lnTo>
                  <a:pt x="687094" y="7142"/>
                </a:lnTo>
                <a:lnTo>
                  <a:pt x="684713" y="7407"/>
                </a:lnTo>
                <a:lnTo>
                  <a:pt x="686300" y="22484"/>
                </a:lnTo>
                <a:lnTo>
                  <a:pt x="688151" y="38355"/>
                </a:lnTo>
                <a:lnTo>
                  <a:pt x="690532" y="54754"/>
                </a:lnTo>
                <a:lnTo>
                  <a:pt x="692912" y="71154"/>
                </a:lnTo>
                <a:lnTo>
                  <a:pt x="698201" y="103689"/>
                </a:lnTo>
                <a:lnTo>
                  <a:pt x="704020" y="134109"/>
                </a:lnTo>
                <a:lnTo>
                  <a:pt x="709309" y="161089"/>
                </a:lnTo>
                <a:lnTo>
                  <a:pt x="713541" y="182779"/>
                </a:lnTo>
                <a:lnTo>
                  <a:pt x="717772" y="202089"/>
                </a:lnTo>
                <a:lnTo>
                  <a:pt x="721739" y="189127"/>
                </a:lnTo>
                <a:lnTo>
                  <a:pt x="730731" y="258430"/>
                </a:lnTo>
                <a:lnTo>
                  <a:pt x="732318" y="258694"/>
                </a:lnTo>
                <a:lnTo>
                  <a:pt x="727293" y="272449"/>
                </a:lnTo>
                <a:lnTo>
                  <a:pt x="727293" y="472686"/>
                </a:lnTo>
                <a:lnTo>
                  <a:pt x="732582" y="474537"/>
                </a:lnTo>
                <a:lnTo>
                  <a:pt x="727293" y="478241"/>
                </a:lnTo>
                <a:lnTo>
                  <a:pt x="727293" y="572672"/>
                </a:lnTo>
                <a:lnTo>
                  <a:pt x="732582" y="574524"/>
                </a:lnTo>
                <a:lnTo>
                  <a:pt x="727293" y="578756"/>
                </a:lnTo>
                <a:lnTo>
                  <a:pt x="727293" y="704400"/>
                </a:lnTo>
                <a:lnTo>
                  <a:pt x="732582" y="706516"/>
                </a:lnTo>
                <a:lnTo>
                  <a:pt x="727293" y="710219"/>
                </a:lnTo>
                <a:lnTo>
                  <a:pt x="727293" y="889559"/>
                </a:lnTo>
                <a:lnTo>
                  <a:pt x="742897" y="915746"/>
                </a:lnTo>
                <a:lnTo>
                  <a:pt x="742897" y="1238188"/>
                </a:lnTo>
                <a:lnTo>
                  <a:pt x="915067" y="923682"/>
                </a:lnTo>
                <a:lnTo>
                  <a:pt x="913480" y="922094"/>
                </a:lnTo>
                <a:lnTo>
                  <a:pt x="912422" y="920243"/>
                </a:lnTo>
                <a:lnTo>
                  <a:pt x="911629" y="917862"/>
                </a:lnTo>
                <a:lnTo>
                  <a:pt x="911364" y="915746"/>
                </a:lnTo>
                <a:lnTo>
                  <a:pt x="911364" y="914159"/>
                </a:lnTo>
                <a:lnTo>
                  <a:pt x="911893" y="912572"/>
                </a:lnTo>
                <a:lnTo>
                  <a:pt x="912687" y="910985"/>
                </a:lnTo>
                <a:lnTo>
                  <a:pt x="913744" y="909662"/>
                </a:lnTo>
                <a:lnTo>
                  <a:pt x="914802" y="908340"/>
                </a:lnTo>
                <a:lnTo>
                  <a:pt x="916654" y="907282"/>
                </a:lnTo>
                <a:lnTo>
                  <a:pt x="918240" y="906224"/>
                </a:lnTo>
                <a:lnTo>
                  <a:pt x="920092" y="905695"/>
                </a:lnTo>
                <a:lnTo>
                  <a:pt x="919563" y="904637"/>
                </a:lnTo>
                <a:lnTo>
                  <a:pt x="919563" y="903050"/>
                </a:lnTo>
                <a:lnTo>
                  <a:pt x="919563" y="901727"/>
                </a:lnTo>
                <a:lnTo>
                  <a:pt x="920092" y="900669"/>
                </a:lnTo>
                <a:lnTo>
                  <a:pt x="918505" y="900669"/>
                </a:lnTo>
                <a:lnTo>
                  <a:pt x="917447" y="900404"/>
                </a:lnTo>
                <a:lnTo>
                  <a:pt x="916389" y="900140"/>
                </a:lnTo>
                <a:lnTo>
                  <a:pt x="915067" y="899875"/>
                </a:lnTo>
                <a:lnTo>
                  <a:pt x="914273" y="899082"/>
                </a:lnTo>
                <a:lnTo>
                  <a:pt x="913744" y="898553"/>
                </a:lnTo>
                <a:lnTo>
                  <a:pt x="913215" y="897495"/>
                </a:lnTo>
                <a:lnTo>
                  <a:pt x="912951" y="896701"/>
                </a:lnTo>
                <a:lnTo>
                  <a:pt x="912951" y="895643"/>
                </a:lnTo>
                <a:lnTo>
                  <a:pt x="912951" y="894585"/>
                </a:lnTo>
                <a:lnTo>
                  <a:pt x="913215" y="893792"/>
                </a:lnTo>
                <a:lnTo>
                  <a:pt x="913744" y="892998"/>
                </a:lnTo>
                <a:lnTo>
                  <a:pt x="914273" y="892204"/>
                </a:lnTo>
                <a:lnTo>
                  <a:pt x="915067" y="891411"/>
                </a:lnTo>
                <a:lnTo>
                  <a:pt x="916389" y="891146"/>
                </a:lnTo>
                <a:lnTo>
                  <a:pt x="917447" y="890882"/>
                </a:lnTo>
                <a:lnTo>
                  <a:pt x="918505" y="890617"/>
                </a:lnTo>
                <a:lnTo>
                  <a:pt x="923530" y="890617"/>
                </a:lnTo>
                <a:lnTo>
                  <a:pt x="923265" y="887972"/>
                </a:lnTo>
                <a:lnTo>
                  <a:pt x="922736" y="885592"/>
                </a:lnTo>
                <a:lnTo>
                  <a:pt x="922207" y="883740"/>
                </a:lnTo>
                <a:lnTo>
                  <a:pt x="921678" y="881888"/>
                </a:lnTo>
                <a:lnTo>
                  <a:pt x="920885" y="880566"/>
                </a:lnTo>
                <a:lnTo>
                  <a:pt x="919827" y="879243"/>
                </a:lnTo>
                <a:lnTo>
                  <a:pt x="919034" y="878185"/>
                </a:lnTo>
                <a:lnTo>
                  <a:pt x="917976" y="877392"/>
                </a:lnTo>
                <a:lnTo>
                  <a:pt x="915596" y="876069"/>
                </a:lnTo>
                <a:lnTo>
                  <a:pt x="913480" y="875011"/>
                </a:lnTo>
                <a:lnTo>
                  <a:pt x="911629" y="874747"/>
                </a:lnTo>
                <a:lnTo>
                  <a:pt x="910042" y="874747"/>
                </a:lnTo>
                <a:lnTo>
                  <a:pt x="910042" y="876334"/>
                </a:lnTo>
                <a:lnTo>
                  <a:pt x="909777" y="877127"/>
                </a:lnTo>
                <a:lnTo>
                  <a:pt x="909513" y="877921"/>
                </a:lnTo>
                <a:lnTo>
                  <a:pt x="908719" y="878185"/>
                </a:lnTo>
                <a:lnTo>
                  <a:pt x="907926" y="878450"/>
                </a:lnTo>
                <a:lnTo>
                  <a:pt x="907133" y="878185"/>
                </a:lnTo>
                <a:lnTo>
                  <a:pt x="906604" y="877921"/>
                </a:lnTo>
                <a:lnTo>
                  <a:pt x="906075" y="877127"/>
                </a:lnTo>
                <a:lnTo>
                  <a:pt x="905810" y="876334"/>
                </a:lnTo>
                <a:lnTo>
                  <a:pt x="905810" y="867076"/>
                </a:lnTo>
                <a:lnTo>
                  <a:pt x="906075" y="866282"/>
                </a:lnTo>
                <a:lnTo>
                  <a:pt x="906604" y="865489"/>
                </a:lnTo>
                <a:lnTo>
                  <a:pt x="907133" y="865224"/>
                </a:lnTo>
                <a:lnTo>
                  <a:pt x="907926" y="864960"/>
                </a:lnTo>
                <a:lnTo>
                  <a:pt x="908719" y="865224"/>
                </a:lnTo>
                <a:lnTo>
                  <a:pt x="909513" y="865489"/>
                </a:lnTo>
                <a:lnTo>
                  <a:pt x="909777" y="866282"/>
                </a:lnTo>
                <a:lnTo>
                  <a:pt x="910042" y="867076"/>
                </a:lnTo>
                <a:lnTo>
                  <a:pt x="910042" y="868398"/>
                </a:lnTo>
                <a:lnTo>
                  <a:pt x="912422" y="868134"/>
                </a:lnTo>
                <a:lnTo>
                  <a:pt x="914538" y="867869"/>
                </a:lnTo>
                <a:lnTo>
                  <a:pt x="916654" y="867340"/>
                </a:lnTo>
                <a:lnTo>
                  <a:pt x="918240" y="866547"/>
                </a:lnTo>
                <a:lnTo>
                  <a:pt x="919563" y="865753"/>
                </a:lnTo>
                <a:lnTo>
                  <a:pt x="920621" y="864695"/>
                </a:lnTo>
                <a:lnTo>
                  <a:pt x="921414" y="863637"/>
                </a:lnTo>
                <a:lnTo>
                  <a:pt x="921943" y="862579"/>
                </a:lnTo>
                <a:lnTo>
                  <a:pt x="923001" y="860198"/>
                </a:lnTo>
                <a:lnTo>
                  <a:pt x="923265" y="857818"/>
                </a:lnTo>
                <a:lnTo>
                  <a:pt x="923265" y="855966"/>
                </a:lnTo>
                <a:lnTo>
                  <a:pt x="923265" y="854644"/>
                </a:lnTo>
                <a:lnTo>
                  <a:pt x="922736" y="854644"/>
                </a:lnTo>
                <a:lnTo>
                  <a:pt x="922207" y="854379"/>
                </a:lnTo>
                <a:lnTo>
                  <a:pt x="921678" y="854114"/>
                </a:lnTo>
                <a:lnTo>
                  <a:pt x="921150" y="853585"/>
                </a:lnTo>
                <a:lnTo>
                  <a:pt x="921150" y="852792"/>
                </a:lnTo>
                <a:lnTo>
                  <a:pt x="921150" y="851998"/>
                </a:lnTo>
                <a:lnTo>
                  <a:pt x="921678" y="851469"/>
                </a:lnTo>
                <a:lnTo>
                  <a:pt x="922207" y="851205"/>
                </a:lnTo>
                <a:lnTo>
                  <a:pt x="922736" y="850940"/>
                </a:lnTo>
                <a:lnTo>
                  <a:pt x="929877" y="850940"/>
                </a:lnTo>
                <a:lnTo>
                  <a:pt x="930670" y="851205"/>
                </a:lnTo>
                <a:lnTo>
                  <a:pt x="931464" y="851469"/>
                </a:lnTo>
                <a:lnTo>
                  <a:pt x="931728" y="851998"/>
                </a:lnTo>
                <a:lnTo>
                  <a:pt x="931993" y="852792"/>
                </a:lnTo>
                <a:lnTo>
                  <a:pt x="931728" y="853585"/>
                </a:lnTo>
                <a:lnTo>
                  <a:pt x="931464" y="854114"/>
                </a:lnTo>
                <a:lnTo>
                  <a:pt x="930670" y="854379"/>
                </a:lnTo>
                <a:lnTo>
                  <a:pt x="929877" y="854644"/>
                </a:lnTo>
                <a:lnTo>
                  <a:pt x="929348" y="854644"/>
                </a:lnTo>
                <a:lnTo>
                  <a:pt x="929348" y="855966"/>
                </a:lnTo>
                <a:lnTo>
                  <a:pt x="929348" y="857818"/>
                </a:lnTo>
                <a:lnTo>
                  <a:pt x="929613" y="860198"/>
                </a:lnTo>
                <a:lnTo>
                  <a:pt x="930935" y="862579"/>
                </a:lnTo>
                <a:lnTo>
                  <a:pt x="931464" y="863637"/>
                </a:lnTo>
                <a:lnTo>
                  <a:pt x="932522" y="864695"/>
                </a:lnTo>
                <a:lnTo>
                  <a:pt x="933580" y="865753"/>
                </a:lnTo>
                <a:lnTo>
                  <a:pt x="934902" y="866547"/>
                </a:lnTo>
                <a:lnTo>
                  <a:pt x="936224" y="867340"/>
                </a:lnTo>
                <a:lnTo>
                  <a:pt x="938076" y="867869"/>
                </a:lnTo>
                <a:lnTo>
                  <a:pt x="940191" y="868134"/>
                </a:lnTo>
                <a:lnTo>
                  <a:pt x="942572" y="868398"/>
                </a:lnTo>
                <a:lnTo>
                  <a:pt x="942572" y="867076"/>
                </a:lnTo>
                <a:lnTo>
                  <a:pt x="942836" y="866282"/>
                </a:lnTo>
                <a:lnTo>
                  <a:pt x="943365" y="865489"/>
                </a:lnTo>
                <a:lnTo>
                  <a:pt x="943894" y="865224"/>
                </a:lnTo>
                <a:lnTo>
                  <a:pt x="944952" y="864960"/>
                </a:lnTo>
                <a:lnTo>
                  <a:pt x="945745" y="865224"/>
                </a:lnTo>
                <a:lnTo>
                  <a:pt x="946539" y="865489"/>
                </a:lnTo>
                <a:lnTo>
                  <a:pt x="946803" y="866282"/>
                </a:lnTo>
                <a:lnTo>
                  <a:pt x="947068" y="867076"/>
                </a:lnTo>
                <a:lnTo>
                  <a:pt x="947068" y="876334"/>
                </a:lnTo>
                <a:lnTo>
                  <a:pt x="946803" y="877127"/>
                </a:lnTo>
                <a:lnTo>
                  <a:pt x="946539" y="877921"/>
                </a:lnTo>
                <a:lnTo>
                  <a:pt x="945745" y="878185"/>
                </a:lnTo>
                <a:lnTo>
                  <a:pt x="944952" y="878450"/>
                </a:lnTo>
                <a:lnTo>
                  <a:pt x="943894" y="878185"/>
                </a:lnTo>
                <a:lnTo>
                  <a:pt x="943365" y="877921"/>
                </a:lnTo>
                <a:lnTo>
                  <a:pt x="942836" y="877127"/>
                </a:lnTo>
                <a:lnTo>
                  <a:pt x="942572" y="876334"/>
                </a:lnTo>
                <a:lnTo>
                  <a:pt x="942572" y="874747"/>
                </a:lnTo>
                <a:lnTo>
                  <a:pt x="940985" y="874747"/>
                </a:lnTo>
                <a:lnTo>
                  <a:pt x="939134" y="875011"/>
                </a:lnTo>
                <a:lnTo>
                  <a:pt x="937018" y="876069"/>
                </a:lnTo>
                <a:lnTo>
                  <a:pt x="934902" y="877392"/>
                </a:lnTo>
                <a:lnTo>
                  <a:pt x="933844" y="878185"/>
                </a:lnTo>
                <a:lnTo>
                  <a:pt x="933051" y="879243"/>
                </a:lnTo>
                <a:lnTo>
                  <a:pt x="931993" y="880566"/>
                </a:lnTo>
                <a:lnTo>
                  <a:pt x="931199" y="881888"/>
                </a:lnTo>
                <a:lnTo>
                  <a:pt x="930670" y="883740"/>
                </a:lnTo>
                <a:lnTo>
                  <a:pt x="929877" y="885592"/>
                </a:lnTo>
                <a:lnTo>
                  <a:pt x="929348" y="887972"/>
                </a:lnTo>
                <a:lnTo>
                  <a:pt x="929348" y="890617"/>
                </a:lnTo>
                <a:lnTo>
                  <a:pt x="934638" y="890617"/>
                </a:lnTo>
                <a:lnTo>
                  <a:pt x="935695" y="890882"/>
                </a:lnTo>
                <a:lnTo>
                  <a:pt x="936489" y="891146"/>
                </a:lnTo>
                <a:lnTo>
                  <a:pt x="937547" y="891411"/>
                </a:lnTo>
                <a:lnTo>
                  <a:pt x="938340" y="892204"/>
                </a:lnTo>
                <a:lnTo>
                  <a:pt x="938869" y="892998"/>
                </a:lnTo>
                <a:lnTo>
                  <a:pt x="939398" y="893792"/>
                </a:lnTo>
                <a:lnTo>
                  <a:pt x="939662" y="894585"/>
                </a:lnTo>
                <a:lnTo>
                  <a:pt x="939927" y="895643"/>
                </a:lnTo>
                <a:lnTo>
                  <a:pt x="939662" y="896701"/>
                </a:lnTo>
                <a:lnTo>
                  <a:pt x="939398" y="897495"/>
                </a:lnTo>
                <a:lnTo>
                  <a:pt x="938869" y="898553"/>
                </a:lnTo>
                <a:lnTo>
                  <a:pt x="938340" y="899082"/>
                </a:lnTo>
                <a:lnTo>
                  <a:pt x="937547" y="899875"/>
                </a:lnTo>
                <a:lnTo>
                  <a:pt x="936489" y="900140"/>
                </a:lnTo>
                <a:lnTo>
                  <a:pt x="935695" y="900404"/>
                </a:lnTo>
                <a:lnTo>
                  <a:pt x="934638" y="900669"/>
                </a:lnTo>
                <a:lnTo>
                  <a:pt x="932786" y="900669"/>
                </a:lnTo>
                <a:lnTo>
                  <a:pt x="933315" y="901727"/>
                </a:lnTo>
                <a:lnTo>
                  <a:pt x="933315" y="903050"/>
                </a:lnTo>
                <a:lnTo>
                  <a:pt x="933315" y="904637"/>
                </a:lnTo>
                <a:lnTo>
                  <a:pt x="933051" y="905695"/>
                </a:lnTo>
                <a:lnTo>
                  <a:pt x="934638" y="906224"/>
                </a:lnTo>
                <a:lnTo>
                  <a:pt x="936224" y="907282"/>
                </a:lnTo>
                <a:lnTo>
                  <a:pt x="937811" y="908340"/>
                </a:lnTo>
                <a:lnTo>
                  <a:pt x="938869" y="909662"/>
                </a:lnTo>
                <a:lnTo>
                  <a:pt x="939927" y="910985"/>
                </a:lnTo>
                <a:lnTo>
                  <a:pt x="940720" y="912572"/>
                </a:lnTo>
                <a:lnTo>
                  <a:pt x="941249" y="914159"/>
                </a:lnTo>
                <a:lnTo>
                  <a:pt x="941249" y="915746"/>
                </a:lnTo>
                <a:lnTo>
                  <a:pt x="940985" y="917862"/>
                </a:lnTo>
                <a:lnTo>
                  <a:pt x="940191" y="920243"/>
                </a:lnTo>
                <a:lnTo>
                  <a:pt x="939134" y="922094"/>
                </a:lnTo>
                <a:lnTo>
                  <a:pt x="937547" y="923682"/>
                </a:lnTo>
                <a:lnTo>
                  <a:pt x="1109981" y="1238188"/>
                </a:lnTo>
                <a:lnTo>
                  <a:pt x="1109981" y="915746"/>
                </a:lnTo>
                <a:lnTo>
                  <a:pt x="1125320" y="889559"/>
                </a:lnTo>
                <a:lnTo>
                  <a:pt x="1125320" y="710219"/>
                </a:lnTo>
                <a:lnTo>
                  <a:pt x="1120296" y="706516"/>
                </a:lnTo>
                <a:lnTo>
                  <a:pt x="1125320" y="704400"/>
                </a:lnTo>
                <a:lnTo>
                  <a:pt x="1125320" y="578756"/>
                </a:lnTo>
                <a:lnTo>
                  <a:pt x="1120296" y="574524"/>
                </a:lnTo>
                <a:lnTo>
                  <a:pt x="1125320" y="572672"/>
                </a:lnTo>
                <a:lnTo>
                  <a:pt x="1125320" y="478241"/>
                </a:lnTo>
                <a:lnTo>
                  <a:pt x="1120296" y="474537"/>
                </a:lnTo>
                <a:lnTo>
                  <a:pt x="1125320" y="472686"/>
                </a:lnTo>
                <a:lnTo>
                  <a:pt x="1125320" y="272449"/>
                </a:lnTo>
                <a:lnTo>
                  <a:pt x="1120824" y="258694"/>
                </a:lnTo>
                <a:lnTo>
                  <a:pt x="1121882" y="258430"/>
                </a:lnTo>
                <a:lnTo>
                  <a:pt x="1131139" y="189127"/>
                </a:lnTo>
                <a:lnTo>
                  <a:pt x="1135106" y="202089"/>
                </a:lnTo>
                <a:lnTo>
                  <a:pt x="1139073" y="182779"/>
                </a:lnTo>
                <a:lnTo>
                  <a:pt x="1143833" y="161089"/>
                </a:lnTo>
                <a:lnTo>
                  <a:pt x="1148858" y="134109"/>
                </a:lnTo>
                <a:lnTo>
                  <a:pt x="1154412" y="103689"/>
                </a:lnTo>
                <a:lnTo>
                  <a:pt x="1159966" y="71154"/>
                </a:lnTo>
                <a:lnTo>
                  <a:pt x="1162346" y="54754"/>
                </a:lnTo>
                <a:lnTo>
                  <a:pt x="1164726" y="38355"/>
                </a:lnTo>
                <a:lnTo>
                  <a:pt x="1166578" y="22484"/>
                </a:lnTo>
                <a:lnTo>
                  <a:pt x="1168165" y="7407"/>
                </a:lnTo>
                <a:lnTo>
                  <a:pt x="1165520" y="7142"/>
                </a:lnTo>
                <a:lnTo>
                  <a:pt x="1163669" y="6613"/>
                </a:lnTo>
                <a:lnTo>
                  <a:pt x="1162346" y="5819"/>
                </a:lnTo>
                <a:lnTo>
                  <a:pt x="1162082" y="5555"/>
                </a:lnTo>
                <a:lnTo>
                  <a:pt x="1161817" y="5026"/>
                </a:lnTo>
                <a:lnTo>
                  <a:pt x="1162082" y="4761"/>
                </a:lnTo>
                <a:lnTo>
                  <a:pt x="1162346" y="4232"/>
                </a:lnTo>
                <a:lnTo>
                  <a:pt x="1163404" y="3703"/>
                </a:lnTo>
                <a:lnTo>
                  <a:pt x="1164991" y="3174"/>
                </a:lnTo>
                <a:lnTo>
                  <a:pt x="1167107" y="2645"/>
                </a:lnTo>
                <a:lnTo>
                  <a:pt x="1167371" y="1587"/>
                </a:lnTo>
                <a:lnTo>
                  <a:pt x="1168165" y="794"/>
                </a:lnTo>
                <a:lnTo>
                  <a:pt x="1168958" y="265"/>
                </a:lnTo>
                <a:lnTo>
                  <a:pt x="1170280" y="0"/>
                </a:lnTo>
                <a:lnTo>
                  <a:pt x="1171338" y="265"/>
                </a:lnTo>
                <a:lnTo>
                  <a:pt x="1172661" y="794"/>
                </a:lnTo>
                <a:lnTo>
                  <a:pt x="1173190" y="1587"/>
                </a:lnTo>
                <a:lnTo>
                  <a:pt x="1173718" y="2645"/>
                </a:lnTo>
                <a:lnTo>
                  <a:pt x="1175834" y="3174"/>
                </a:lnTo>
                <a:lnTo>
                  <a:pt x="1177421" y="3703"/>
                </a:lnTo>
                <a:lnTo>
                  <a:pt x="1178479" y="4232"/>
                </a:lnTo>
                <a:lnTo>
                  <a:pt x="1178743" y="4761"/>
                </a:lnTo>
                <a:lnTo>
                  <a:pt x="1178743" y="5026"/>
                </a:lnTo>
                <a:lnTo>
                  <a:pt x="1178743" y="5555"/>
                </a:lnTo>
                <a:lnTo>
                  <a:pt x="1178214" y="5819"/>
                </a:lnTo>
                <a:lnTo>
                  <a:pt x="1176892" y="6613"/>
                </a:lnTo>
                <a:lnTo>
                  <a:pt x="1175041" y="7142"/>
                </a:lnTo>
                <a:lnTo>
                  <a:pt x="1172661" y="7407"/>
                </a:lnTo>
                <a:lnTo>
                  <a:pt x="1174247" y="22484"/>
                </a:lnTo>
                <a:lnTo>
                  <a:pt x="1176099" y="38355"/>
                </a:lnTo>
                <a:lnTo>
                  <a:pt x="1178214" y="54754"/>
                </a:lnTo>
                <a:lnTo>
                  <a:pt x="1180595" y="71154"/>
                </a:lnTo>
                <a:lnTo>
                  <a:pt x="1186149" y="103689"/>
                </a:lnTo>
                <a:lnTo>
                  <a:pt x="1191702" y="134109"/>
                </a:lnTo>
                <a:lnTo>
                  <a:pt x="1196992" y="161089"/>
                </a:lnTo>
                <a:lnTo>
                  <a:pt x="1201488" y="182779"/>
                </a:lnTo>
                <a:lnTo>
                  <a:pt x="1205455" y="202089"/>
                </a:lnTo>
                <a:lnTo>
                  <a:pt x="1209422" y="189127"/>
                </a:lnTo>
                <a:lnTo>
                  <a:pt x="1218678" y="256578"/>
                </a:lnTo>
                <a:lnTo>
                  <a:pt x="1220794" y="257107"/>
                </a:lnTo>
                <a:lnTo>
                  <a:pt x="1215505" y="265572"/>
                </a:lnTo>
                <a:lnTo>
                  <a:pt x="1215505" y="284088"/>
                </a:lnTo>
                <a:lnTo>
                  <a:pt x="1224232" y="284088"/>
                </a:lnTo>
                <a:lnTo>
                  <a:pt x="1224497" y="283294"/>
                </a:lnTo>
                <a:lnTo>
                  <a:pt x="1224761" y="282501"/>
                </a:lnTo>
                <a:lnTo>
                  <a:pt x="1225555" y="281972"/>
                </a:lnTo>
                <a:lnTo>
                  <a:pt x="1226348" y="281972"/>
                </a:lnTo>
                <a:lnTo>
                  <a:pt x="1228728" y="281972"/>
                </a:lnTo>
                <a:lnTo>
                  <a:pt x="1228728" y="269275"/>
                </a:lnTo>
                <a:lnTo>
                  <a:pt x="1225819" y="269275"/>
                </a:lnTo>
                <a:lnTo>
                  <a:pt x="1225026" y="269010"/>
                </a:lnTo>
                <a:lnTo>
                  <a:pt x="1224497" y="268746"/>
                </a:lnTo>
                <a:lnTo>
                  <a:pt x="1224232" y="268217"/>
                </a:lnTo>
                <a:lnTo>
                  <a:pt x="1223968" y="267423"/>
                </a:lnTo>
                <a:lnTo>
                  <a:pt x="1224232" y="266894"/>
                </a:lnTo>
                <a:lnTo>
                  <a:pt x="1224497" y="266101"/>
                </a:lnTo>
                <a:lnTo>
                  <a:pt x="1225026" y="265572"/>
                </a:lnTo>
                <a:lnTo>
                  <a:pt x="1225819" y="265572"/>
                </a:lnTo>
                <a:lnTo>
                  <a:pt x="1228728" y="265572"/>
                </a:lnTo>
                <a:lnTo>
                  <a:pt x="1228728" y="258165"/>
                </a:lnTo>
                <a:lnTo>
                  <a:pt x="1227670" y="257636"/>
                </a:lnTo>
                <a:lnTo>
                  <a:pt x="1227141" y="256843"/>
                </a:lnTo>
                <a:lnTo>
                  <a:pt x="1226877" y="256049"/>
                </a:lnTo>
                <a:lnTo>
                  <a:pt x="1226612" y="255256"/>
                </a:lnTo>
                <a:lnTo>
                  <a:pt x="1226877" y="253669"/>
                </a:lnTo>
                <a:lnTo>
                  <a:pt x="1227670" y="252346"/>
                </a:lnTo>
                <a:lnTo>
                  <a:pt x="1229257" y="251553"/>
                </a:lnTo>
                <a:lnTo>
                  <a:pt x="1230580" y="251288"/>
                </a:lnTo>
                <a:lnTo>
                  <a:pt x="1231902" y="251553"/>
                </a:lnTo>
                <a:lnTo>
                  <a:pt x="1232960" y="252346"/>
                </a:lnTo>
                <a:lnTo>
                  <a:pt x="1233753" y="253669"/>
                </a:lnTo>
                <a:lnTo>
                  <a:pt x="1234018" y="255256"/>
                </a:lnTo>
                <a:lnTo>
                  <a:pt x="1234018" y="256049"/>
                </a:lnTo>
                <a:lnTo>
                  <a:pt x="1233753" y="256843"/>
                </a:lnTo>
                <a:lnTo>
                  <a:pt x="1233224" y="257636"/>
                </a:lnTo>
                <a:lnTo>
                  <a:pt x="1232431" y="258165"/>
                </a:lnTo>
                <a:lnTo>
                  <a:pt x="1232431" y="265572"/>
                </a:lnTo>
                <a:lnTo>
                  <a:pt x="1235076" y="265572"/>
                </a:lnTo>
                <a:lnTo>
                  <a:pt x="1235604" y="265572"/>
                </a:lnTo>
                <a:lnTo>
                  <a:pt x="1236398" y="266101"/>
                </a:lnTo>
                <a:lnTo>
                  <a:pt x="1236662" y="266894"/>
                </a:lnTo>
                <a:lnTo>
                  <a:pt x="1236662" y="267423"/>
                </a:lnTo>
                <a:lnTo>
                  <a:pt x="1236662" y="268217"/>
                </a:lnTo>
                <a:lnTo>
                  <a:pt x="1236398" y="268746"/>
                </a:lnTo>
                <a:lnTo>
                  <a:pt x="1235604" y="269010"/>
                </a:lnTo>
                <a:lnTo>
                  <a:pt x="1235076" y="269275"/>
                </a:lnTo>
                <a:lnTo>
                  <a:pt x="1232431" y="269275"/>
                </a:lnTo>
                <a:lnTo>
                  <a:pt x="1232431" y="281972"/>
                </a:lnTo>
                <a:lnTo>
                  <a:pt x="1234547" y="281972"/>
                </a:lnTo>
                <a:lnTo>
                  <a:pt x="1235340" y="281972"/>
                </a:lnTo>
                <a:lnTo>
                  <a:pt x="1235869" y="282501"/>
                </a:lnTo>
                <a:lnTo>
                  <a:pt x="1236398" y="283294"/>
                </a:lnTo>
                <a:lnTo>
                  <a:pt x="1236662" y="284088"/>
                </a:lnTo>
                <a:lnTo>
                  <a:pt x="1244861" y="284088"/>
                </a:lnTo>
                <a:lnTo>
                  <a:pt x="1244861" y="283294"/>
                </a:lnTo>
                <a:lnTo>
                  <a:pt x="1245390" y="282501"/>
                </a:lnTo>
                <a:lnTo>
                  <a:pt x="1245919" y="281972"/>
                </a:lnTo>
                <a:lnTo>
                  <a:pt x="1246977" y="281972"/>
                </a:lnTo>
                <a:lnTo>
                  <a:pt x="1248828" y="281972"/>
                </a:lnTo>
                <a:lnTo>
                  <a:pt x="1248828" y="269275"/>
                </a:lnTo>
                <a:lnTo>
                  <a:pt x="1246183" y="269275"/>
                </a:lnTo>
                <a:lnTo>
                  <a:pt x="1245654" y="269010"/>
                </a:lnTo>
                <a:lnTo>
                  <a:pt x="1245125" y="268746"/>
                </a:lnTo>
                <a:lnTo>
                  <a:pt x="1244596" y="268217"/>
                </a:lnTo>
                <a:lnTo>
                  <a:pt x="1244596" y="267423"/>
                </a:lnTo>
                <a:lnTo>
                  <a:pt x="1244596" y="266894"/>
                </a:lnTo>
                <a:lnTo>
                  <a:pt x="1245125" y="266101"/>
                </a:lnTo>
                <a:lnTo>
                  <a:pt x="1245654" y="265572"/>
                </a:lnTo>
                <a:lnTo>
                  <a:pt x="1246183" y="265572"/>
                </a:lnTo>
                <a:lnTo>
                  <a:pt x="1248828" y="265572"/>
                </a:lnTo>
                <a:lnTo>
                  <a:pt x="1248828" y="258165"/>
                </a:lnTo>
                <a:lnTo>
                  <a:pt x="1248299" y="257636"/>
                </a:lnTo>
                <a:lnTo>
                  <a:pt x="1247770" y="256843"/>
                </a:lnTo>
                <a:lnTo>
                  <a:pt x="1247241" y="256049"/>
                </a:lnTo>
                <a:lnTo>
                  <a:pt x="1247241" y="255256"/>
                </a:lnTo>
                <a:lnTo>
                  <a:pt x="1247506" y="253669"/>
                </a:lnTo>
                <a:lnTo>
                  <a:pt x="1248299" y="252346"/>
                </a:lnTo>
                <a:lnTo>
                  <a:pt x="1249357" y="251553"/>
                </a:lnTo>
                <a:lnTo>
                  <a:pt x="1250944" y="251288"/>
                </a:lnTo>
                <a:lnTo>
                  <a:pt x="1252266" y="251553"/>
                </a:lnTo>
                <a:lnTo>
                  <a:pt x="1253324" y="252346"/>
                </a:lnTo>
                <a:lnTo>
                  <a:pt x="1254117" y="253669"/>
                </a:lnTo>
                <a:lnTo>
                  <a:pt x="1254382" y="255256"/>
                </a:lnTo>
                <a:lnTo>
                  <a:pt x="1254382" y="256049"/>
                </a:lnTo>
                <a:lnTo>
                  <a:pt x="1253853" y="256843"/>
                </a:lnTo>
                <a:lnTo>
                  <a:pt x="1253324" y="257636"/>
                </a:lnTo>
                <a:lnTo>
                  <a:pt x="1252795" y="258165"/>
                </a:lnTo>
                <a:lnTo>
                  <a:pt x="1252795" y="265572"/>
                </a:lnTo>
                <a:lnTo>
                  <a:pt x="1255440" y="265572"/>
                </a:lnTo>
                <a:lnTo>
                  <a:pt x="1255969" y="265572"/>
                </a:lnTo>
                <a:lnTo>
                  <a:pt x="1256498" y="266101"/>
                </a:lnTo>
                <a:lnTo>
                  <a:pt x="1257291" y="266894"/>
                </a:lnTo>
                <a:lnTo>
                  <a:pt x="1257291" y="267423"/>
                </a:lnTo>
                <a:lnTo>
                  <a:pt x="1257291" y="268217"/>
                </a:lnTo>
                <a:lnTo>
                  <a:pt x="1256498" y="268746"/>
                </a:lnTo>
                <a:lnTo>
                  <a:pt x="1255969" y="269010"/>
                </a:lnTo>
                <a:lnTo>
                  <a:pt x="1255440" y="269275"/>
                </a:lnTo>
                <a:lnTo>
                  <a:pt x="1252795" y="269275"/>
                </a:lnTo>
                <a:lnTo>
                  <a:pt x="1252795" y="281972"/>
                </a:lnTo>
                <a:lnTo>
                  <a:pt x="1254911" y="281972"/>
                </a:lnTo>
                <a:lnTo>
                  <a:pt x="1255704" y="281972"/>
                </a:lnTo>
                <a:lnTo>
                  <a:pt x="1256233" y="282501"/>
                </a:lnTo>
                <a:lnTo>
                  <a:pt x="1256762" y="283294"/>
                </a:lnTo>
                <a:lnTo>
                  <a:pt x="1256762" y="284088"/>
                </a:lnTo>
                <a:lnTo>
                  <a:pt x="1260729" y="284088"/>
                </a:lnTo>
                <a:lnTo>
                  <a:pt x="1264961" y="284088"/>
                </a:lnTo>
                <a:lnTo>
                  <a:pt x="1265225" y="283294"/>
                </a:lnTo>
                <a:lnTo>
                  <a:pt x="1265754" y="282501"/>
                </a:lnTo>
                <a:lnTo>
                  <a:pt x="1266283" y="281972"/>
                </a:lnTo>
                <a:lnTo>
                  <a:pt x="1267076" y="281972"/>
                </a:lnTo>
                <a:lnTo>
                  <a:pt x="1269192" y="281972"/>
                </a:lnTo>
                <a:lnTo>
                  <a:pt x="1269192" y="269275"/>
                </a:lnTo>
                <a:lnTo>
                  <a:pt x="1266547" y="269275"/>
                </a:lnTo>
                <a:lnTo>
                  <a:pt x="1266019" y="269010"/>
                </a:lnTo>
                <a:lnTo>
                  <a:pt x="1265490" y="268746"/>
                </a:lnTo>
                <a:lnTo>
                  <a:pt x="1264961" y="268217"/>
                </a:lnTo>
                <a:lnTo>
                  <a:pt x="1264961" y="267423"/>
                </a:lnTo>
                <a:lnTo>
                  <a:pt x="1264961" y="266894"/>
                </a:lnTo>
                <a:lnTo>
                  <a:pt x="1265490" y="266101"/>
                </a:lnTo>
                <a:lnTo>
                  <a:pt x="1266019" y="265572"/>
                </a:lnTo>
                <a:lnTo>
                  <a:pt x="1266547" y="265572"/>
                </a:lnTo>
                <a:lnTo>
                  <a:pt x="1269192" y="265572"/>
                </a:lnTo>
                <a:lnTo>
                  <a:pt x="1269192" y="258165"/>
                </a:lnTo>
                <a:lnTo>
                  <a:pt x="1268399" y="257636"/>
                </a:lnTo>
                <a:lnTo>
                  <a:pt x="1267870" y="256843"/>
                </a:lnTo>
                <a:lnTo>
                  <a:pt x="1267605" y="256049"/>
                </a:lnTo>
                <a:lnTo>
                  <a:pt x="1267605" y="255256"/>
                </a:lnTo>
                <a:lnTo>
                  <a:pt x="1267870" y="253669"/>
                </a:lnTo>
                <a:lnTo>
                  <a:pt x="1268663" y="252346"/>
                </a:lnTo>
                <a:lnTo>
                  <a:pt x="1269721" y="251553"/>
                </a:lnTo>
                <a:lnTo>
                  <a:pt x="1271308" y="251288"/>
                </a:lnTo>
                <a:lnTo>
                  <a:pt x="1272895" y="251553"/>
                </a:lnTo>
                <a:lnTo>
                  <a:pt x="1273953" y="252346"/>
                </a:lnTo>
                <a:lnTo>
                  <a:pt x="1274746" y="253669"/>
                </a:lnTo>
                <a:lnTo>
                  <a:pt x="1275011" y="255256"/>
                </a:lnTo>
                <a:lnTo>
                  <a:pt x="1274746" y="256049"/>
                </a:lnTo>
                <a:lnTo>
                  <a:pt x="1274482" y="256843"/>
                </a:lnTo>
                <a:lnTo>
                  <a:pt x="1273953" y="257636"/>
                </a:lnTo>
                <a:lnTo>
                  <a:pt x="1273159" y="258165"/>
                </a:lnTo>
                <a:lnTo>
                  <a:pt x="1273159" y="265572"/>
                </a:lnTo>
                <a:lnTo>
                  <a:pt x="1275804" y="265572"/>
                </a:lnTo>
                <a:lnTo>
                  <a:pt x="1276597" y="265572"/>
                </a:lnTo>
                <a:lnTo>
                  <a:pt x="1277126" y="266101"/>
                </a:lnTo>
                <a:lnTo>
                  <a:pt x="1277391" y="266894"/>
                </a:lnTo>
                <a:lnTo>
                  <a:pt x="1277655" y="267423"/>
                </a:lnTo>
                <a:lnTo>
                  <a:pt x="1277391" y="268217"/>
                </a:lnTo>
                <a:lnTo>
                  <a:pt x="1277126" y="268746"/>
                </a:lnTo>
                <a:lnTo>
                  <a:pt x="1276597" y="269010"/>
                </a:lnTo>
                <a:lnTo>
                  <a:pt x="1275804" y="269275"/>
                </a:lnTo>
                <a:lnTo>
                  <a:pt x="1273159" y="269275"/>
                </a:lnTo>
                <a:lnTo>
                  <a:pt x="1273159" y="281972"/>
                </a:lnTo>
                <a:lnTo>
                  <a:pt x="1275275" y="281972"/>
                </a:lnTo>
                <a:lnTo>
                  <a:pt x="1276068" y="281972"/>
                </a:lnTo>
                <a:lnTo>
                  <a:pt x="1276862" y="282501"/>
                </a:lnTo>
                <a:lnTo>
                  <a:pt x="1277126" y="283294"/>
                </a:lnTo>
                <a:lnTo>
                  <a:pt x="1277391" y="284088"/>
                </a:lnTo>
                <a:lnTo>
                  <a:pt x="1285589" y="284088"/>
                </a:lnTo>
                <a:lnTo>
                  <a:pt x="1285854" y="283294"/>
                </a:lnTo>
                <a:lnTo>
                  <a:pt x="1286118" y="282501"/>
                </a:lnTo>
                <a:lnTo>
                  <a:pt x="1286912" y="281972"/>
                </a:lnTo>
                <a:lnTo>
                  <a:pt x="1287705" y="281972"/>
                </a:lnTo>
                <a:lnTo>
                  <a:pt x="1289821" y="281972"/>
                </a:lnTo>
                <a:lnTo>
                  <a:pt x="1289821" y="269275"/>
                </a:lnTo>
                <a:lnTo>
                  <a:pt x="1287176" y="269275"/>
                </a:lnTo>
                <a:lnTo>
                  <a:pt x="1286383" y="269010"/>
                </a:lnTo>
                <a:lnTo>
                  <a:pt x="1285854" y="268746"/>
                </a:lnTo>
                <a:lnTo>
                  <a:pt x="1285589" y="268217"/>
                </a:lnTo>
                <a:lnTo>
                  <a:pt x="1285060" y="267423"/>
                </a:lnTo>
                <a:lnTo>
                  <a:pt x="1285589" y="266894"/>
                </a:lnTo>
                <a:lnTo>
                  <a:pt x="1285854" y="266101"/>
                </a:lnTo>
                <a:lnTo>
                  <a:pt x="1286383" y="265572"/>
                </a:lnTo>
                <a:lnTo>
                  <a:pt x="1287176" y="265572"/>
                </a:lnTo>
                <a:lnTo>
                  <a:pt x="1289821" y="265572"/>
                </a:lnTo>
                <a:lnTo>
                  <a:pt x="1289821" y="258165"/>
                </a:lnTo>
                <a:lnTo>
                  <a:pt x="1289027" y="257636"/>
                </a:lnTo>
                <a:lnTo>
                  <a:pt x="1288498" y="256843"/>
                </a:lnTo>
                <a:lnTo>
                  <a:pt x="1288234" y="256049"/>
                </a:lnTo>
                <a:lnTo>
                  <a:pt x="1287970" y="255256"/>
                </a:lnTo>
                <a:lnTo>
                  <a:pt x="1288234" y="253669"/>
                </a:lnTo>
                <a:lnTo>
                  <a:pt x="1289027" y="252346"/>
                </a:lnTo>
                <a:lnTo>
                  <a:pt x="1290350" y="251553"/>
                </a:lnTo>
                <a:lnTo>
                  <a:pt x="1291672" y="251288"/>
                </a:lnTo>
                <a:lnTo>
                  <a:pt x="1292994" y="251553"/>
                </a:lnTo>
                <a:lnTo>
                  <a:pt x="1294052" y="252346"/>
                </a:lnTo>
                <a:lnTo>
                  <a:pt x="1294846" y="253669"/>
                </a:lnTo>
                <a:lnTo>
                  <a:pt x="1295110" y="255256"/>
                </a:lnTo>
                <a:lnTo>
                  <a:pt x="1295110" y="256049"/>
                </a:lnTo>
                <a:lnTo>
                  <a:pt x="1294846" y="256843"/>
                </a:lnTo>
                <a:lnTo>
                  <a:pt x="1294317" y="257636"/>
                </a:lnTo>
                <a:lnTo>
                  <a:pt x="1293523" y="258165"/>
                </a:lnTo>
                <a:lnTo>
                  <a:pt x="1293523" y="265572"/>
                </a:lnTo>
                <a:lnTo>
                  <a:pt x="1296168" y="265572"/>
                </a:lnTo>
                <a:lnTo>
                  <a:pt x="1296697" y="265572"/>
                </a:lnTo>
                <a:lnTo>
                  <a:pt x="1297490" y="266101"/>
                </a:lnTo>
                <a:lnTo>
                  <a:pt x="1297755" y="266894"/>
                </a:lnTo>
                <a:lnTo>
                  <a:pt x="1297755" y="267423"/>
                </a:lnTo>
                <a:lnTo>
                  <a:pt x="1297755" y="268217"/>
                </a:lnTo>
                <a:lnTo>
                  <a:pt x="1297490" y="268746"/>
                </a:lnTo>
                <a:lnTo>
                  <a:pt x="1296697" y="269010"/>
                </a:lnTo>
                <a:lnTo>
                  <a:pt x="1296168" y="269275"/>
                </a:lnTo>
                <a:lnTo>
                  <a:pt x="1293523" y="269275"/>
                </a:lnTo>
                <a:lnTo>
                  <a:pt x="1293523" y="281972"/>
                </a:lnTo>
                <a:lnTo>
                  <a:pt x="1295639" y="281972"/>
                </a:lnTo>
                <a:lnTo>
                  <a:pt x="1296433" y="281972"/>
                </a:lnTo>
                <a:lnTo>
                  <a:pt x="1296962" y="282501"/>
                </a:lnTo>
                <a:lnTo>
                  <a:pt x="1297490" y="283294"/>
                </a:lnTo>
                <a:lnTo>
                  <a:pt x="1297755" y="284088"/>
                </a:lnTo>
                <a:lnTo>
                  <a:pt x="1305954" y="284088"/>
                </a:lnTo>
                <a:lnTo>
                  <a:pt x="1305954" y="283294"/>
                </a:lnTo>
                <a:lnTo>
                  <a:pt x="1306482" y="282501"/>
                </a:lnTo>
                <a:lnTo>
                  <a:pt x="1307011" y="281972"/>
                </a:lnTo>
                <a:lnTo>
                  <a:pt x="1308069" y="281972"/>
                </a:lnTo>
                <a:lnTo>
                  <a:pt x="1309921" y="281972"/>
                </a:lnTo>
                <a:lnTo>
                  <a:pt x="1309921" y="269275"/>
                </a:lnTo>
                <a:lnTo>
                  <a:pt x="1307276" y="269275"/>
                </a:lnTo>
                <a:lnTo>
                  <a:pt x="1306747" y="269010"/>
                </a:lnTo>
                <a:lnTo>
                  <a:pt x="1306218" y="268746"/>
                </a:lnTo>
                <a:lnTo>
                  <a:pt x="1305689" y="268217"/>
                </a:lnTo>
                <a:lnTo>
                  <a:pt x="1305689" y="267423"/>
                </a:lnTo>
                <a:lnTo>
                  <a:pt x="1305689" y="266894"/>
                </a:lnTo>
                <a:lnTo>
                  <a:pt x="1306218" y="266101"/>
                </a:lnTo>
                <a:lnTo>
                  <a:pt x="1306747" y="265572"/>
                </a:lnTo>
                <a:lnTo>
                  <a:pt x="1307276" y="265572"/>
                </a:lnTo>
                <a:lnTo>
                  <a:pt x="1309921" y="265572"/>
                </a:lnTo>
                <a:lnTo>
                  <a:pt x="1309921" y="258165"/>
                </a:lnTo>
                <a:lnTo>
                  <a:pt x="1309392" y="257636"/>
                </a:lnTo>
                <a:lnTo>
                  <a:pt x="1308863" y="256843"/>
                </a:lnTo>
                <a:lnTo>
                  <a:pt x="1308334" y="256049"/>
                </a:lnTo>
                <a:lnTo>
                  <a:pt x="1308334" y="255256"/>
                </a:lnTo>
                <a:lnTo>
                  <a:pt x="1308598" y="253669"/>
                </a:lnTo>
                <a:lnTo>
                  <a:pt x="1309392" y="252346"/>
                </a:lnTo>
                <a:lnTo>
                  <a:pt x="1310449" y="251553"/>
                </a:lnTo>
                <a:lnTo>
                  <a:pt x="1311772" y="251288"/>
                </a:lnTo>
                <a:lnTo>
                  <a:pt x="1313359" y="251553"/>
                </a:lnTo>
                <a:lnTo>
                  <a:pt x="1314681" y="252346"/>
                </a:lnTo>
                <a:lnTo>
                  <a:pt x="1315474" y="253669"/>
                </a:lnTo>
                <a:lnTo>
                  <a:pt x="1315739" y="255256"/>
                </a:lnTo>
                <a:lnTo>
                  <a:pt x="1315739" y="256049"/>
                </a:lnTo>
                <a:lnTo>
                  <a:pt x="1315210" y="256843"/>
                </a:lnTo>
                <a:lnTo>
                  <a:pt x="1314681" y="257636"/>
                </a:lnTo>
                <a:lnTo>
                  <a:pt x="1314152" y="258165"/>
                </a:lnTo>
                <a:lnTo>
                  <a:pt x="1314152" y="265572"/>
                </a:lnTo>
                <a:lnTo>
                  <a:pt x="1316797" y="265572"/>
                </a:lnTo>
                <a:lnTo>
                  <a:pt x="1317326" y="265572"/>
                </a:lnTo>
                <a:lnTo>
                  <a:pt x="1317855" y="266101"/>
                </a:lnTo>
                <a:lnTo>
                  <a:pt x="1318384" y="266894"/>
                </a:lnTo>
                <a:lnTo>
                  <a:pt x="1318384" y="267423"/>
                </a:lnTo>
                <a:lnTo>
                  <a:pt x="1318384" y="268217"/>
                </a:lnTo>
                <a:lnTo>
                  <a:pt x="1317855" y="268746"/>
                </a:lnTo>
                <a:lnTo>
                  <a:pt x="1317326" y="269010"/>
                </a:lnTo>
                <a:lnTo>
                  <a:pt x="1316797" y="269275"/>
                </a:lnTo>
                <a:lnTo>
                  <a:pt x="1314152" y="269275"/>
                </a:lnTo>
                <a:lnTo>
                  <a:pt x="1314152" y="281972"/>
                </a:lnTo>
                <a:lnTo>
                  <a:pt x="1316268" y="281972"/>
                </a:lnTo>
                <a:lnTo>
                  <a:pt x="1317061" y="281972"/>
                </a:lnTo>
                <a:lnTo>
                  <a:pt x="1317590" y="282501"/>
                </a:lnTo>
                <a:lnTo>
                  <a:pt x="1318119" y="283294"/>
                </a:lnTo>
                <a:lnTo>
                  <a:pt x="1318119" y="284088"/>
                </a:lnTo>
                <a:lnTo>
                  <a:pt x="1326053" y="284088"/>
                </a:lnTo>
                <a:lnTo>
                  <a:pt x="1326318" y="283294"/>
                </a:lnTo>
                <a:lnTo>
                  <a:pt x="1326847" y="282501"/>
                </a:lnTo>
                <a:lnTo>
                  <a:pt x="1327376" y="281972"/>
                </a:lnTo>
                <a:lnTo>
                  <a:pt x="1328433" y="281972"/>
                </a:lnTo>
                <a:lnTo>
                  <a:pt x="1330549" y="281972"/>
                </a:lnTo>
                <a:lnTo>
                  <a:pt x="1330549" y="269275"/>
                </a:lnTo>
                <a:lnTo>
                  <a:pt x="1327640" y="269275"/>
                </a:lnTo>
                <a:lnTo>
                  <a:pt x="1327111" y="269010"/>
                </a:lnTo>
                <a:lnTo>
                  <a:pt x="1326318" y="268746"/>
                </a:lnTo>
                <a:lnTo>
                  <a:pt x="1326053" y="268217"/>
                </a:lnTo>
                <a:lnTo>
                  <a:pt x="1326053" y="267423"/>
                </a:lnTo>
                <a:lnTo>
                  <a:pt x="1326053" y="266894"/>
                </a:lnTo>
                <a:lnTo>
                  <a:pt x="1326318" y="266101"/>
                </a:lnTo>
                <a:lnTo>
                  <a:pt x="1327111" y="265572"/>
                </a:lnTo>
                <a:lnTo>
                  <a:pt x="1327640" y="265572"/>
                </a:lnTo>
                <a:lnTo>
                  <a:pt x="1330549" y="265572"/>
                </a:lnTo>
                <a:lnTo>
                  <a:pt x="1330549" y="258165"/>
                </a:lnTo>
                <a:lnTo>
                  <a:pt x="1329756" y="257636"/>
                </a:lnTo>
                <a:lnTo>
                  <a:pt x="1329227" y="256843"/>
                </a:lnTo>
                <a:lnTo>
                  <a:pt x="1328962" y="256049"/>
                </a:lnTo>
                <a:lnTo>
                  <a:pt x="1328962" y="255256"/>
                </a:lnTo>
                <a:lnTo>
                  <a:pt x="1329227" y="253669"/>
                </a:lnTo>
                <a:lnTo>
                  <a:pt x="1330020" y="252346"/>
                </a:lnTo>
                <a:lnTo>
                  <a:pt x="1331078" y="251553"/>
                </a:lnTo>
                <a:lnTo>
                  <a:pt x="1332401" y="251288"/>
                </a:lnTo>
                <a:lnTo>
                  <a:pt x="1333723" y="251553"/>
                </a:lnTo>
                <a:lnTo>
                  <a:pt x="1335045" y="252346"/>
                </a:lnTo>
                <a:lnTo>
                  <a:pt x="1335839" y="253669"/>
                </a:lnTo>
                <a:lnTo>
                  <a:pt x="1336103" y="255256"/>
                </a:lnTo>
                <a:lnTo>
                  <a:pt x="1335839" y="256049"/>
                </a:lnTo>
                <a:lnTo>
                  <a:pt x="1335574" y="256843"/>
                </a:lnTo>
                <a:lnTo>
                  <a:pt x="1335045" y="257636"/>
                </a:lnTo>
                <a:lnTo>
                  <a:pt x="1334252" y="258165"/>
                </a:lnTo>
                <a:lnTo>
                  <a:pt x="1334252" y="265572"/>
                </a:lnTo>
                <a:lnTo>
                  <a:pt x="1336897" y="265572"/>
                </a:lnTo>
                <a:lnTo>
                  <a:pt x="1337690" y="265572"/>
                </a:lnTo>
                <a:lnTo>
                  <a:pt x="1338219" y="266101"/>
                </a:lnTo>
                <a:lnTo>
                  <a:pt x="1338483" y="266894"/>
                </a:lnTo>
                <a:lnTo>
                  <a:pt x="1338748" y="267423"/>
                </a:lnTo>
                <a:lnTo>
                  <a:pt x="1338483" y="268217"/>
                </a:lnTo>
                <a:lnTo>
                  <a:pt x="1338219" y="268746"/>
                </a:lnTo>
                <a:lnTo>
                  <a:pt x="1337690" y="269010"/>
                </a:lnTo>
                <a:lnTo>
                  <a:pt x="1336897" y="269275"/>
                </a:lnTo>
                <a:lnTo>
                  <a:pt x="1334252" y="269275"/>
                </a:lnTo>
                <a:lnTo>
                  <a:pt x="1334252" y="281972"/>
                </a:lnTo>
                <a:lnTo>
                  <a:pt x="1336368" y="281972"/>
                </a:lnTo>
                <a:lnTo>
                  <a:pt x="1337161" y="281972"/>
                </a:lnTo>
                <a:lnTo>
                  <a:pt x="1337954" y="282501"/>
                </a:lnTo>
                <a:lnTo>
                  <a:pt x="1338219" y="283294"/>
                </a:lnTo>
                <a:lnTo>
                  <a:pt x="1338483" y="284088"/>
                </a:lnTo>
                <a:lnTo>
                  <a:pt x="1344566" y="284088"/>
                </a:lnTo>
                <a:lnTo>
                  <a:pt x="1346682" y="284088"/>
                </a:lnTo>
                <a:lnTo>
                  <a:pt x="1346946" y="283294"/>
                </a:lnTo>
                <a:lnTo>
                  <a:pt x="1347211" y="282501"/>
                </a:lnTo>
                <a:lnTo>
                  <a:pt x="1348004" y="281972"/>
                </a:lnTo>
                <a:lnTo>
                  <a:pt x="1348798" y="281972"/>
                </a:lnTo>
                <a:lnTo>
                  <a:pt x="1350913" y="281972"/>
                </a:lnTo>
                <a:lnTo>
                  <a:pt x="1350913" y="269275"/>
                </a:lnTo>
                <a:lnTo>
                  <a:pt x="1348269" y="269275"/>
                </a:lnTo>
                <a:lnTo>
                  <a:pt x="1347475" y="269010"/>
                </a:lnTo>
                <a:lnTo>
                  <a:pt x="1346946" y="268746"/>
                </a:lnTo>
                <a:lnTo>
                  <a:pt x="1346682" y="268217"/>
                </a:lnTo>
                <a:lnTo>
                  <a:pt x="1346417" y="267423"/>
                </a:lnTo>
                <a:lnTo>
                  <a:pt x="1346682" y="266894"/>
                </a:lnTo>
                <a:lnTo>
                  <a:pt x="1346946" y="266101"/>
                </a:lnTo>
                <a:lnTo>
                  <a:pt x="1347475" y="265572"/>
                </a:lnTo>
                <a:lnTo>
                  <a:pt x="1348269" y="265572"/>
                </a:lnTo>
                <a:lnTo>
                  <a:pt x="1350913" y="265572"/>
                </a:lnTo>
                <a:lnTo>
                  <a:pt x="1350913" y="258165"/>
                </a:lnTo>
                <a:lnTo>
                  <a:pt x="1350120" y="257636"/>
                </a:lnTo>
                <a:lnTo>
                  <a:pt x="1349591" y="256843"/>
                </a:lnTo>
                <a:lnTo>
                  <a:pt x="1349327" y="256049"/>
                </a:lnTo>
                <a:lnTo>
                  <a:pt x="1349062" y="255256"/>
                </a:lnTo>
                <a:lnTo>
                  <a:pt x="1349327" y="253669"/>
                </a:lnTo>
                <a:lnTo>
                  <a:pt x="1350120" y="252346"/>
                </a:lnTo>
                <a:lnTo>
                  <a:pt x="1351442" y="251553"/>
                </a:lnTo>
                <a:lnTo>
                  <a:pt x="1352765" y="251288"/>
                </a:lnTo>
                <a:lnTo>
                  <a:pt x="1354087" y="251553"/>
                </a:lnTo>
                <a:lnTo>
                  <a:pt x="1355145" y="252346"/>
                </a:lnTo>
                <a:lnTo>
                  <a:pt x="1355938" y="253669"/>
                </a:lnTo>
                <a:lnTo>
                  <a:pt x="1356203" y="255256"/>
                </a:lnTo>
                <a:lnTo>
                  <a:pt x="1356203" y="256049"/>
                </a:lnTo>
                <a:lnTo>
                  <a:pt x="1355938" y="256843"/>
                </a:lnTo>
                <a:lnTo>
                  <a:pt x="1355409" y="257636"/>
                </a:lnTo>
                <a:lnTo>
                  <a:pt x="1354616" y="258165"/>
                </a:lnTo>
                <a:lnTo>
                  <a:pt x="1354616" y="265572"/>
                </a:lnTo>
                <a:lnTo>
                  <a:pt x="1357525" y="265572"/>
                </a:lnTo>
                <a:lnTo>
                  <a:pt x="1358054" y="265572"/>
                </a:lnTo>
                <a:lnTo>
                  <a:pt x="1358583" y="266101"/>
                </a:lnTo>
                <a:lnTo>
                  <a:pt x="1359112" y="266894"/>
                </a:lnTo>
                <a:lnTo>
                  <a:pt x="1359112" y="267423"/>
                </a:lnTo>
                <a:lnTo>
                  <a:pt x="1359112" y="268217"/>
                </a:lnTo>
                <a:lnTo>
                  <a:pt x="1358583" y="268746"/>
                </a:lnTo>
                <a:lnTo>
                  <a:pt x="1358054" y="269010"/>
                </a:lnTo>
                <a:lnTo>
                  <a:pt x="1357525" y="269275"/>
                </a:lnTo>
                <a:lnTo>
                  <a:pt x="1354616" y="269275"/>
                </a:lnTo>
                <a:lnTo>
                  <a:pt x="1354616" y="281972"/>
                </a:lnTo>
                <a:lnTo>
                  <a:pt x="1356996" y="281972"/>
                </a:lnTo>
                <a:lnTo>
                  <a:pt x="1357790" y="281972"/>
                </a:lnTo>
                <a:lnTo>
                  <a:pt x="1358319" y="282501"/>
                </a:lnTo>
                <a:lnTo>
                  <a:pt x="1358848" y="283294"/>
                </a:lnTo>
                <a:lnTo>
                  <a:pt x="1359112" y="284088"/>
                </a:lnTo>
                <a:lnTo>
                  <a:pt x="1367046" y="284088"/>
                </a:lnTo>
                <a:lnTo>
                  <a:pt x="1367046" y="283294"/>
                </a:lnTo>
                <a:lnTo>
                  <a:pt x="1367575" y="282501"/>
                </a:lnTo>
                <a:lnTo>
                  <a:pt x="1368104" y="281972"/>
                </a:lnTo>
                <a:lnTo>
                  <a:pt x="1368897" y="281972"/>
                </a:lnTo>
                <a:lnTo>
                  <a:pt x="1371278" y="281972"/>
                </a:lnTo>
                <a:lnTo>
                  <a:pt x="1371278" y="269275"/>
                </a:lnTo>
                <a:lnTo>
                  <a:pt x="1368368" y="269275"/>
                </a:lnTo>
                <a:lnTo>
                  <a:pt x="1367840" y="269010"/>
                </a:lnTo>
                <a:lnTo>
                  <a:pt x="1367311" y="268746"/>
                </a:lnTo>
                <a:lnTo>
                  <a:pt x="1366782" y="268217"/>
                </a:lnTo>
                <a:lnTo>
                  <a:pt x="1366782" y="267423"/>
                </a:lnTo>
                <a:lnTo>
                  <a:pt x="1366782" y="266894"/>
                </a:lnTo>
                <a:lnTo>
                  <a:pt x="1367311" y="266101"/>
                </a:lnTo>
                <a:lnTo>
                  <a:pt x="1367840" y="265572"/>
                </a:lnTo>
                <a:lnTo>
                  <a:pt x="1368368" y="265572"/>
                </a:lnTo>
                <a:lnTo>
                  <a:pt x="1371278" y="265572"/>
                </a:lnTo>
                <a:lnTo>
                  <a:pt x="1371278" y="258165"/>
                </a:lnTo>
                <a:lnTo>
                  <a:pt x="1370749" y="257636"/>
                </a:lnTo>
                <a:lnTo>
                  <a:pt x="1369955" y="256843"/>
                </a:lnTo>
                <a:lnTo>
                  <a:pt x="1369426" y="256049"/>
                </a:lnTo>
                <a:lnTo>
                  <a:pt x="1369426" y="255256"/>
                </a:lnTo>
                <a:lnTo>
                  <a:pt x="1369691" y="253669"/>
                </a:lnTo>
                <a:lnTo>
                  <a:pt x="1370749" y="252346"/>
                </a:lnTo>
                <a:lnTo>
                  <a:pt x="1371807" y="251553"/>
                </a:lnTo>
                <a:lnTo>
                  <a:pt x="1373393" y="251288"/>
                </a:lnTo>
                <a:lnTo>
                  <a:pt x="1374716" y="251553"/>
                </a:lnTo>
                <a:lnTo>
                  <a:pt x="1375774" y="252346"/>
                </a:lnTo>
                <a:lnTo>
                  <a:pt x="1376567" y="253669"/>
                </a:lnTo>
                <a:lnTo>
                  <a:pt x="1376831" y="255256"/>
                </a:lnTo>
                <a:lnTo>
                  <a:pt x="1376831" y="256049"/>
                </a:lnTo>
                <a:lnTo>
                  <a:pt x="1376303" y="256843"/>
                </a:lnTo>
                <a:lnTo>
                  <a:pt x="1375774" y="257636"/>
                </a:lnTo>
                <a:lnTo>
                  <a:pt x="1375245" y="258165"/>
                </a:lnTo>
                <a:lnTo>
                  <a:pt x="1375245" y="265572"/>
                </a:lnTo>
                <a:lnTo>
                  <a:pt x="1377889" y="265572"/>
                </a:lnTo>
                <a:lnTo>
                  <a:pt x="1378418" y="265572"/>
                </a:lnTo>
                <a:lnTo>
                  <a:pt x="1378947" y="266101"/>
                </a:lnTo>
                <a:lnTo>
                  <a:pt x="1379476" y="266894"/>
                </a:lnTo>
                <a:lnTo>
                  <a:pt x="1379476" y="267423"/>
                </a:lnTo>
                <a:lnTo>
                  <a:pt x="1379476" y="268217"/>
                </a:lnTo>
                <a:lnTo>
                  <a:pt x="1378947" y="268746"/>
                </a:lnTo>
                <a:lnTo>
                  <a:pt x="1378418" y="269010"/>
                </a:lnTo>
                <a:lnTo>
                  <a:pt x="1377889" y="269275"/>
                </a:lnTo>
                <a:lnTo>
                  <a:pt x="1375245" y="269275"/>
                </a:lnTo>
                <a:lnTo>
                  <a:pt x="1375245" y="281972"/>
                </a:lnTo>
                <a:lnTo>
                  <a:pt x="1377096" y="281972"/>
                </a:lnTo>
                <a:lnTo>
                  <a:pt x="1378154" y="281972"/>
                </a:lnTo>
                <a:lnTo>
                  <a:pt x="1378683" y="282501"/>
                </a:lnTo>
                <a:lnTo>
                  <a:pt x="1379212" y="283294"/>
                </a:lnTo>
                <a:lnTo>
                  <a:pt x="1379212" y="284088"/>
                </a:lnTo>
                <a:lnTo>
                  <a:pt x="1390055" y="284088"/>
                </a:lnTo>
                <a:lnTo>
                  <a:pt x="1390055" y="265572"/>
                </a:lnTo>
                <a:lnTo>
                  <a:pt x="1384501" y="257107"/>
                </a:lnTo>
                <a:lnTo>
                  <a:pt x="1386881" y="256578"/>
                </a:lnTo>
                <a:lnTo>
                  <a:pt x="1395609" y="189127"/>
                </a:lnTo>
                <a:lnTo>
                  <a:pt x="1399840" y="202089"/>
                </a:lnTo>
                <a:lnTo>
                  <a:pt x="1403807" y="182779"/>
                </a:lnTo>
                <a:lnTo>
                  <a:pt x="1408303" y="161089"/>
                </a:lnTo>
                <a:lnTo>
                  <a:pt x="1413593" y="134109"/>
                </a:lnTo>
                <a:lnTo>
                  <a:pt x="1419147" y="103689"/>
                </a:lnTo>
                <a:lnTo>
                  <a:pt x="1424436" y="71154"/>
                </a:lnTo>
                <a:lnTo>
                  <a:pt x="1426816" y="54754"/>
                </a:lnTo>
                <a:lnTo>
                  <a:pt x="1429461" y="38355"/>
                </a:lnTo>
                <a:lnTo>
                  <a:pt x="1431312" y="22484"/>
                </a:lnTo>
                <a:lnTo>
                  <a:pt x="1432899" y="7407"/>
                </a:lnTo>
                <a:lnTo>
                  <a:pt x="1430254" y="7142"/>
                </a:lnTo>
                <a:lnTo>
                  <a:pt x="1428403" y="6613"/>
                </a:lnTo>
                <a:lnTo>
                  <a:pt x="1426816" y="5819"/>
                </a:lnTo>
                <a:lnTo>
                  <a:pt x="1426552" y="5555"/>
                </a:lnTo>
                <a:lnTo>
                  <a:pt x="1426287" y="5026"/>
                </a:lnTo>
                <a:lnTo>
                  <a:pt x="1426552" y="4761"/>
                </a:lnTo>
                <a:lnTo>
                  <a:pt x="1426816" y="4232"/>
                </a:lnTo>
                <a:lnTo>
                  <a:pt x="1428139" y="3703"/>
                </a:lnTo>
                <a:lnTo>
                  <a:pt x="1429726" y="3174"/>
                </a:lnTo>
                <a:lnTo>
                  <a:pt x="1431841" y="2645"/>
                </a:lnTo>
                <a:lnTo>
                  <a:pt x="1432106" y="1587"/>
                </a:lnTo>
                <a:lnTo>
                  <a:pt x="1432899" y="794"/>
                </a:lnTo>
                <a:lnTo>
                  <a:pt x="1433693" y="265"/>
                </a:lnTo>
                <a:lnTo>
                  <a:pt x="1435015" y="0"/>
                </a:lnTo>
                <a:lnTo>
                  <a:pt x="1436073" y="265"/>
                </a:lnTo>
                <a:lnTo>
                  <a:pt x="1437131" y="794"/>
                </a:lnTo>
                <a:lnTo>
                  <a:pt x="1437660" y="1587"/>
                </a:lnTo>
                <a:lnTo>
                  <a:pt x="1438189" y="2645"/>
                </a:lnTo>
                <a:lnTo>
                  <a:pt x="1440304" y="3174"/>
                </a:lnTo>
                <a:lnTo>
                  <a:pt x="1442156" y="3703"/>
                </a:lnTo>
                <a:lnTo>
                  <a:pt x="1443213" y="4232"/>
                </a:lnTo>
                <a:lnTo>
                  <a:pt x="1443478" y="4761"/>
                </a:lnTo>
                <a:lnTo>
                  <a:pt x="1443478" y="5026"/>
                </a:lnTo>
                <a:lnTo>
                  <a:pt x="1443478" y="5555"/>
                </a:lnTo>
                <a:lnTo>
                  <a:pt x="1442949" y="5819"/>
                </a:lnTo>
                <a:lnTo>
                  <a:pt x="1441891" y="6613"/>
                </a:lnTo>
                <a:lnTo>
                  <a:pt x="1439511" y="7142"/>
                </a:lnTo>
                <a:lnTo>
                  <a:pt x="1437131" y="7407"/>
                </a:lnTo>
                <a:lnTo>
                  <a:pt x="1438717" y="22484"/>
                </a:lnTo>
                <a:lnTo>
                  <a:pt x="1440569" y="38355"/>
                </a:lnTo>
                <a:lnTo>
                  <a:pt x="1442949" y="54754"/>
                </a:lnTo>
                <a:lnTo>
                  <a:pt x="1445329" y="71154"/>
                </a:lnTo>
                <a:lnTo>
                  <a:pt x="1450883" y="103689"/>
                </a:lnTo>
                <a:lnTo>
                  <a:pt x="1456437" y="134109"/>
                </a:lnTo>
                <a:lnTo>
                  <a:pt x="1461726" y="161089"/>
                </a:lnTo>
                <a:lnTo>
                  <a:pt x="1465958" y="182779"/>
                </a:lnTo>
                <a:lnTo>
                  <a:pt x="1470189" y="202089"/>
                </a:lnTo>
                <a:lnTo>
                  <a:pt x="1474156" y="189127"/>
                </a:lnTo>
                <a:lnTo>
                  <a:pt x="1483413" y="258430"/>
                </a:lnTo>
                <a:lnTo>
                  <a:pt x="1484735" y="258694"/>
                </a:lnTo>
                <a:lnTo>
                  <a:pt x="1479975" y="272449"/>
                </a:lnTo>
                <a:lnTo>
                  <a:pt x="1479975" y="472686"/>
                </a:lnTo>
                <a:lnTo>
                  <a:pt x="1485000" y="474537"/>
                </a:lnTo>
                <a:lnTo>
                  <a:pt x="1479975" y="478241"/>
                </a:lnTo>
                <a:lnTo>
                  <a:pt x="1479975" y="572672"/>
                </a:lnTo>
                <a:lnTo>
                  <a:pt x="1485000" y="574524"/>
                </a:lnTo>
                <a:lnTo>
                  <a:pt x="1479975" y="578756"/>
                </a:lnTo>
                <a:lnTo>
                  <a:pt x="1479975" y="704400"/>
                </a:lnTo>
                <a:lnTo>
                  <a:pt x="1485000" y="706516"/>
                </a:lnTo>
                <a:lnTo>
                  <a:pt x="1479975" y="710219"/>
                </a:lnTo>
                <a:lnTo>
                  <a:pt x="1479975" y="889559"/>
                </a:lnTo>
                <a:lnTo>
                  <a:pt x="1495314" y="915746"/>
                </a:lnTo>
                <a:lnTo>
                  <a:pt x="1495314" y="1255646"/>
                </a:lnTo>
                <a:lnTo>
                  <a:pt x="1683617" y="1255646"/>
                </a:lnTo>
                <a:lnTo>
                  <a:pt x="1683617" y="1192692"/>
                </a:lnTo>
                <a:lnTo>
                  <a:pt x="1692609" y="1182376"/>
                </a:lnTo>
                <a:lnTo>
                  <a:pt x="1701865" y="1102228"/>
                </a:lnTo>
                <a:lnTo>
                  <a:pt x="1705039" y="1104609"/>
                </a:lnTo>
                <a:lnTo>
                  <a:pt x="1764280" y="870250"/>
                </a:lnTo>
                <a:lnTo>
                  <a:pt x="1764280" y="861256"/>
                </a:lnTo>
                <a:lnTo>
                  <a:pt x="1761900" y="854644"/>
                </a:lnTo>
                <a:lnTo>
                  <a:pt x="1760842" y="851734"/>
                </a:lnTo>
                <a:lnTo>
                  <a:pt x="1759784" y="846444"/>
                </a:lnTo>
                <a:lnTo>
                  <a:pt x="1759784" y="842211"/>
                </a:lnTo>
                <a:lnTo>
                  <a:pt x="1760842" y="840360"/>
                </a:lnTo>
                <a:lnTo>
                  <a:pt x="1761635" y="838773"/>
                </a:lnTo>
                <a:lnTo>
                  <a:pt x="1761900" y="837186"/>
                </a:lnTo>
                <a:lnTo>
                  <a:pt x="1761371" y="832689"/>
                </a:lnTo>
                <a:lnTo>
                  <a:pt x="1760842" y="829515"/>
                </a:lnTo>
                <a:lnTo>
                  <a:pt x="1761900" y="825547"/>
                </a:lnTo>
                <a:lnTo>
                  <a:pt x="1763487" y="822373"/>
                </a:lnTo>
                <a:lnTo>
                  <a:pt x="1764016" y="817083"/>
                </a:lnTo>
                <a:lnTo>
                  <a:pt x="1766925" y="813115"/>
                </a:lnTo>
                <a:lnTo>
                  <a:pt x="1771156" y="812586"/>
                </a:lnTo>
                <a:lnTo>
                  <a:pt x="1773272" y="817083"/>
                </a:lnTo>
                <a:lnTo>
                  <a:pt x="1770627" y="819992"/>
                </a:lnTo>
                <a:lnTo>
                  <a:pt x="1769570" y="822373"/>
                </a:lnTo>
                <a:lnTo>
                  <a:pt x="1772743" y="822902"/>
                </a:lnTo>
                <a:lnTo>
                  <a:pt x="1777239" y="826341"/>
                </a:lnTo>
                <a:lnTo>
                  <a:pt x="1774330" y="826870"/>
                </a:lnTo>
                <a:lnTo>
                  <a:pt x="1772214" y="827399"/>
                </a:lnTo>
                <a:lnTo>
                  <a:pt x="1771685" y="829515"/>
                </a:lnTo>
                <a:lnTo>
                  <a:pt x="1772214" y="831895"/>
                </a:lnTo>
                <a:lnTo>
                  <a:pt x="1772743" y="834805"/>
                </a:lnTo>
                <a:lnTo>
                  <a:pt x="1775652" y="837186"/>
                </a:lnTo>
                <a:lnTo>
                  <a:pt x="1776181" y="840360"/>
                </a:lnTo>
                <a:lnTo>
                  <a:pt x="1775123" y="843269"/>
                </a:lnTo>
                <a:lnTo>
                  <a:pt x="1774595" y="846973"/>
                </a:lnTo>
                <a:lnTo>
                  <a:pt x="1774330" y="850676"/>
                </a:lnTo>
                <a:lnTo>
                  <a:pt x="1773272" y="853585"/>
                </a:lnTo>
                <a:lnTo>
                  <a:pt x="1772214" y="857289"/>
                </a:lnTo>
                <a:lnTo>
                  <a:pt x="1769570" y="861256"/>
                </a:lnTo>
                <a:lnTo>
                  <a:pt x="1771685" y="861256"/>
                </a:lnTo>
                <a:lnTo>
                  <a:pt x="1771950" y="870250"/>
                </a:lnTo>
                <a:lnTo>
                  <a:pt x="1831191" y="1104609"/>
                </a:lnTo>
                <a:lnTo>
                  <a:pt x="1834100" y="1102228"/>
                </a:lnTo>
                <a:lnTo>
                  <a:pt x="1843621" y="1182376"/>
                </a:lnTo>
                <a:lnTo>
                  <a:pt x="1852613" y="1192692"/>
                </a:lnTo>
                <a:lnTo>
                  <a:pt x="1852613" y="1255646"/>
                </a:lnTo>
                <a:lnTo>
                  <a:pt x="1852613" y="2006600"/>
                </a:lnTo>
                <a:lnTo>
                  <a:pt x="1397000" y="2006600"/>
                </a:lnTo>
                <a:lnTo>
                  <a:pt x="1397000" y="1608138"/>
                </a:lnTo>
                <a:lnTo>
                  <a:pt x="1397000" y="1605227"/>
                </a:lnTo>
                <a:lnTo>
                  <a:pt x="1396735" y="1602317"/>
                </a:lnTo>
                <a:lnTo>
                  <a:pt x="1396205" y="1599406"/>
                </a:lnTo>
                <a:lnTo>
                  <a:pt x="1395410" y="1596496"/>
                </a:lnTo>
                <a:lnTo>
                  <a:pt x="1394615" y="1593586"/>
                </a:lnTo>
                <a:lnTo>
                  <a:pt x="1393555" y="1590940"/>
                </a:lnTo>
                <a:lnTo>
                  <a:pt x="1392230" y="1588294"/>
                </a:lnTo>
                <a:lnTo>
                  <a:pt x="1390905" y="1585648"/>
                </a:lnTo>
                <a:lnTo>
                  <a:pt x="1389315" y="1582738"/>
                </a:lnTo>
                <a:lnTo>
                  <a:pt x="1387460" y="1580356"/>
                </a:lnTo>
                <a:lnTo>
                  <a:pt x="1385605" y="1577711"/>
                </a:lnTo>
                <a:lnTo>
                  <a:pt x="1383219" y="1575594"/>
                </a:lnTo>
                <a:lnTo>
                  <a:pt x="1381099" y="1573213"/>
                </a:lnTo>
                <a:lnTo>
                  <a:pt x="1378714" y="1571096"/>
                </a:lnTo>
                <a:lnTo>
                  <a:pt x="1373414" y="1566598"/>
                </a:lnTo>
                <a:lnTo>
                  <a:pt x="1367583" y="1562894"/>
                </a:lnTo>
                <a:lnTo>
                  <a:pt x="1361488" y="1559719"/>
                </a:lnTo>
                <a:lnTo>
                  <a:pt x="1354598" y="1556809"/>
                </a:lnTo>
                <a:lnTo>
                  <a:pt x="1347707" y="1554163"/>
                </a:lnTo>
                <a:lnTo>
                  <a:pt x="1340022" y="1552046"/>
                </a:lnTo>
                <a:lnTo>
                  <a:pt x="1332601" y="1550723"/>
                </a:lnTo>
                <a:lnTo>
                  <a:pt x="1324386" y="1549929"/>
                </a:lnTo>
                <a:lnTo>
                  <a:pt x="1316170" y="1549400"/>
                </a:lnTo>
                <a:lnTo>
                  <a:pt x="1307690" y="1549929"/>
                </a:lnTo>
                <a:lnTo>
                  <a:pt x="1300004" y="1550723"/>
                </a:lnTo>
                <a:lnTo>
                  <a:pt x="1292054" y="1552046"/>
                </a:lnTo>
                <a:lnTo>
                  <a:pt x="1284368" y="1554163"/>
                </a:lnTo>
                <a:lnTo>
                  <a:pt x="1277478" y="1556809"/>
                </a:lnTo>
                <a:lnTo>
                  <a:pt x="1270587" y="1559719"/>
                </a:lnTo>
                <a:lnTo>
                  <a:pt x="1264492" y="1562894"/>
                </a:lnTo>
                <a:lnTo>
                  <a:pt x="1258927" y="1566598"/>
                </a:lnTo>
                <a:lnTo>
                  <a:pt x="1253361" y="1571096"/>
                </a:lnTo>
                <a:lnTo>
                  <a:pt x="1251241" y="1573213"/>
                </a:lnTo>
                <a:lnTo>
                  <a:pt x="1248856" y="1575594"/>
                </a:lnTo>
                <a:lnTo>
                  <a:pt x="1246736" y="1577711"/>
                </a:lnTo>
                <a:lnTo>
                  <a:pt x="1244881" y="1580356"/>
                </a:lnTo>
                <a:lnTo>
                  <a:pt x="1243291" y="1582738"/>
                </a:lnTo>
                <a:lnTo>
                  <a:pt x="1241436" y="1585648"/>
                </a:lnTo>
                <a:lnTo>
                  <a:pt x="1239846" y="1588294"/>
                </a:lnTo>
                <a:lnTo>
                  <a:pt x="1238520" y="1590940"/>
                </a:lnTo>
                <a:lnTo>
                  <a:pt x="1237460" y="1593586"/>
                </a:lnTo>
                <a:lnTo>
                  <a:pt x="1236665" y="1596496"/>
                </a:lnTo>
                <a:lnTo>
                  <a:pt x="1235870" y="1599406"/>
                </a:lnTo>
                <a:lnTo>
                  <a:pt x="1235340" y="1602317"/>
                </a:lnTo>
                <a:lnTo>
                  <a:pt x="1235075" y="1605227"/>
                </a:lnTo>
                <a:lnTo>
                  <a:pt x="1235075" y="1608138"/>
                </a:lnTo>
                <a:lnTo>
                  <a:pt x="1235075" y="2006600"/>
                </a:lnTo>
                <a:lnTo>
                  <a:pt x="1020763" y="2006600"/>
                </a:lnTo>
                <a:lnTo>
                  <a:pt x="1020763" y="1829595"/>
                </a:lnTo>
                <a:lnTo>
                  <a:pt x="1020763" y="1826155"/>
                </a:lnTo>
                <a:lnTo>
                  <a:pt x="1020500" y="1822451"/>
                </a:lnTo>
                <a:lnTo>
                  <a:pt x="1019711" y="1819011"/>
                </a:lnTo>
                <a:lnTo>
                  <a:pt x="1018921" y="1815572"/>
                </a:lnTo>
                <a:lnTo>
                  <a:pt x="1017869" y="1812397"/>
                </a:lnTo>
                <a:lnTo>
                  <a:pt x="1016553" y="1808957"/>
                </a:lnTo>
                <a:lnTo>
                  <a:pt x="1015238" y="1805782"/>
                </a:lnTo>
                <a:lnTo>
                  <a:pt x="1013396" y="1802607"/>
                </a:lnTo>
                <a:lnTo>
                  <a:pt x="1011554" y="1799697"/>
                </a:lnTo>
                <a:lnTo>
                  <a:pt x="1009450" y="1796786"/>
                </a:lnTo>
                <a:lnTo>
                  <a:pt x="1007082" y="1793611"/>
                </a:lnTo>
                <a:lnTo>
                  <a:pt x="1004714" y="1790965"/>
                </a:lnTo>
                <a:lnTo>
                  <a:pt x="1002082" y="1788320"/>
                </a:lnTo>
                <a:lnTo>
                  <a:pt x="999188" y="1785674"/>
                </a:lnTo>
                <a:lnTo>
                  <a:pt x="996294" y="1783292"/>
                </a:lnTo>
                <a:lnTo>
                  <a:pt x="993137" y="1780647"/>
                </a:lnTo>
                <a:lnTo>
                  <a:pt x="989979" y="1778265"/>
                </a:lnTo>
                <a:lnTo>
                  <a:pt x="986296" y="1776149"/>
                </a:lnTo>
                <a:lnTo>
                  <a:pt x="982875" y="1774297"/>
                </a:lnTo>
                <a:lnTo>
                  <a:pt x="979192" y="1772180"/>
                </a:lnTo>
                <a:lnTo>
                  <a:pt x="975508" y="1770592"/>
                </a:lnTo>
                <a:lnTo>
                  <a:pt x="971299" y="1769005"/>
                </a:lnTo>
                <a:lnTo>
                  <a:pt x="967352" y="1767153"/>
                </a:lnTo>
                <a:lnTo>
                  <a:pt x="963142" y="1765830"/>
                </a:lnTo>
                <a:lnTo>
                  <a:pt x="958932" y="1764507"/>
                </a:lnTo>
                <a:lnTo>
                  <a:pt x="954196" y="1763449"/>
                </a:lnTo>
                <a:lnTo>
                  <a:pt x="949987" y="1762655"/>
                </a:lnTo>
                <a:lnTo>
                  <a:pt x="945514" y="1761861"/>
                </a:lnTo>
                <a:lnTo>
                  <a:pt x="940515" y="1761332"/>
                </a:lnTo>
                <a:lnTo>
                  <a:pt x="936042" y="1760803"/>
                </a:lnTo>
                <a:lnTo>
                  <a:pt x="931306" y="1760538"/>
                </a:lnTo>
                <a:lnTo>
                  <a:pt x="926307" y="1760538"/>
                </a:lnTo>
                <a:lnTo>
                  <a:pt x="921308" y="1760538"/>
                </a:lnTo>
                <a:lnTo>
                  <a:pt x="916835" y="1760803"/>
                </a:lnTo>
                <a:lnTo>
                  <a:pt x="911836" y="1761332"/>
                </a:lnTo>
                <a:lnTo>
                  <a:pt x="907363" y="1761861"/>
                </a:lnTo>
                <a:lnTo>
                  <a:pt x="902627" y="1762655"/>
                </a:lnTo>
                <a:lnTo>
                  <a:pt x="898154" y="1763449"/>
                </a:lnTo>
                <a:lnTo>
                  <a:pt x="893681" y="1764507"/>
                </a:lnTo>
                <a:lnTo>
                  <a:pt x="889471" y="1765830"/>
                </a:lnTo>
                <a:lnTo>
                  <a:pt x="885262" y="1767153"/>
                </a:lnTo>
                <a:lnTo>
                  <a:pt x="881052" y="1769005"/>
                </a:lnTo>
                <a:lnTo>
                  <a:pt x="877368" y="1770592"/>
                </a:lnTo>
                <a:lnTo>
                  <a:pt x="873159" y="1772180"/>
                </a:lnTo>
                <a:lnTo>
                  <a:pt x="869738" y="1774297"/>
                </a:lnTo>
                <a:lnTo>
                  <a:pt x="866055" y="1776149"/>
                </a:lnTo>
                <a:lnTo>
                  <a:pt x="862634" y="1778265"/>
                </a:lnTo>
                <a:lnTo>
                  <a:pt x="859214" y="1780647"/>
                </a:lnTo>
                <a:lnTo>
                  <a:pt x="856319" y="1783292"/>
                </a:lnTo>
                <a:lnTo>
                  <a:pt x="853162" y="1785674"/>
                </a:lnTo>
                <a:lnTo>
                  <a:pt x="850531" y="1788320"/>
                </a:lnTo>
                <a:lnTo>
                  <a:pt x="847900" y="1790965"/>
                </a:lnTo>
                <a:lnTo>
                  <a:pt x="845269" y="1793611"/>
                </a:lnTo>
                <a:lnTo>
                  <a:pt x="842901" y="1796786"/>
                </a:lnTo>
                <a:lnTo>
                  <a:pt x="841059" y="1799697"/>
                </a:lnTo>
                <a:lnTo>
                  <a:pt x="839217" y="1802607"/>
                </a:lnTo>
                <a:lnTo>
                  <a:pt x="837376" y="1805782"/>
                </a:lnTo>
                <a:lnTo>
                  <a:pt x="836060" y="1808957"/>
                </a:lnTo>
                <a:lnTo>
                  <a:pt x="834744" y="1812397"/>
                </a:lnTo>
                <a:lnTo>
                  <a:pt x="833692" y="1815572"/>
                </a:lnTo>
                <a:lnTo>
                  <a:pt x="832903" y="1819011"/>
                </a:lnTo>
                <a:lnTo>
                  <a:pt x="832376" y="1822451"/>
                </a:lnTo>
                <a:lnTo>
                  <a:pt x="831850" y="1826155"/>
                </a:lnTo>
                <a:lnTo>
                  <a:pt x="831850" y="1829595"/>
                </a:lnTo>
                <a:lnTo>
                  <a:pt x="831850" y="2006600"/>
                </a:lnTo>
                <a:lnTo>
                  <a:pt x="617537" y="2006600"/>
                </a:lnTo>
                <a:lnTo>
                  <a:pt x="617537" y="1608138"/>
                </a:lnTo>
                <a:lnTo>
                  <a:pt x="617537" y="1605227"/>
                </a:lnTo>
                <a:lnTo>
                  <a:pt x="617272" y="1602317"/>
                </a:lnTo>
                <a:lnTo>
                  <a:pt x="616742" y="1599406"/>
                </a:lnTo>
                <a:lnTo>
                  <a:pt x="615947" y="1596496"/>
                </a:lnTo>
                <a:lnTo>
                  <a:pt x="615152" y="1593586"/>
                </a:lnTo>
                <a:lnTo>
                  <a:pt x="614092" y="1590940"/>
                </a:lnTo>
                <a:lnTo>
                  <a:pt x="612767" y="1588294"/>
                </a:lnTo>
                <a:lnTo>
                  <a:pt x="611442" y="1585648"/>
                </a:lnTo>
                <a:lnTo>
                  <a:pt x="609852" y="1582738"/>
                </a:lnTo>
                <a:lnTo>
                  <a:pt x="607997" y="1580356"/>
                </a:lnTo>
                <a:lnTo>
                  <a:pt x="606142" y="1577711"/>
                </a:lnTo>
                <a:lnTo>
                  <a:pt x="604021" y="1575594"/>
                </a:lnTo>
                <a:lnTo>
                  <a:pt x="601636" y="1573213"/>
                </a:lnTo>
                <a:lnTo>
                  <a:pt x="599251" y="1571096"/>
                </a:lnTo>
                <a:lnTo>
                  <a:pt x="593951" y="1566598"/>
                </a:lnTo>
                <a:lnTo>
                  <a:pt x="588120" y="1562894"/>
                </a:lnTo>
                <a:lnTo>
                  <a:pt x="582025" y="1559719"/>
                </a:lnTo>
                <a:lnTo>
                  <a:pt x="575135" y="1556809"/>
                </a:lnTo>
                <a:lnTo>
                  <a:pt x="568244" y="1554163"/>
                </a:lnTo>
                <a:lnTo>
                  <a:pt x="560559" y="1552046"/>
                </a:lnTo>
                <a:lnTo>
                  <a:pt x="553138" y="1550723"/>
                </a:lnTo>
                <a:lnTo>
                  <a:pt x="544923" y="1549929"/>
                </a:lnTo>
                <a:lnTo>
                  <a:pt x="536707" y="1549400"/>
                </a:lnTo>
                <a:lnTo>
                  <a:pt x="528227" y="1549929"/>
                </a:lnTo>
                <a:lnTo>
                  <a:pt x="520541" y="1550723"/>
                </a:lnTo>
                <a:lnTo>
                  <a:pt x="512591" y="1552046"/>
                </a:lnTo>
                <a:lnTo>
                  <a:pt x="505170" y="1554163"/>
                </a:lnTo>
                <a:lnTo>
                  <a:pt x="498015" y="1556809"/>
                </a:lnTo>
                <a:lnTo>
                  <a:pt x="491389" y="1559719"/>
                </a:lnTo>
                <a:lnTo>
                  <a:pt x="485029" y="1562894"/>
                </a:lnTo>
                <a:lnTo>
                  <a:pt x="479464" y="1566598"/>
                </a:lnTo>
                <a:lnTo>
                  <a:pt x="474163" y="1571096"/>
                </a:lnTo>
                <a:lnTo>
                  <a:pt x="471778" y="1573213"/>
                </a:lnTo>
                <a:lnTo>
                  <a:pt x="469393" y="1575594"/>
                </a:lnTo>
                <a:lnTo>
                  <a:pt x="467273" y="1577711"/>
                </a:lnTo>
                <a:lnTo>
                  <a:pt x="465418" y="1580356"/>
                </a:lnTo>
                <a:lnTo>
                  <a:pt x="463828" y="1582738"/>
                </a:lnTo>
                <a:lnTo>
                  <a:pt x="462238" y="1585648"/>
                </a:lnTo>
                <a:lnTo>
                  <a:pt x="460383" y="1588294"/>
                </a:lnTo>
                <a:lnTo>
                  <a:pt x="459322" y="1590940"/>
                </a:lnTo>
                <a:lnTo>
                  <a:pt x="457997" y="1593586"/>
                </a:lnTo>
                <a:lnTo>
                  <a:pt x="457202" y="1596496"/>
                </a:lnTo>
                <a:lnTo>
                  <a:pt x="456407" y="1599406"/>
                </a:lnTo>
                <a:lnTo>
                  <a:pt x="456142" y="1602317"/>
                </a:lnTo>
                <a:lnTo>
                  <a:pt x="455612" y="1605227"/>
                </a:lnTo>
                <a:lnTo>
                  <a:pt x="455612" y="1608138"/>
                </a:lnTo>
                <a:lnTo>
                  <a:pt x="455612" y="2006600"/>
                </a:lnTo>
                <a:lnTo>
                  <a:pt x="0" y="2006600"/>
                </a:lnTo>
                <a:lnTo>
                  <a:pt x="0" y="1255646"/>
                </a:lnTo>
                <a:lnTo>
                  <a:pt x="0" y="1192692"/>
                </a:lnTo>
                <a:lnTo>
                  <a:pt x="9521" y="1182376"/>
                </a:lnTo>
                <a:lnTo>
                  <a:pt x="18513" y="1102228"/>
                </a:lnTo>
                <a:lnTo>
                  <a:pt x="21422" y="1104609"/>
                </a:lnTo>
                <a:lnTo>
                  <a:pt x="80928" y="870250"/>
                </a:lnTo>
                <a:lnTo>
                  <a:pt x="81193" y="861256"/>
                </a:lnTo>
                <a:lnTo>
                  <a:pt x="83308" y="861256"/>
                </a:lnTo>
                <a:lnTo>
                  <a:pt x="80664" y="857289"/>
                </a:lnTo>
                <a:lnTo>
                  <a:pt x="79606" y="853585"/>
                </a:lnTo>
                <a:lnTo>
                  <a:pt x="78812" y="850676"/>
                </a:lnTo>
                <a:lnTo>
                  <a:pt x="78019" y="846973"/>
                </a:lnTo>
                <a:lnTo>
                  <a:pt x="77490" y="843269"/>
                </a:lnTo>
                <a:lnTo>
                  <a:pt x="76432" y="840360"/>
                </a:lnTo>
                <a:lnTo>
                  <a:pt x="76961" y="837186"/>
                </a:lnTo>
                <a:lnTo>
                  <a:pt x="80135" y="834805"/>
                </a:lnTo>
                <a:lnTo>
                  <a:pt x="80664" y="831895"/>
                </a:lnTo>
                <a:lnTo>
                  <a:pt x="81193" y="829515"/>
                </a:lnTo>
                <a:lnTo>
                  <a:pt x="80664" y="827399"/>
                </a:lnTo>
                <a:lnTo>
                  <a:pt x="78812" y="826870"/>
                </a:lnTo>
                <a:lnTo>
                  <a:pt x="75374" y="826341"/>
                </a:lnTo>
                <a:lnTo>
                  <a:pt x="80135" y="822902"/>
                </a:lnTo>
                <a:lnTo>
                  <a:pt x="83308" y="822373"/>
                </a:lnTo>
                <a:lnTo>
                  <a:pt x="82250" y="819992"/>
                </a:lnTo>
                <a:lnTo>
                  <a:pt x="79606" y="817083"/>
                </a:lnTo>
                <a:lnTo>
                  <a:pt x="81722" y="812586"/>
                </a:lnTo>
                <a:lnTo>
                  <a:pt x="85689" y="813115"/>
                </a:lnTo>
                <a:lnTo>
                  <a:pt x="88862" y="817083"/>
                </a:lnTo>
                <a:lnTo>
                  <a:pt x="89391" y="822373"/>
                </a:lnTo>
                <a:lnTo>
                  <a:pt x="90713" y="825547"/>
                </a:lnTo>
                <a:lnTo>
                  <a:pt x="91771" y="829515"/>
                </a:lnTo>
                <a:lnTo>
                  <a:pt x="91242" y="832689"/>
                </a:lnTo>
                <a:lnTo>
                  <a:pt x="90713" y="837186"/>
                </a:lnTo>
                <a:lnTo>
                  <a:pt x="90978" y="838773"/>
                </a:lnTo>
                <a:lnTo>
                  <a:pt x="91771" y="840360"/>
                </a:lnTo>
                <a:lnTo>
                  <a:pt x="93094" y="842211"/>
                </a:lnTo>
                <a:lnTo>
                  <a:pt x="93094" y="846444"/>
                </a:lnTo>
                <a:lnTo>
                  <a:pt x="91771" y="851734"/>
                </a:lnTo>
                <a:lnTo>
                  <a:pt x="90713" y="854644"/>
                </a:lnTo>
                <a:lnTo>
                  <a:pt x="88333" y="861256"/>
                </a:lnTo>
                <a:lnTo>
                  <a:pt x="88333" y="870250"/>
                </a:lnTo>
                <a:lnTo>
                  <a:pt x="147839" y="1104609"/>
                </a:lnTo>
                <a:lnTo>
                  <a:pt x="151013" y="1102228"/>
                </a:lnTo>
                <a:lnTo>
                  <a:pt x="160005" y="1182376"/>
                </a:lnTo>
                <a:lnTo>
                  <a:pt x="169261" y="1192692"/>
                </a:lnTo>
                <a:lnTo>
                  <a:pt x="169261" y="1255646"/>
                </a:lnTo>
                <a:lnTo>
                  <a:pt x="357299" y="1255646"/>
                </a:lnTo>
                <a:lnTo>
                  <a:pt x="357299" y="915746"/>
                </a:lnTo>
                <a:lnTo>
                  <a:pt x="372639" y="889559"/>
                </a:lnTo>
                <a:lnTo>
                  <a:pt x="372639" y="710219"/>
                </a:lnTo>
                <a:lnTo>
                  <a:pt x="367878" y="706516"/>
                </a:lnTo>
                <a:lnTo>
                  <a:pt x="372639" y="704400"/>
                </a:lnTo>
                <a:lnTo>
                  <a:pt x="372639" y="578756"/>
                </a:lnTo>
                <a:lnTo>
                  <a:pt x="367878" y="574524"/>
                </a:lnTo>
                <a:lnTo>
                  <a:pt x="372639" y="572672"/>
                </a:lnTo>
                <a:lnTo>
                  <a:pt x="372639" y="478241"/>
                </a:lnTo>
                <a:lnTo>
                  <a:pt x="367878" y="474537"/>
                </a:lnTo>
                <a:lnTo>
                  <a:pt x="372639" y="472686"/>
                </a:lnTo>
                <a:lnTo>
                  <a:pt x="372639" y="272449"/>
                </a:lnTo>
                <a:lnTo>
                  <a:pt x="368143" y="258694"/>
                </a:lnTo>
                <a:lnTo>
                  <a:pt x="369465" y="258430"/>
                </a:lnTo>
                <a:lnTo>
                  <a:pt x="378721" y="189127"/>
                </a:lnTo>
                <a:lnTo>
                  <a:pt x="382688" y="202089"/>
                </a:lnTo>
                <a:lnTo>
                  <a:pt x="386656" y="182779"/>
                </a:lnTo>
                <a:lnTo>
                  <a:pt x="391152" y="161089"/>
                </a:lnTo>
                <a:lnTo>
                  <a:pt x="396441" y="134109"/>
                </a:lnTo>
                <a:lnTo>
                  <a:pt x="401995" y="103689"/>
                </a:lnTo>
                <a:lnTo>
                  <a:pt x="407549" y="71154"/>
                </a:lnTo>
                <a:lnTo>
                  <a:pt x="409929" y="54754"/>
                </a:lnTo>
                <a:lnTo>
                  <a:pt x="412045" y="38355"/>
                </a:lnTo>
                <a:lnTo>
                  <a:pt x="413896" y="22484"/>
                </a:lnTo>
                <a:lnTo>
                  <a:pt x="415483" y="7407"/>
                </a:lnTo>
                <a:lnTo>
                  <a:pt x="413103" y="7142"/>
                </a:lnTo>
                <a:lnTo>
                  <a:pt x="411251" y="6613"/>
                </a:lnTo>
                <a:lnTo>
                  <a:pt x="409929" y="5819"/>
                </a:lnTo>
                <a:lnTo>
                  <a:pt x="409664" y="5555"/>
                </a:lnTo>
                <a:lnTo>
                  <a:pt x="409400" y="5026"/>
                </a:lnTo>
                <a:lnTo>
                  <a:pt x="409400" y="4761"/>
                </a:lnTo>
                <a:lnTo>
                  <a:pt x="409929" y="4232"/>
                </a:lnTo>
                <a:lnTo>
                  <a:pt x="410987" y="3703"/>
                </a:lnTo>
                <a:lnTo>
                  <a:pt x="412574" y="3174"/>
                </a:lnTo>
                <a:lnTo>
                  <a:pt x="414425" y="2645"/>
                </a:lnTo>
                <a:lnTo>
                  <a:pt x="414954" y="1587"/>
                </a:lnTo>
                <a:lnTo>
                  <a:pt x="415483" y="794"/>
                </a:lnTo>
                <a:lnTo>
                  <a:pt x="416541" y="265"/>
                </a:lnTo>
                <a:lnTo>
                  <a:pt x="4175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61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1183230" y="1035787"/>
            <a:ext cx="677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600" dirty="0">
                <a:solidFill>
                  <a:srgbClr val="0278A1"/>
                </a:solidFill>
                <a:latin typeface="Akzidenz-Grotesk BQ Condensed" pitchFamily="50" charset="0"/>
              </a:rPr>
              <a:t>谢谢聆听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-35868" y="2356948"/>
            <a:ext cx="6550886" cy="428400"/>
          </a:xfrm>
          <a:custGeom>
            <a:avLst/>
            <a:gdLst>
              <a:gd name="connsiteX0" fmla="*/ 0 w 9511185"/>
              <a:gd name="connsiteY0" fmla="*/ 0 h 260238"/>
              <a:gd name="connsiteX1" fmla="*/ 9511185 w 9511185"/>
              <a:gd name="connsiteY1" fmla="*/ 0 h 260238"/>
              <a:gd name="connsiteX2" fmla="*/ 9250947 w 9511185"/>
              <a:gd name="connsiteY2" fmla="*/ 260238 h 260238"/>
              <a:gd name="connsiteX3" fmla="*/ 0 w 9511185"/>
              <a:gd name="connsiteY3" fmla="*/ 260238 h 260238"/>
              <a:gd name="connsiteX4" fmla="*/ 0 w 9511185"/>
              <a:gd name="connsiteY4" fmla="*/ 0 h 2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185" h="260238">
                <a:moveTo>
                  <a:pt x="0" y="0"/>
                </a:moveTo>
                <a:lnTo>
                  <a:pt x="9511185" y="0"/>
                </a:lnTo>
                <a:lnTo>
                  <a:pt x="9250947" y="260238"/>
                </a:lnTo>
                <a:lnTo>
                  <a:pt x="0" y="260238"/>
                </a:lnTo>
                <a:lnTo>
                  <a:pt x="0" y="0"/>
                </a:lnTo>
                <a:close/>
              </a:path>
            </a:pathLst>
          </a:cu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278A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768885" y="2357872"/>
            <a:ext cx="2383770" cy="427476"/>
          </a:xfrm>
          <a:custGeom>
            <a:avLst/>
            <a:gdLst>
              <a:gd name="connsiteX0" fmla="*/ 260238 w 2727409"/>
              <a:gd name="connsiteY0" fmla="*/ 0 h 260238"/>
              <a:gd name="connsiteX1" fmla="*/ 2727409 w 2727409"/>
              <a:gd name="connsiteY1" fmla="*/ 0 h 260238"/>
              <a:gd name="connsiteX2" fmla="*/ 2727409 w 2727409"/>
              <a:gd name="connsiteY2" fmla="*/ 260238 h 260238"/>
              <a:gd name="connsiteX3" fmla="*/ 0 w 2727409"/>
              <a:gd name="connsiteY3" fmla="*/ 260238 h 260238"/>
              <a:gd name="connsiteX4" fmla="*/ 260238 w 2727409"/>
              <a:gd name="connsiteY4" fmla="*/ 0 h 2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409" h="260238">
                <a:moveTo>
                  <a:pt x="260238" y="0"/>
                </a:moveTo>
                <a:lnTo>
                  <a:pt x="2727409" y="0"/>
                </a:lnTo>
                <a:lnTo>
                  <a:pt x="2727409" y="260238"/>
                </a:lnTo>
                <a:lnTo>
                  <a:pt x="0" y="260238"/>
                </a:lnTo>
                <a:lnTo>
                  <a:pt x="26023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2AEF3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6148" y="336383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南京大学出版社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42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" r="242"/>
          <a:stretch/>
        </p:blipFill>
        <p:spPr bwMode="auto">
          <a:xfrm>
            <a:off x="-21998" y="0"/>
            <a:ext cx="9165998" cy="39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21998" y="1112838"/>
            <a:ext cx="9165998" cy="2233988"/>
          </a:xfrm>
          <a:prstGeom prst="rect">
            <a:avLst/>
          </a:prstGeom>
          <a:solidFill>
            <a:srgbClr val="0278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300587" y="1977407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300" dirty="0">
                <a:solidFill>
                  <a:schemeClr val="bg1"/>
                </a:solidFill>
                <a:latin typeface="Akzidenz-Grotesk BQ Condensed" pitchFamily="50" charset="0"/>
              </a:rPr>
              <a:t>Part 01</a:t>
            </a:r>
            <a:endParaRPr lang="zh-CN" altLang="en-US" sz="6000" b="1" spc="300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2944567" y="1681481"/>
            <a:ext cx="39934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疫情下出版业的基本状态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5656" y="1946900"/>
            <a:ext cx="942054" cy="665652"/>
            <a:chOff x="2121053" y="4628326"/>
            <a:chExt cx="333034" cy="313762"/>
          </a:xfrm>
        </p:grpSpPr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268612" y="4628326"/>
              <a:ext cx="185475" cy="133205"/>
            </a:xfrm>
            <a:custGeom>
              <a:avLst/>
              <a:gdLst>
                <a:gd name="T0" fmla="*/ 81 w 93"/>
                <a:gd name="T1" fmla="*/ 0 h 67"/>
                <a:gd name="T2" fmla="*/ 12 w 93"/>
                <a:gd name="T3" fmla="*/ 0 h 67"/>
                <a:gd name="T4" fmla="*/ 0 w 93"/>
                <a:gd name="T5" fmla="*/ 12 h 67"/>
                <a:gd name="T6" fmla="*/ 0 w 93"/>
                <a:gd name="T7" fmla="*/ 21 h 67"/>
                <a:gd name="T8" fmla="*/ 7 w 93"/>
                <a:gd name="T9" fmla="*/ 21 h 67"/>
                <a:gd name="T10" fmla="*/ 7 w 93"/>
                <a:gd name="T11" fmla="*/ 12 h 67"/>
                <a:gd name="T12" fmla="*/ 12 w 93"/>
                <a:gd name="T13" fmla="*/ 7 h 67"/>
                <a:gd name="T14" fmla="*/ 81 w 93"/>
                <a:gd name="T15" fmla="*/ 7 h 67"/>
                <a:gd name="T16" fmla="*/ 86 w 93"/>
                <a:gd name="T17" fmla="*/ 12 h 67"/>
                <a:gd name="T18" fmla="*/ 86 w 93"/>
                <a:gd name="T19" fmla="*/ 54 h 67"/>
                <a:gd name="T20" fmla="*/ 81 w 93"/>
                <a:gd name="T21" fmla="*/ 59 h 67"/>
                <a:gd name="T22" fmla="*/ 72 w 93"/>
                <a:gd name="T23" fmla="*/ 59 h 67"/>
                <a:gd name="T24" fmla="*/ 72 w 93"/>
                <a:gd name="T25" fmla="*/ 67 h 67"/>
                <a:gd name="T26" fmla="*/ 81 w 93"/>
                <a:gd name="T27" fmla="*/ 67 h 67"/>
                <a:gd name="T28" fmla="*/ 93 w 93"/>
                <a:gd name="T29" fmla="*/ 54 h 67"/>
                <a:gd name="T30" fmla="*/ 93 w 93"/>
                <a:gd name="T31" fmla="*/ 12 h 67"/>
                <a:gd name="T32" fmla="*/ 81 w 93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7">
                  <a:moveTo>
                    <a:pt x="8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10" y="7"/>
                    <a:pt x="12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6" y="9"/>
                    <a:pt x="86" y="12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7"/>
                    <a:pt x="83" y="59"/>
                    <a:pt x="8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7" y="67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224957" y="4664192"/>
              <a:ext cx="185475" cy="131518"/>
            </a:xfrm>
            <a:custGeom>
              <a:avLst/>
              <a:gdLst>
                <a:gd name="T0" fmla="*/ 80 w 93"/>
                <a:gd name="T1" fmla="*/ 0 h 66"/>
                <a:gd name="T2" fmla="*/ 12 w 93"/>
                <a:gd name="T3" fmla="*/ 0 h 66"/>
                <a:gd name="T4" fmla="*/ 0 w 93"/>
                <a:gd name="T5" fmla="*/ 12 h 66"/>
                <a:gd name="T6" fmla="*/ 0 w 93"/>
                <a:gd name="T7" fmla="*/ 29 h 66"/>
                <a:gd name="T8" fmla="*/ 7 w 93"/>
                <a:gd name="T9" fmla="*/ 25 h 66"/>
                <a:gd name="T10" fmla="*/ 7 w 93"/>
                <a:gd name="T11" fmla="*/ 12 h 66"/>
                <a:gd name="T12" fmla="*/ 12 w 93"/>
                <a:gd name="T13" fmla="*/ 7 h 66"/>
                <a:gd name="T14" fmla="*/ 80 w 93"/>
                <a:gd name="T15" fmla="*/ 7 h 66"/>
                <a:gd name="T16" fmla="*/ 85 w 93"/>
                <a:gd name="T17" fmla="*/ 12 h 66"/>
                <a:gd name="T18" fmla="*/ 85 w 93"/>
                <a:gd name="T19" fmla="*/ 54 h 66"/>
                <a:gd name="T20" fmla="*/ 80 w 93"/>
                <a:gd name="T21" fmla="*/ 59 h 66"/>
                <a:gd name="T22" fmla="*/ 12 w 93"/>
                <a:gd name="T23" fmla="*/ 59 h 66"/>
                <a:gd name="T24" fmla="*/ 7 w 93"/>
                <a:gd name="T25" fmla="*/ 54 h 66"/>
                <a:gd name="T26" fmla="*/ 7 w 93"/>
                <a:gd name="T27" fmla="*/ 43 h 66"/>
                <a:gd name="T28" fmla="*/ 0 w 93"/>
                <a:gd name="T29" fmla="*/ 47 h 66"/>
                <a:gd name="T30" fmla="*/ 0 w 93"/>
                <a:gd name="T31" fmla="*/ 54 h 66"/>
                <a:gd name="T32" fmla="*/ 12 w 93"/>
                <a:gd name="T33" fmla="*/ 66 h 66"/>
                <a:gd name="T34" fmla="*/ 80 w 93"/>
                <a:gd name="T35" fmla="*/ 66 h 66"/>
                <a:gd name="T36" fmla="*/ 93 w 93"/>
                <a:gd name="T37" fmla="*/ 54 h 66"/>
                <a:gd name="T38" fmla="*/ 93 w 93"/>
                <a:gd name="T39" fmla="*/ 12 h 66"/>
                <a:gd name="T40" fmla="*/ 80 w 93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9" y="7"/>
                    <a:pt x="1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3" y="7"/>
                    <a:pt x="85" y="9"/>
                    <a:pt x="85" y="1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7"/>
                    <a:pt x="83" y="59"/>
                    <a:pt x="8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7" y="5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5" y="66"/>
                    <a:pt x="12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6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142762" y="4659239"/>
              <a:ext cx="62387" cy="5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121053" y="4689168"/>
              <a:ext cx="189691" cy="252920"/>
            </a:xfrm>
            <a:custGeom>
              <a:avLst/>
              <a:gdLst>
                <a:gd name="T0" fmla="*/ 94 w 95"/>
                <a:gd name="T1" fmla="*/ 4 h 127"/>
                <a:gd name="T2" fmla="*/ 93 w 95"/>
                <a:gd name="T3" fmla="*/ 2 h 127"/>
                <a:gd name="T4" fmla="*/ 86 w 95"/>
                <a:gd name="T5" fmla="*/ 1 h 127"/>
                <a:gd name="T6" fmla="*/ 48 w 95"/>
                <a:gd name="T7" fmla="*/ 20 h 127"/>
                <a:gd name="T8" fmla="*/ 48 w 95"/>
                <a:gd name="T9" fmla="*/ 20 h 127"/>
                <a:gd name="T10" fmla="*/ 39 w 95"/>
                <a:gd name="T11" fmla="*/ 20 h 127"/>
                <a:gd name="T12" fmla="*/ 28 w 95"/>
                <a:gd name="T13" fmla="*/ 20 h 127"/>
                <a:gd name="T14" fmla="*/ 25 w 95"/>
                <a:gd name="T15" fmla="*/ 20 h 127"/>
                <a:gd name="T16" fmla="*/ 22 w 95"/>
                <a:gd name="T17" fmla="*/ 20 h 127"/>
                <a:gd name="T18" fmla="*/ 6 w 95"/>
                <a:gd name="T19" fmla="*/ 20 h 127"/>
                <a:gd name="T20" fmla="*/ 3 w 95"/>
                <a:gd name="T21" fmla="*/ 22 h 127"/>
                <a:gd name="T22" fmla="*/ 1 w 95"/>
                <a:gd name="T23" fmla="*/ 26 h 127"/>
                <a:gd name="T24" fmla="*/ 0 w 95"/>
                <a:gd name="T25" fmla="*/ 68 h 127"/>
                <a:gd name="T26" fmla="*/ 4 w 95"/>
                <a:gd name="T27" fmla="*/ 74 h 127"/>
                <a:gd name="T28" fmla="*/ 6 w 95"/>
                <a:gd name="T29" fmla="*/ 74 h 127"/>
                <a:gd name="T30" fmla="*/ 10 w 95"/>
                <a:gd name="T31" fmla="*/ 69 h 127"/>
                <a:gd name="T32" fmla="*/ 11 w 95"/>
                <a:gd name="T33" fmla="*/ 38 h 127"/>
                <a:gd name="T34" fmla="*/ 12 w 95"/>
                <a:gd name="T35" fmla="*/ 38 h 127"/>
                <a:gd name="T36" fmla="*/ 12 w 95"/>
                <a:gd name="T37" fmla="*/ 64 h 127"/>
                <a:gd name="T38" fmla="*/ 12 w 95"/>
                <a:gd name="T39" fmla="*/ 66 h 127"/>
                <a:gd name="T40" fmla="*/ 12 w 95"/>
                <a:gd name="T41" fmla="*/ 121 h 127"/>
                <a:gd name="T42" fmla="*/ 18 w 95"/>
                <a:gd name="T43" fmla="*/ 127 h 127"/>
                <a:gd name="T44" fmla="*/ 22 w 95"/>
                <a:gd name="T45" fmla="*/ 127 h 127"/>
                <a:gd name="T46" fmla="*/ 28 w 95"/>
                <a:gd name="T47" fmla="*/ 121 h 127"/>
                <a:gd name="T48" fmla="*/ 28 w 95"/>
                <a:gd name="T49" fmla="*/ 78 h 127"/>
                <a:gd name="T50" fmla="*/ 33 w 95"/>
                <a:gd name="T51" fmla="*/ 78 h 127"/>
                <a:gd name="T52" fmla="*/ 33 w 95"/>
                <a:gd name="T53" fmla="*/ 121 h 127"/>
                <a:gd name="T54" fmla="*/ 39 w 95"/>
                <a:gd name="T55" fmla="*/ 127 h 127"/>
                <a:gd name="T56" fmla="*/ 43 w 95"/>
                <a:gd name="T57" fmla="*/ 127 h 127"/>
                <a:gd name="T58" fmla="*/ 49 w 95"/>
                <a:gd name="T59" fmla="*/ 121 h 127"/>
                <a:gd name="T60" fmla="*/ 49 w 95"/>
                <a:gd name="T61" fmla="*/ 66 h 127"/>
                <a:gd name="T62" fmla="*/ 49 w 95"/>
                <a:gd name="T63" fmla="*/ 64 h 127"/>
                <a:gd name="T64" fmla="*/ 49 w 95"/>
                <a:gd name="T65" fmla="*/ 36 h 127"/>
                <a:gd name="T66" fmla="*/ 54 w 95"/>
                <a:gd name="T67" fmla="*/ 29 h 127"/>
                <a:gd name="T68" fmla="*/ 91 w 95"/>
                <a:gd name="T69" fmla="*/ 10 h 127"/>
                <a:gd name="T70" fmla="*/ 94 w 95"/>
                <a:gd name="T7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27">
                  <a:moveTo>
                    <a:pt x="94" y="4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2" y="0"/>
                    <a:pt x="89" y="0"/>
                    <a:pt x="86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4" y="21"/>
                    <a:pt x="3" y="22"/>
                  </a:cubicBezTo>
                  <a:cubicBezTo>
                    <a:pt x="2" y="23"/>
                    <a:pt x="1" y="24"/>
                    <a:pt x="1" y="2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1"/>
                    <a:pt x="2" y="73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1"/>
                    <a:pt x="10" y="6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4"/>
                    <a:pt x="15" y="127"/>
                    <a:pt x="18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5" y="127"/>
                    <a:pt x="28" y="124"/>
                    <a:pt x="28" y="12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4"/>
                    <a:pt x="36" y="127"/>
                    <a:pt x="39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6" y="127"/>
                    <a:pt x="49" y="124"/>
                    <a:pt x="49" y="12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3"/>
                    <a:pt x="52" y="31"/>
                    <a:pt x="54" y="2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4" y="9"/>
                    <a:pt x="95" y="6"/>
                    <a:pt x="9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4941268" y="24332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69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>
            <a:spLocks/>
          </p:cNvSpPr>
          <p:nvPr/>
        </p:nvSpPr>
        <p:spPr>
          <a:xfrm>
            <a:off x="539750" y="307879"/>
            <a:ext cx="3588344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特殊重要的时段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2" t="12818" r="32355" b="12818"/>
          <a:stretch/>
        </p:blipFill>
        <p:spPr bwMode="auto">
          <a:xfrm>
            <a:off x="663432" y="1031048"/>
            <a:ext cx="3623717" cy="21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615340" y="3232330"/>
            <a:ext cx="5955682" cy="1451552"/>
          </a:xfrm>
          <a:prstGeom prst="rect">
            <a:avLst/>
          </a:prstGeom>
          <a:solidFill>
            <a:srgbClr val="0278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6236" y="3436947"/>
            <a:ext cx="5854786" cy="862213"/>
            <a:chOff x="2716236" y="3436947"/>
            <a:chExt cx="5854786" cy="862213"/>
          </a:xfrm>
        </p:grpSpPr>
        <p:sp>
          <p:nvSpPr>
            <p:cNvPr id="8" name="文本框 106"/>
            <p:cNvSpPr txBox="1"/>
            <p:nvPr/>
          </p:nvSpPr>
          <p:spPr>
            <a:xfrm>
              <a:off x="3883991" y="3436947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文本框 107"/>
            <p:cNvSpPr txBox="1"/>
            <p:nvPr/>
          </p:nvSpPr>
          <p:spPr>
            <a:xfrm>
              <a:off x="2716236" y="3646674"/>
              <a:ext cx="5854786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线下市场销售同比增长</a:t>
              </a:r>
              <a:r>
                <a:rPr lang="en-US" altLang="zh-CN" dirty="0">
                  <a:solidFill>
                    <a:schemeClr val="bg1"/>
                  </a:solidFill>
                </a:rPr>
                <a:t>6.23%</a:t>
              </a:r>
              <a:r>
                <a:rPr lang="zh-CN" altLang="en-US" dirty="0">
                  <a:solidFill>
                    <a:schemeClr val="bg1"/>
                  </a:solidFill>
                </a:rPr>
                <a:t>，线上市场销售同比增长</a:t>
              </a:r>
              <a:r>
                <a:rPr lang="en-US" altLang="zh-CN" dirty="0">
                  <a:solidFill>
                    <a:schemeClr val="bg1"/>
                  </a:solidFill>
                </a:rPr>
                <a:t>6.37%</a:t>
              </a:r>
              <a:r>
                <a:rPr lang="zh-CN" altLang="en-US" dirty="0">
                  <a:solidFill>
                    <a:schemeClr val="bg1"/>
                  </a:solidFill>
                </a:rPr>
                <a:t>，两个市场发展基本均衡，走势相仿，</a:t>
              </a:r>
              <a:r>
                <a:rPr lang="zh-CN" altLang="en-US" b="1" dirty="0">
                  <a:solidFill>
                    <a:schemeClr val="bg1"/>
                  </a:solidFill>
                </a:rPr>
                <a:t>成为</a:t>
              </a:r>
              <a:r>
                <a:rPr lang="en-US" altLang="zh-CN" b="1" dirty="0">
                  <a:solidFill>
                    <a:schemeClr val="bg1"/>
                  </a:solidFill>
                </a:rPr>
                <a:t>21</a:t>
              </a:r>
              <a:r>
                <a:rPr lang="zh-CN" altLang="en-US" b="1" dirty="0">
                  <a:solidFill>
                    <a:schemeClr val="bg1"/>
                  </a:solidFill>
                </a:rPr>
                <a:t>世纪</a:t>
              </a:r>
              <a:r>
                <a:rPr lang="en-US" altLang="zh-CN" b="1" dirty="0">
                  <a:solidFill>
                    <a:schemeClr val="bg1"/>
                  </a:solidFill>
                </a:rPr>
                <a:t>20</a:t>
              </a:r>
              <a:r>
                <a:rPr lang="zh-CN" altLang="en-US" b="1" dirty="0">
                  <a:solidFill>
                    <a:schemeClr val="bg1"/>
                  </a:solidFill>
                </a:rPr>
                <a:t>年代首个图书零售增长季。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07"/>
          <p:cNvSpPr txBox="1"/>
          <p:nvPr/>
        </p:nvSpPr>
        <p:spPr>
          <a:xfrm>
            <a:off x="4608080" y="902094"/>
            <a:ext cx="3967379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一季度</a:t>
            </a:r>
            <a:r>
              <a:rPr lang="zh-CN" altLang="en-US" dirty="0"/>
              <a:t>新冠肺炎疫情的肆虐，导致</a:t>
            </a:r>
            <a:r>
              <a:rPr lang="zh-CN" altLang="en-US" b="1" dirty="0"/>
              <a:t>市场整体下滑</a:t>
            </a:r>
            <a:r>
              <a:rPr lang="en-US" altLang="zh-CN" b="1" dirty="0"/>
              <a:t>14.92%</a:t>
            </a:r>
            <a:r>
              <a:rPr lang="zh-CN" altLang="en-US" dirty="0"/>
              <a:t>；</a:t>
            </a:r>
            <a:r>
              <a:rPr lang="zh-CN" altLang="en-US" b="1" dirty="0"/>
              <a:t>二季度</a:t>
            </a:r>
            <a:r>
              <a:rPr lang="zh-CN" altLang="en-US" dirty="0"/>
              <a:t>疫情防控取得阶段性成果，市场逐步回暖，销售环比显增，但同比仍处下降，以至上半年市场整体销售虽降幅较一季度收窄，但</a:t>
            </a:r>
            <a:r>
              <a:rPr lang="zh-CN" altLang="en-US" b="1" dirty="0"/>
              <a:t>同比仍下滑</a:t>
            </a:r>
            <a:r>
              <a:rPr lang="en-US" altLang="zh-CN" b="1" dirty="0"/>
              <a:t>9.66%</a:t>
            </a:r>
            <a:r>
              <a:rPr lang="zh-CN" altLang="en-US" dirty="0"/>
              <a:t>；</a:t>
            </a:r>
            <a:r>
              <a:rPr lang="zh-CN" altLang="en-US" b="1" dirty="0"/>
              <a:t>三季度</a:t>
            </a:r>
            <a:r>
              <a:rPr lang="zh-CN" altLang="en-US" dirty="0"/>
              <a:t>疫情基本阻断，市场持续回暖且后疫情期第一个开学季到来，季度市场整体销售年内</a:t>
            </a:r>
            <a:r>
              <a:rPr lang="zh-CN" altLang="en-US" b="1" dirty="0"/>
              <a:t>首现同比增长，增幅为</a:t>
            </a:r>
            <a:r>
              <a:rPr lang="en-US" altLang="zh-CN" b="1" dirty="0"/>
              <a:t>6.33%</a:t>
            </a:r>
            <a:r>
              <a:rPr lang="zh-CN" altLang="en-US" dirty="0"/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313" y="852385"/>
            <a:ext cx="447034" cy="412956"/>
          </a:xfrm>
          <a:prstGeom prst="rect">
            <a:avLst/>
          </a:prstGeom>
          <a:solidFill>
            <a:srgbClr val="027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3432" y="902359"/>
            <a:ext cx="447034" cy="412956"/>
          </a:xfrm>
          <a:prstGeom prst="rect">
            <a:avLst/>
          </a:prstGeom>
          <a:solidFill>
            <a:srgbClr val="0278A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9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4"/>
          <p:cNvSpPr txBox="1">
            <a:spLocks/>
          </p:cNvSpPr>
          <p:nvPr/>
        </p:nvSpPr>
        <p:spPr>
          <a:xfrm>
            <a:off x="1835696" y="339502"/>
            <a:ext cx="6120482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实体店渠道回暖明显</a:t>
            </a:r>
          </a:p>
        </p:txBody>
      </p:sp>
      <p:sp>
        <p:nvSpPr>
          <p:cNvPr id="20" name="任意多边形 19"/>
          <p:cNvSpPr/>
          <p:nvPr/>
        </p:nvSpPr>
        <p:spPr>
          <a:xfrm rot="5400000">
            <a:off x="-235897" y="1278492"/>
            <a:ext cx="3516564" cy="3060944"/>
          </a:xfrm>
          <a:custGeom>
            <a:avLst/>
            <a:gdLst>
              <a:gd name="connsiteX0" fmla="*/ 0 w 3516564"/>
              <a:gd name="connsiteY0" fmla="*/ 3060944 h 3060944"/>
              <a:gd name="connsiteX1" fmla="*/ 0 w 3516564"/>
              <a:gd name="connsiteY1" fmla="*/ 351657 h 3060944"/>
              <a:gd name="connsiteX2" fmla="*/ 3516564 w 3516564"/>
              <a:gd name="connsiteY2" fmla="*/ 0 h 3060944"/>
              <a:gd name="connsiteX3" fmla="*/ 3516564 w 3516564"/>
              <a:gd name="connsiteY3" fmla="*/ 3060944 h 30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564" h="3060944">
                <a:moveTo>
                  <a:pt x="0" y="3060944"/>
                </a:moveTo>
                <a:lnTo>
                  <a:pt x="0" y="351657"/>
                </a:lnTo>
                <a:lnTo>
                  <a:pt x="3516564" y="0"/>
                </a:lnTo>
                <a:lnTo>
                  <a:pt x="3516564" y="3060944"/>
                </a:lnTo>
                <a:close/>
              </a:path>
            </a:pathLst>
          </a:custGeom>
          <a:solidFill>
            <a:srgbClr val="267B9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07"/>
          <p:cNvSpPr txBox="1"/>
          <p:nvPr/>
        </p:nvSpPr>
        <p:spPr>
          <a:xfrm>
            <a:off x="251520" y="1376070"/>
            <a:ext cx="2209856" cy="28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随着疫情逐渐好转，各地实体书店逐步恢复营业，相应的开卷指数也呈现回暖趋势。进入第三季度之后，实体店渠道回暖明显，</a:t>
            </a:r>
            <a:r>
              <a:rPr lang="en-US" altLang="zh-CN" b="1" dirty="0">
                <a:solidFill>
                  <a:schemeClr val="bg1"/>
                </a:solidFill>
              </a:rPr>
              <a:t>7</a:t>
            </a:r>
            <a:r>
              <a:rPr lang="zh-CN" altLang="en-US" b="1" dirty="0">
                <a:solidFill>
                  <a:schemeClr val="bg1"/>
                </a:solidFill>
              </a:rPr>
              <a:t>月指数呈现明显上升，</a:t>
            </a:r>
            <a:r>
              <a:rPr lang="en-US" altLang="zh-CN" b="1" dirty="0">
                <a:solidFill>
                  <a:schemeClr val="bg1"/>
                </a:solidFill>
              </a:rPr>
              <a:t>8</a:t>
            </a:r>
            <a:r>
              <a:rPr lang="zh-CN" altLang="en-US" b="1" dirty="0">
                <a:solidFill>
                  <a:schemeClr val="bg1"/>
                </a:solidFill>
              </a:rPr>
              <a:t>月有正常回落，但幅度小于往年同期，进入</a:t>
            </a:r>
            <a:r>
              <a:rPr lang="en-US" altLang="zh-CN" b="1" dirty="0">
                <a:solidFill>
                  <a:schemeClr val="bg1"/>
                </a:solidFill>
              </a:rPr>
              <a:t>9</a:t>
            </a:r>
            <a:r>
              <a:rPr lang="zh-CN" altLang="en-US" b="1" dirty="0">
                <a:solidFill>
                  <a:schemeClr val="bg1"/>
                </a:solidFill>
              </a:rPr>
              <a:t>月后，指数进一步上升，达到今年指数最高点。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" b="5197"/>
          <a:stretch/>
        </p:blipFill>
        <p:spPr>
          <a:xfrm>
            <a:off x="3203848" y="1065024"/>
            <a:ext cx="5833119" cy="2831112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364088" y="3723878"/>
            <a:ext cx="288032" cy="1722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117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4"/>
          <p:cNvSpPr txBox="1">
            <a:spLocks/>
          </p:cNvSpPr>
          <p:nvPr/>
        </p:nvSpPr>
        <p:spPr>
          <a:xfrm>
            <a:off x="2411760" y="411510"/>
            <a:ext cx="6120482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网店渠道保持正增长</a:t>
            </a:r>
          </a:p>
        </p:txBody>
      </p:sp>
      <p:sp>
        <p:nvSpPr>
          <p:cNvPr id="20" name="任意多边形 19"/>
          <p:cNvSpPr/>
          <p:nvPr/>
        </p:nvSpPr>
        <p:spPr>
          <a:xfrm rot="5400000">
            <a:off x="-235897" y="1278492"/>
            <a:ext cx="3516564" cy="3060944"/>
          </a:xfrm>
          <a:custGeom>
            <a:avLst/>
            <a:gdLst>
              <a:gd name="connsiteX0" fmla="*/ 0 w 3516564"/>
              <a:gd name="connsiteY0" fmla="*/ 3060944 h 3060944"/>
              <a:gd name="connsiteX1" fmla="*/ 0 w 3516564"/>
              <a:gd name="connsiteY1" fmla="*/ 351657 h 3060944"/>
              <a:gd name="connsiteX2" fmla="*/ 3516564 w 3516564"/>
              <a:gd name="connsiteY2" fmla="*/ 0 h 3060944"/>
              <a:gd name="connsiteX3" fmla="*/ 3516564 w 3516564"/>
              <a:gd name="connsiteY3" fmla="*/ 3060944 h 30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564" h="3060944">
                <a:moveTo>
                  <a:pt x="0" y="3060944"/>
                </a:moveTo>
                <a:lnTo>
                  <a:pt x="0" y="351657"/>
                </a:lnTo>
                <a:lnTo>
                  <a:pt x="3516564" y="0"/>
                </a:lnTo>
                <a:lnTo>
                  <a:pt x="3516564" y="3060944"/>
                </a:lnTo>
                <a:close/>
              </a:path>
            </a:pathLst>
          </a:custGeom>
          <a:solidFill>
            <a:srgbClr val="267B9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07"/>
          <p:cNvSpPr txBox="1"/>
          <p:nvPr/>
        </p:nvSpPr>
        <p:spPr>
          <a:xfrm>
            <a:off x="179512" y="1218369"/>
            <a:ext cx="2520280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网店渠道整体继续呈现正增长，增速较去年同期有所回落。疫情下，部分读者的购书需求转移到网店渠道，因此网店销售虽然在春节期间受制于物流而有所下降，但物流恢复后很快出现回升。</a:t>
            </a:r>
            <a:r>
              <a:rPr lang="en-US" altLang="zh-CN" b="1" dirty="0">
                <a:solidFill>
                  <a:schemeClr val="bg1"/>
                </a:solidFill>
              </a:rPr>
              <a:t>3</a:t>
            </a:r>
            <a:r>
              <a:rPr lang="zh-CN" altLang="en-US" b="1" dirty="0">
                <a:solidFill>
                  <a:schemeClr val="bg1"/>
                </a:solidFill>
              </a:rPr>
              <a:t>月网店渠道销量出现明显上升，属于疫情缓和之后的报复性消费，之后读者消费逐渐回归理性，和上半年相比，网店渠道增速变化不大。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203598"/>
            <a:ext cx="5431356" cy="317683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438216" y="4187974"/>
            <a:ext cx="330176" cy="18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325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4"/>
          <p:cNvSpPr txBox="1">
            <a:spLocks/>
          </p:cNvSpPr>
          <p:nvPr/>
        </p:nvSpPr>
        <p:spPr>
          <a:xfrm>
            <a:off x="1907704" y="735370"/>
            <a:ext cx="6120482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进入三季度，新书产能恢复明显</a:t>
            </a:r>
          </a:p>
          <a:p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-235897" y="1278492"/>
            <a:ext cx="3516564" cy="3060944"/>
          </a:xfrm>
          <a:custGeom>
            <a:avLst/>
            <a:gdLst>
              <a:gd name="connsiteX0" fmla="*/ 0 w 3516564"/>
              <a:gd name="connsiteY0" fmla="*/ 3060944 h 3060944"/>
              <a:gd name="connsiteX1" fmla="*/ 0 w 3516564"/>
              <a:gd name="connsiteY1" fmla="*/ 351657 h 3060944"/>
              <a:gd name="connsiteX2" fmla="*/ 3516564 w 3516564"/>
              <a:gd name="connsiteY2" fmla="*/ 0 h 3060944"/>
              <a:gd name="connsiteX3" fmla="*/ 3516564 w 3516564"/>
              <a:gd name="connsiteY3" fmla="*/ 3060944 h 30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564" h="3060944">
                <a:moveTo>
                  <a:pt x="0" y="3060944"/>
                </a:moveTo>
                <a:lnTo>
                  <a:pt x="0" y="351657"/>
                </a:lnTo>
                <a:lnTo>
                  <a:pt x="3516564" y="0"/>
                </a:lnTo>
                <a:lnTo>
                  <a:pt x="3516564" y="3060944"/>
                </a:lnTo>
                <a:close/>
              </a:path>
            </a:pathLst>
          </a:custGeom>
          <a:solidFill>
            <a:srgbClr val="267B9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07"/>
          <p:cNvSpPr txBox="1"/>
          <p:nvPr/>
        </p:nvSpPr>
        <p:spPr>
          <a:xfrm>
            <a:off x="323528" y="1905616"/>
            <a:ext cx="230425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受疫情影响，一季度新书产能受限，使得今年</a:t>
            </a:r>
            <a:r>
              <a:rPr lang="en-US" altLang="zh-CN" b="1" dirty="0">
                <a:solidFill>
                  <a:schemeClr val="bg1"/>
                </a:solidFill>
              </a:rPr>
              <a:t>7</a:t>
            </a:r>
            <a:r>
              <a:rPr lang="zh-CN" altLang="en-US" b="1" dirty="0">
                <a:solidFill>
                  <a:schemeClr val="bg1"/>
                </a:solidFill>
              </a:rPr>
              <a:t>月上市的新书更显集中，数量超过去年同期，</a:t>
            </a:r>
            <a:r>
              <a:rPr lang="en-US" altLang="zh-CN" b="1" dirty="0">
                <a:solidFill>
                  <a:schemeClr val="bg1"/>
                </a:solidFill>
              </a:rPr>
              <a:t>8</a:t>
            </a:r>
            <a:r>
              <a:rPr lang="zh-CN" altLang="en-US" b="1" dirty="0">
                <a:solidFill>
                  <a:schemeClr val="bg1"/>
                </a:solidFill>
              </a:rPr>
              <a:t>月新书品种小幅回落，</a:t>
            </a:r>
            <a:r>
              <a:rPr lang="en-US" altLang="zh-CN" b="1" dirty="0">
                <a:solidFill>
                  <a:schemeClr val="bg1"/>
                </a:solidFill>
              </a:rPr>
              <a:t>9</a:t>
            </a:r>
            <a:r>
              <a:rPr lang="zh-CN" altLang="en-US" b="1" dirty="0">
                <a:solidFill>
                  <a:schemeClr val="bg1"/>
                </a:solidFill>
              </a:rPr>
              <a:t>月新书品种数超过去年同期水平。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045" y="962100"/>
            <a:ext cx="5627455" cy="34183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148064" y="4083918"/>
            <a:ext cx="288032" cy="1722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902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4"/>
          <p:cNvSpPr txBox="1">
            <a:spLocks/>
          </p:cNvSpPr>
          <p:nvPr/>
        </p:nvSpPr>
        <p:spPr>
          <a:xfrm>
            <a:off x="1572808" y="510230"/>
            <a:ext cx="6120482" cy="31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销售结构凸显市场发育规律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275690" y="639876"/>
            <a:ext cx="3948612" cy="4499992"/>
          </a:xfrm>
          <a:custGeom>
            <a:avLst/>
            <a:gdLst>
              <a:gd name="connsiteX0" fmla="*/ 0 w 3516564"/>
              <a:gd name="connsiteY0" fmla="*/ 3060944 h 3060944"/>
              <a:gd name="connsiteX1" fmla="*/ 0 w 3516564"/>
              <a:gd name="connsiteY1" fmla="*/ 351657 h 3060944"/>
              <a:gd name="connsiteX2" fmla="*/ 3516564 w 3516564"/>
              <a:gd name="connsiteY2" fmla="*/ 0 h 3060944"/>
              <a:gd name="connsiteX3" fmla="*/ 3516564 w 3516564"/>
              <a:gd name="connsiteY3" fmla="*/ 3060944 h 30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564" h="3060944">
                <a:moveTo>
                  <a:pt x="0" y="3060944"/>
                </a:moveTo>
                <a:lnTo>
                  <a:pt x="0" y="351657"/>
                </a:lnTo>
                <a:lnTo>
                  <a:pt x="3516564" y="0"/>
                </a:lnTo>
                <a:lnTo>
                  <a:pt x="3516564" y="3060944"/>
                </a:lnTo>
                <a:close/>
              </a:path>
            </a:pathLst>
          </a:custGeom>
          <a:solidFill>
            <a:srgbClr val="267B9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07"/>
          <p:cNvSpPr txBox="1"/>
          <p:nvPr/>
        </p:nvSpPr>
        <p:spPr>
          <a:xfrm>
            <a:off x="323528" y="1163245"/>
            <a:ext cx="316835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今年前三季度，线下市场销售结构为：</a:t>
            </a:r>
            <a:endParaRPr lang="en-US" altLang="zh-CN" b="1" dirty="0">
              <a:solidFill>
                <a:schemeClr val="bg1"/>
              </a:solidFill>
            </a:endParaRPr>
          </a:p>
          <a:p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文教类销售比重居首，为</a:t>
            </a:r>
            <a:r>
              <a:rPr lang="en-US" altLang="zh-CN" b="1" dirty="0">
                <a:solidFill>
                  <a:schemeClr val="bg1"/>
                </a:solidFill>
              </a:rPr>
              <a:t>40.25%</a:t>
            </a:r>
            <a:r>
              <a:rPr lang="zh-CN" altLang="en-US" b="1" dirty="0">
                <a:solidFill>
                  <a:schemeClr val="bg1"/>
                </a:solidFill>
              </a:rPr>
              <a:t>；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社科类销售比重次之，为</a:t>
            </a:r>
            <a:r>
              <a:rPr lang="en-US" altLang="zh-CN" b="1" dirty="0">
                <a:solidFill>
                  <a:schemeClr val="bg1"/>
                </a:solidFill>
              </a:rPr>
              <a:t>26.37%</a:t>
            </a:r>
            <a:r>
              <a:rPr lang="zh-CN" altLang="en-US" b="1" dirty="0">
                <a:solidFill>
                  <a:schemeClr val="bg1"/>
                </a:solidFill>
              </a:rPr>
              <a:t>；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少儿类销售比重居中，为</a:t>
            </a:r>
            <a:r>
              <a:rPr lang="en-US" altLang="zh-CN" b="1" dirty="0">
                <a:solidFill>
                  <a:schemeClr val="bg1"/>
                </a:solidFill>
              </a:rPr>
              <a:t>17.37%</a:t>
            </a:r>
            <a:r>
              <a:rPr lang="zh-CN" altLang="en-US" b="1" dirty="0">
                <a:solidFill>
                  <a:schemeClr val="bg1"/>
                </a:solidFill>
              </a:rPr>
              <a:t>；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文艺类销售比重第四，为</a:t>
            </a:r>
            <a:r>
              <a:rPr lang="en-US" altLang="zh-CN" b="1" dirty="0">
                <a:solidFill>
                  <a:schemeClr val="bg1"/>
                </a:solidFill>
              </a:rPr>
              <a:t>11.80%</a:t>
            </a:r>
            <a:r>
              <a:rPr lang="zh-CN" altLang="en-US" b="1" dirty="0">
                <a:solidFill>
                  <a:schemeClr val="bg1"/>
                </a:solidFill>
              </a:rPr>
              <a:t>；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科技类销售比重最小，为</a:t>
            </a:r>
            <a:r>
              <a:rPr lang="en-US" altLang="zh-CN" b="1" dirty="0">
                <a:solidFill>
                  <a:schemeClr val="bg1"/>
                </a:solidFill>
              </a:rPr>
              <a:t>4.22%</a:t>
            </a:r>
            <a:r>
              <a:rPr lang="zh-CN" altLang="en-US" b="1" dirty="0">
                <a:solidFill>
                  <a:schemeClr val="bg1"/>
                </a:solidFill>
              </a:rPr>
              <a:t>。</a:t>
            </a:r>
            <a:endParaRPr lang="en-US" altLang="zh-CN" b="1" dirty="0">
              <a:solidFill>
                <a:schemeClr val="bg1"/>
              </a:solidFill>
            </a:endParaRPr>
          </a:p>
          <a:p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与去年同期相比，社科类、少儿类两类细分市场比重扩大，文教类、文艺类、科技类三类细分市场比重缩小，比重变化均在</a:t>
            </a:r>
            <a:r>
              <a:rPr lang="en-US" altLang="zh-CN" b="1" dirty="0">
                <a:solidFill>
                  <a:schemeClr val="bg1"/>
                </a:solidFill>
              </a:rPr>
              <a:t>5</a:t>
            </a:r>
            <a:r>
              <a:rPr lang="zh-CN" altLang="en-US" b="1" dirty="0">
                <a:solidFill>
                  <a:schemeClr val="bg1"/>
                </a:solidFill>
              </a:rPr>
              <a:t>个百分点之内。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13173"/>
            <a:ext cx="4214030" cy="34183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084168" y="3939902"/>
            <a:ext cx="288032" cy="1722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769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" r="241"/>
          <a:stretch/>
        </p:blipFill>
        <p:spPr bwMode="auto">
          <a:xfrm>
            <a:off x="0" y="0"/>
            <a:ext cx="9144000" cy="39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12838"/>
            <a:ext cx="9144000" cy="2233988"/>
          </a:xfrm>
          <a:prstGeom prst="rect">
            <a:avLst/>
          </a:prstGeom>
          <a:solidFill>
            <a:srgbClr val="0278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300587" y="197740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300">
                <a:solidFill>
                  <a:schemeClr val="bg1"/>
                </a:solidFill>
                <a:latin typeface="Akzidenz-Grotesk BQ Condensed" pitchFamily="50" charset="0"/>
              </a:rPr>
              <a:t>Part 02</a:t>
            </a:r>
            <a:endParaRPr lang="zh-CN" altLang="en-US" sz="6000" b="1" spc="300" dirty="0">
              <a:solidFill>
                <a:schemeClr val="bg1"/>
              </a:solidFill>
              <a:latin typeface="Akzidenz-Grotesk BQ Condensed" pitchFamily="50" charset="0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2767148" y="1645810"/>
            <a:ext cx="47177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疫情冲击下出版业暴露的问题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12623" y="1834143"/>
            <a:ext cx="942054" cy="665652"/>
            <a:chOff x="2121053" y="4628326"/>
            <a:chExt cx="333034" cy="313762"/>
          </a:xfrm>
        </p:grpSpPr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268612" y="4628326"/>
              <a:ext cx="185475" cy="133205"/>
            </a:xfrm>
            <a:custGeom>
              <a:avLst/>
              <a:gdLst>
                <a:gd name="T0" fmla="*/ 81 w 93"/>
                <a:gd name="T1" fmla="*/ 0 h 67"/>
                <a:gd name="T2" fmla="*/ 12 w 93"/>
                <a:gd name="T3" fmla="*/ 0 h 67"/>
                <a:gd name="T4" fmla="*/ 0 w 93"/>
                <a:gd name="T5" fmla="*/ 12 h 67"/>
                <a:gd name="T6" fmla="*/ 0 w 93"/>
                <a:gd name="T7" fmla="*/ 21 h 67"/>
                <a:gd name="T8" fmla="*/ 7 w 93"/>
                <a:gd name="T9" fmla="*/ 21 h 67"/>
                <a:gd name="T10" fmla="*/ 7 w 93"/>
                <a:gd name="T11" fmla="*/ 12 h 67"/>
                <a:gd name="T12" fmla="*/ 12 w 93"/>
                <a:gd name="T13" fmla="*/ 7 h 67"/>
                <a:gd name="T14" fmla="*/ 81 w 93"/>
                <a:gd name="T15" fmla="*/ 7 h 67"/>
                <a:gd name="T16" fmla="*/ 86 w 93"/>
                <a:gd name="T17" fmla="*/ 12 h 67"/>
                <a:gd name="T18" fmla="*/ 86 w 93"/>
                <a:gd name="T19" fmla="*/ 54 h 67"/>
                <a:gd name="T20" fmla="*/ 81 w 93"/>
                <a:gd name="T21" fmla="*/ 59 h 67"/>
                <a:gd name="T22" fmla="*/ 72 w 93"/>
                <a:gd name="T23" fmla="*/ 59 h 67"/>
                <a:gd name="T24" fmla="*/ 72 w 93"/>
                <a:gd name="T25" fmla="*/ 67 h 67"/>
                <a:gd name="T26" fmla="*/ 81 w 93"/>
                <a:gd name="T27" fmla="*/ 67 h 67"/>
                <a:gd name="T28" fmla="*/ 93 w 93"/>
                <a:gd name="T29" fmla="*/ 54 h 67"/>
                <a:gd name="T30" fmla="*/ 93 w 93"/>
                <a:gd name="T31" fmla="*/ 12 h 67"/>
                <a:gd name="T32" fmla="*/ 81 w 93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7">
                  <a:moveTo>
                    <a:pt x="8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10" y="7"/>
                    <a:pt x="12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6" y="9"/>
                    <a:pt x="86" y="12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7"/>
                    <a:pt x="83" y="59"/>
                    <a:pt x="8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7" y="67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224957" y="4664192"/>
              <a:ext cx="185475" cy="131518"/>
            </a:xfrm>
            <a:custGeom>
              <a:avLst/>
              <a:gdLst>
                <a:gd name="T0" fmla="*/ 80 w 93"/>
                <a:gd name="T1" fmla="*/ 0 h 66"/>
                <a:gd name="T2" fmla="*/ 12 w 93"/>
                <a:gd name="T3" fmla="*/ 0 h 66"/>
                <a:gd name="T4" fmla="*/ 0 w 93"/>
                <a:gd name="T5" fmla="*/ 12 h 66"/>
                <a:gd name="T6" fmla="*/ 0 w 93"/>
                <a:gd name="T7" fmla="*/ 29 h 66"/>
                <a:gd name="T8" fmla="*/ 7 w 93"/>
                <a:gd name="T9" fmla="*/ 25 h 66"/>
                <a:gd name="T10" fmla="*/ 7 w 93"/>
                <a:gd name="T11" fmla="*/ 12 h 66"/>
                <a:gd name="T12" fmla="*/ 12 w 93"/>
                <a:gd name="T13" fmla="*/ 7 h 66"/>
                <a:gd name="T14" fmla="*/ 80 w 93"/>
                <a:gd name="T15" fmla="*/ 7 h 66"/>
                <a:gd name="T16" fmla="*/ 85 w 93"/>
                <a:gd name="T17" fmla="*/ 12 h 66"/>
                <a:gd name="T18" fmla="*/ 85 w 93"/>
                <a:gd name="T19" fmla="*/ 54 h 66"/>
                <a:gd name="T20" fmla="*/ 80 w 93"/>
                <a:gd name="T21" fmla="*/ 59 h 66"/>
                <a:gd name="T22" fmla="*/ 12 w 93"/>
                <a:gd name="T23" fmla="*/ 59 h 66"/>
                <a:gd name="T24" fmla="*/ 7 w 93"/>
                <a:gd name="T25" fmla="*/ 54 h 66"/>
                <a:gd name="T26" fmla="*/ 7 w 93"/>
                <a:gd name="T27" fmla="*/ 43 h 66"/>
                <a:gd name="T28" fmla="*/ 0 w 93"/>
                <a:gd name="T29" fmla="*/ 47 h 66"/>
                <a:gd name="T30" fmla="*/ 0 w 93"/>
                <a:gd name="T31" fmla="*/ 54 h 66"/>
                <a:gd name="T32" fmla="*/ 12 w 93"/>
                <a:gd name="T33" fmla="*/ 66 h 66"/>
                <a:gd name="T34" fmla="*/ 80 w 93"/>
                <a:gd name="T35" fmla="*/ 66 h 66"/>
                <a:gd name="T36" fmla="*/ 93 w 93"/>
                <a:gd name="T37" fmla="*/ 54 h 66"/>
                <a:gd name="T38" fmla="*/ 93 w 93"/>
                <a:gd name="T39" fmla="*/ 12 h 66"/>
                <a:gd name="T40" fmla="*/ 80 w 93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9"/>
                    <a:pt x="9" y="7"/>
                    <a:pt x="1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3" y="7"/>
                    <a:pt x="85" y="9"/>
                    <a:pt x="85" y="1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7"/>
                    <a:pt x="83" y="59"/>
                    <a:pt x="8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7" y="5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5" y="66"/>
                    <a:pt x="12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6"/>
                    <a:pt x="93" y="61"/>
                    <a:pt x="93" y="5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142762" y="4659239"/>
              <a:ext cx="62387" cy="5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121053" y="4689168"/>
              <a:ext cx="189691" cy="252920"/>
            </a:xfrm>
            <a:custGeom>
              <a:avLst/>
              <a:gdLst>
                <a:gd name="T0" fmla="*/ 94 w 95"/>
                <a:gd name="T1" fmla="*/ 4 h 127"/>
                <a:gd name="T2" fmla="*/ 93 w 95"/>
                <a:gd name="T3" fmla="*/ 2 h 127"/>
                <a:gd name="T4" fmla="*/ 86 w 95"/>
                <a:gd name="T5" fmla="*/ 1 h 127"/>
                <a:gd name="T6" fmla="*/ 48 w 95"/>
                <a:gd name="T7" fmla="*/ 20 h 127"/>
                <a:gd name="T8" fmla="*/ 48 w 95"/>
                <a:gd name="T9" fmla="*/ 20 h 127"/>
                <a:gd name="T10" fmla="*/ 39 w 95"/>
                <a:gd name="T11" fmla="*/ 20 h 127"/>
                <a:gd name="T12" fmla="*/ 28 w 95"/>
                <a:gd name="T13" fmla="*/ 20 h 127"/>
                <a:gd name="T14" fmla="*/ 25 w 95"/>
                <a:gd name="T15" fmla="*/ 20 h 127"/>
                <a:gd name="T16" fmla="*/ 22 w 95"/>
                <a:gd name="T17" fmla="*/ 20 h 127"/>
                <a:gd name="T18" fmla="*/ 6 w 95"/>
                <a:gd name="T19" fmla="*/ 20 h 127"/>
                <a:gd name="T20" fmla="*/ 3 w 95"/>
                <a:gd name="T21" fmla="*/ 22 h 127"/>
                <a:gd name="T22" fmla="*/ 1 w 95"/>
                <a:gd name="T23" fmla="*/ 26 h 127"/>
                <a:gd name="T24" fmla="*/ 0 w 95"/>
                <a:gd name="T25" fmla="*/ 68 h 127"/>
                <a:gd name="T26" fmla="*/ 4 w 95"/>
                <a:gd name="T27" fmla="*/ 74 h 127"/>
                <a:gd name="T28" fmla="*/ 6 w 95"/>
                <a:gd name="T29" fmla="*/ 74 h 127"/>
                <a:gd name="T30" fmla="*/ 10 w 95"/>
                <a:gd name="T31" fmla="*/ 69 h 127"/>
                <a:gd name="T32" fmla="*/ 11 w 95"/>
                <a:gd name="T33" fmla="*/ 38 h 127"/>
                <a:gd name="T34" fmla="*/ 12 w 95"/>
                <a:gd name="T35" fmla="*/ 38 h 127"/>
                <a:gd name="T36" fmla="*/ 12 w 95"/>
                <a:gd name="T37" fmla="*/ 64 h 127"/>
                <a:gd name="T38" fmla="*/ 12 w 95"/>
                <a:gd name="T39" fmla="*/ 66 h 127"/>
                <a:gd name="T40" fmla="*/ 12 w 95"/>
                <a:gd name="T41" fmla="*/ 121 h 127"/>
                <a:gd name="T42" fmla="*/ 18 w 95"/>
                <a:gd name="T43" fmla="*/ 127 h 127"/>
                <a:gd name="T44" fmla="*/ 22 w 95"/>
                <a:gd name="T45" fmla="*/ 127 h 127"/>
                <a:gd name="T46" fmla="*/ 28 w 95"/>
                <a:gd name="T47" fmla="*/ 121 h 127"/>
                <a:gd name="T48" fmla="*/ 28 w 95"/>
                <a:gd name="T49" fmla="*/ 78 h 127"/>
                <a:gd name="T50" fmla="*/ 33 w 95"/>
                <a:gd name="T51" fmla="*/ 78 h 127"/>
                <a:gd name="T52" fmla="*/ 33 w 95"/>
                <a:gd name="T53" fmla="*/ 121 h 127"/>
                <a:gd name="T54" fmla="*/ 39 w 95"/>
                <a:gd name="T55" fmla="*/ 127 h 127"/>
                <a:gd name="T56" fmla="*/ 43 w 95"/>
                <a:gd name="T57" fmla="*/ 127 h 127"/>
                <a:gd name="T58" fmla="*/ 49 w 95"/>
                <a:gd name="T59" fmla="*/ 121 h 127"/>
                <a:gd name="T60" fmla="*/ 49 w 95"/>
                <a:gd name="T61" fmla="*/ 66 h 127"/>
                <a:gd name="T62" fmla="*/ 49 w 95"/>
                <a:gd name="T63" fmla="*/ 64 h 127"/>
                <a:gd name="T64" fmla="*/ 49 w 95"/>
                <a:gd name="T65" fmla="*/ 36 h 127"/>
                <a:gd name="T66" fmla="*/ 54 w 95"/>
                <a:gd name="T67" fmla="*/ 29 h 127"/>
                <a:gd name="T68" fmla="*/ 91 w 95"/>
                <a:gd name="T69" fmla="*/ 10 h 127"/>
                <a:gd name="T70" fmla="*/ 94 w 95"/>
                <a:gd name="T7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27">
                  <a:moveTo>
                    <a:pt x="94" y="4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2" y="0"/>
                    <a:pt x="89" y="0"/>
                    <a:pt x="86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4" y="21"/>
                    <a:pt x="3" y="22"/>
                  </a:cubicBezTo>
                  <a:cubicBezTo>
                    <a:pt x="2" y="23"/>
                    <a:pt x="1" y="24"/>
                    <a:pt x="1" y="2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1"/>
                    <a:pt x="2" y="73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1"/>
                    <a:pt x="10" y="6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4"/>
                    <a:pt x="15" y="127"/>
                    <a:pt x="18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5" y="127"/>
                    <a:pt x="28" y="124"/>
                    <a:pt x="28" y="12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4"/>
                    <a:pt x="36" y="127"/>
                    <a:pt x="39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6" y="127"/>
                    <a:pt x="49" y="124"/>
                    <a:pt x="49" y="12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3"/>
                    <a:pt x="52" y="31"/>
                    <a:pt x="54" y="2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4" y="9"/>
                    <a:pt x="95" y="6"/>
                    <a:pt x="9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4941268" y="24332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2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1020</Words>
  <Application>Microsoft Office PowerPoint</Application>
  <PresentationFormat>全屏显示(16:9)</PresentationFormat>
  <Paragraphs>116</Paragraphs>
  <Slides>29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jianglei</cp:lastModifiedBy>
  <cp:revision>423</cp:revision>
  <dcterms:modified xsi:type="dcterms:W3CDTF">2020-12-03T05:58:47Z</dcterms:modified>
</cp:coreProperties>
</file>