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85" r:id="rId4"/>
    <p:sldId id="286" r:id="rId5"/>
    <p:sldId id="287" r:id="rId6"/>
    <p:sldId id="288" r:id="rId7"/>
    <p:sldId id="259" r:id="rId8"/>
    <p:sldId id="305" r:id="rId9"/>
    <p:sldId id="307" r:id="rId10"/>
    <p:sldId id="306" r:id="rId11"/>
    <p:sldId id="309" r:id="rId12"/>
    <p:sldId id="308" r:id="rId13"/>
    <p:sldId id="312" r:id="rId14"/>
    <p:sldId id="289" r:id="rId15"/>
    <p:sldId id="290" r:id="rId16"/>
    <p:sldId id="291" r:id="rId17"/>
    <p:sldId id="292" r:id="rId18"/>
    <p:sldId id="300" r:id="rId19"/>
    <p:sldId id="293" r:id="rId20"/>
    <p:sldId id="294" r:id="rId21"/>
    <p:sldId id="295" r:id="rId22"/>
    <p:sldId id="296" r:id="rId23"/>
    <p:sldId id="297" r:id="rId24"/>
    <p:sldId id="298" r:id="rId25"/>
    <p:sldId id="310" r:id="rId26"/>
    <p:sldId id="299" r:id="rId27"/>
    <p:sldId id="271" r:id="rId28"/>
    <p:sldId id="311" r:id="rId29"/>
    <p:sldId id="275" r:id="rId30"/>
    <p:sldId id="263" r:id="rId3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BDB"/>
    <a:srgbClr val="E2D3BF"/>
    <a:srgbClr val="A49183"/>
    <a:srgbClr val="C00000"/>
    <a:srgbClr val="B6040F"/>
    <a:srgbClr val="FD99A0"/>
    <a:srgbClr val="FB4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42E33A31-5939-46B5-A845-FF1ABF958135}" type="datetimeFigureOut">
              <a:rPr lang="zh-CN" altLang="en-US" smtClean="0"/>
              <a:t>2020/11/19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A3C821B-F1F6-4AF5-A0A6-36EE8DA1629E}" type="slidenum">
              <a:rPr lang="zh-CN" altLang="en-US" smtClean="0"/>
              <a:t>‹#›</a:t>
            </a:fld>
            <a:endParaRPr lang="zh-CN" altLang="en-US"/>
          </a:p>
        </p:txBody>
      </p:sp>
    </p:spTree>
    <p:extLst>
      <p:ext uri="{BB962C8B-B14F-4D97-AF65-F5344CB8AC3E}">
        <p14:creationId xmlns:p14="http://schemas.microsoft.com/office/powerpoint/2010/main" val="2014195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更多精美模板请访问卡卡办公网：</a:t>
            </a:r>
            <a:r>
              <a:rPr lang="en-US" altLang="zh-CN"/>
              <a:t>https://www.kakappt.com</a:t>
            </a:r>
            <a:endParaRPr lang="zh-CN" altLang="en-US"/>
          </a:p>
        </p:txBody>
      </p:sp>
      <p:sp>
        <p:nvSpPr>
          <p:cNvPr id="4" name="灯片编号占位符 3"/>
          <p:cNvSpPr>
            <a:spLocks noGrp="1"/>
          </p:cNvSpPr>
          <p:nvPr>
            <p:ph type="sldNum" sz="quarter" idx="10"/>
          </p:nvPr>
        </p:nvSpPr>
        <p:spPr/>
        <p:txBody>
          <a:bodyPr/>
          <a:lstStyle/>
          <a:p>
            <a:r>
              <a:rPr lang="zh-CN" altLang="en-US"/>
              <a:t>更多精美模板请访问卡卡办公网：</a:t>
            </a:r>
            <a:r>
              <a:rPr lang="en-US" altLang="zh-CN"/>
              <a:t>https://www.kakappt.com</a:t>
            </a:r>
            <a:endParaRPr lang="zh-CN" altLang="en-US"/>
          </a:p>
        </p:txBody>
      </p:sp>
    </p:spTree>
    <p:extLst>
      <p:ext uri="{BB962C8B-B14F-4D97-AF65-F5344CB8AC3E}">
        <p14:creationId xmlns:p14="http://schemas.microsoft.com/office/powerpoint/2010/main" val="81494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205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6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115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67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807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418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116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27</a:t>
            </a:fld>
            <a:endParaRPr lang="zh-CN" altLang="en-US"/>
          </a:p>
        </p:txBody>
      </p:sp>
    </p:spTree>
    <p:extLst>
      <p:ext uri="{BB962C8B-B14F-4D97-AF65-F5344CB8AC3E}">
        <p14:creationId xmlns:p14="http://schemas.microsoft.com/office/powerpoint/2010/main" val="138129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29</a:t>
            </a:fld>
            <a:endParaRPr lang="zh-CN" altLang="en-US"/>
          </a:p>
        </p:txBody>
      </p:sp>
    </p:spTree>
    <p:extLst>
      <p:ext uri="{BB962C8B-B14F-4D97-AF65-F5344CB8AC3E}">
        <p14:creationId xmlns:p14="http://schemas.microsoft.com/office/powerpoint/2010/main" val="610807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30</a:t>
            </a:fld>
            <a:endParaRPr lang="zh-CN" altLang="en-US"/>
          </a:p>
        </p:txBody>
      </p:sp>
    </p:spTree>
    <p:extLst>
      <p:ext uri="{BB962C8B-B14F-4D97-AF65-F5344CB8AC3E}">
        <p14:creationId xmlns:p14="http://schemas.microsoft.com/office/powerpoint/2010/main" val="359624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2</a:t>
            </a:fld>
            <a:endParaRPr lang="zh-CN" altLang="en-US"/>
          </a:p>
        </p:txBody>
      </p:sp>
    </p:spTree>
    <p:extLst>
      <p:ext uri="{BB962C8B-B14F-4D97-AF65-F5344CB8AC3E}">
        <p14:creationId xmlns:p14="http://schemas.microsoft.com/office/powerpoint/2010/main" val="1036826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7</a:t>
            </a:fld>
            <a:endParaRPr lang="zh-CN" altLang="en-US"/>
          </a:p>
        </p:txBody>
      </p:sp>
    </p:spTree>
    <p:extLst>
      <p:ext uri="{BB962C8B-B14F-4D97-AF65-F5344CB8AC3E}">
        <p14:creationId xmlns:p14="http://schemas.microsoft.com/office/powerpoint/2010/main" val="741197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14</a:t>
            </a:fld>
            <a:endParaRPr lang="zh-CN" altLang="en-US"/>
          </a:p>
        </p:txBody>
      </p:sp>
    </p:spTree>
    <p:extLst>
      <p:ext uri="{BB962C8B-B14F-4D97-AF65-F5344CB8AC3E}">
        <p14:creationId xmlns:p14="http://schemas.microsoft.com/office/powerpoint/2010/main" val="3117695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15</a:t>
            </a:fld>
            <a:endParaRPr lang="zh-CN" altLang="en-US"/>
          </a:p>
        </p:txBody>
      </p:sp>
    </p:spTree>
    <p:extLst>
      <p:ext uri="{BB962C8B-B14F-4D97-AF65-F5344CB8AC3E}">
        <p14:creationId xmlns:p14="http://schemas.microsoft.com/office/powerpoint/2010/main" val="108590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16</a:t>
            </a:fld>
            <a:endParaRPr lang="zh-CN" altLang="en-US"/>
          </a:p>
        </p:txBody>
      </p:sp>
    </p:spTree>
    <p:extLst>
      <p:ext uri="{BB962C8B-B14F-4D97-AF65-F5344CB8AC3E}">
        <p14:creationId xmlns:p14="http://schemas.microsoft.com/office/powerpoint/2010/main" val="2687272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17</a:t>
            </a:fld>
            <a:endParaRPr lang="zh-CN" altLang="en-US"/>
          </a:p>
        </p:txBody>
      </p:sp>
    </p:spTree>
    <p:extLst>
      <p:ext uri="{BB962C8B-B14F-4D97-AF65-F5344CB8AC3E}">
        <p14:creationId xmlns:p14="http://schemas.microsoft.com/office/powerpoint/2010/main" val="2761409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3C821B-F1F6-4AF5-A0A6-36EE8DA1629E}" type="slidenum">
              <a:rPr lang="zh-CN" altLang="en-US" smtClean="0"/>
              <a:t>18</a:t>
            </a:fld>
            <a:endParaRPr lang="zh-CN" altLang="en-US"/>
          </a:p>
        </p:txBody>
      </p:sp>
    </p:spTree>
    <p:extLst>
      <p:ext uri="{BB962C8B-B14F-4D97-AF65-F5344CB8AC3E}">
        <p14:creationId xmlns:p14="http://schemas.microsoft.com/office/powerpoint/2010/main" val="1447167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650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med" advClick="0" advTm="3000">
    <p:pull/>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Lst>
  <p:transition spd="med" advClick="0" advTm="3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城市"/>
          <p:cNvPicPr>
            <a:picLocks noChangeAspect="1"/>
          </p:cNvPicPr>
          <p:nvPr/>
        </p:nvPicPr>
        <p:blipFill>
          <a:blip r:embed="rId3"/>
          <a:stretch>
            <a:fillRect/>
          </a:stretch>
        </p:blipFill>
        <p:spPr>
          <a:xfrm>
            <a:off x="-19685" y="4108450"/>
            <a:ext cx="12209145" cy="2752725"/>
          </a:xfrm>
          <a:prstGeom prst="rect">
            <a:avLst/>
          </a:prstGeom>
        </p:spPr>
      </p:pic>
      <p:pic>
        <p:nvPicPr>
          <p:cNvPr id="7" name="图片 6" descr="飞鸟"/>
          <p:cNvPicPr>
            <a:picLocks noChangeAspect="1"/>
          </p:cNvPicPr>
          <p:nvPr/>
        </p:nvPicPr>
        <p:blipFill>
          <a:blip r:embed="rId4"/>
          <a:stretch>
            <a:fillRect/>
          </a:stretch>
        </p:blipFill>
        <p:spPr>
          <a:xfrm>
            <a:off x="455295" y="3973830"/>
            <a:ext cx="2529840" cy="987425"/>
          </a:xfrm>
          <a:prstGeom prst="rect">
            <a:avLst/>
          </a:prstGeom>
        </p:spPr>
      </p:pic>
      <p:sp>
        <p:nvSpPr>
          <p:cNvPr id="8" name="文本框 7"/>
          <p:cNvSpPr txBox="1"/>
          <p:nvPr/>
        </p:nvSpPr>
        <p:spPr>
          <a:xfrm>
            <a:off x="1687512" y="2080934"/>
            <a:ext cx="8794750" cy="1952586"/>
          </a:xfrm>
          <a:prstGeom prst="rect">
            <a:avLst/>
          </a:prstGeom>
          <a:noFill/>
        </p:spPr>
        <p:txBody>
          <a:bodyPr wrap="square" rtlCol="0">
            <a:spAutoFit/>
          </a:bodyPr>
          <a:lstStyle/>
          <a:p>
            <a:pPr algn="ctr">
              <a:lnSpc>
                <a:spcPts val="7500"/>
              </a:lnSpc>
            </a:pPr>
            <a:r>
              <a:rPr lang="zh-CN" altLang="zh-CN" sz="4800" dirty="0">
                <a:solidFill>
                  <a:srgbClr val="B6040F"/>
                </a:solidFill>
                <a:latin typeface="叶根友毛笔行书" panose="02010601030101010101" charset="-122"/>
                <a:ea typeface="叶根友毛笔行书" panose="02010601030101010101" charset="-122"/>
              </a:rPr>
              <a:t>发挥党组织政治核心作用</a:t>
            </a:r>
            <a:r>
              <a:rPr lang="en-US" altLang="zh-CN" sz="4800" dirty="0">
                <a:solidFill>
                  <a:srgbClr val="B6040F"/>
                </a:solidFill>
                <a:latin typeface="叶根友毛笔行书" panose="02010601030101010101" charset="-122"/>
                <a:ea typeface="叶根友毛笔行书" panose="02010601030101010101" charset="-122"/>
              </a:rPr>
              <a:t>  </a:t>
            </a:r>
          </a:p>
          <a:p>
            <a:pPr algn="ctr">
              <a:lnSpc>
                <a:spcPts val="7500"/>
              </a:lnSpc>
            </a:pPr>
            <a:r>
              <a:rPr lang="zh-CN" altLang="zh-CN" sz="4800" dirty="0">
                <a:solidFill>
                  <a:srgbClr val="B6040F"/>
                </a:solidFill>
                <a:latin typeface="叶根友毛笔行书" panose="02010601030101010101" charset="-122"/>
                <a:ea typeface="叶根友毛笔行书" panose="02010601030101010101" charset="-122"/>
              </a:rPr>
              <a:t>为出版社科学发展保驾护航</a:t>
            </a:r>
            <a:endParaRPr lang="zh-CN" altLang="en-US" sz="4800" dirty="0">
              <a:solidFill>
                <a:srgbClr val="B6040F"/>
              </a:solidFill>
              <a:latin typeface="叶根友毛笔行书" panose="02010601030101010101" charset="-122"/>
              <a:ea typeface="叶根友毛笔行书" panose="02010601030101010101" charset="-122"/>
            </a:endParaRPr>
          </a:p>
        </p:txBody>
      </p:sp>
      <p:sp>
        <p:nvSpPr>
          <p:cNvPr id="10" name="文本框 9"/>
          <p:cNvSpPr txBox="1"/>
          <p:nvPr/>
        </p:nvSpPr>
        <p:spPr>
          <a:xfrm>
            <a:off x="6316540" y="4205932"/>
            <a:ext cx="5036185" cy="523220"/>
          </a:xfrm>
          <a:prstGeom prst="rect">
            <a:avLst/>
          </a:prstGeom>
          <a:noFill/>
        </p:spPr>
        <p:txBody>
          <a:bodyPr wrap="square" rtlCol="0">
            <a:spAutoFit/>
          </a:bodyPr>
          <a:lstStyle/>
          <a:p>
            <a:pPr algn="ctr"/>
            <a:r>
              <a:rPr lang="en-US" altLang="zh-CN" sz="2800" dirty="0">
                <a:solidFill>
                  <a:srgbClr val="B6040F"/>
                </a:solidFill>
                <a:latin typeface="微软雅黑" panose="020B0503020204020204" charset="-122"/>
                <a:ea typeface="微软雅黑" panose="020B0503020204020204" charset="-122"/>
              </a:rPr>
              <a:t>——</a:t>
            </a:r>
            <a:r>
              <a:rPr lang="zh-CN" altLang="en-US" sz="2800" dirty="0">
                <a:solidFill>
                  <a:srgbClr val="B6040F"/>
                </a:solidFill>
                <a:latin typeface="微软雅黑" panose="020B0503020204020204" charset="-122"/>
                <a:ea typeface="微软雅黑" panose="020B0503020204020204" charset="-122"/>
              </a:rPr>
              <a:t>李永强</a:t>
            </a:r>
          </a:p>
        </p:txBody>
      </p:sp>
      <p:pic>
        <p:nvPicPr>
          <p:cNvPr id="11" name="图片 10" descr="2">
            <a:extLst>
              <a:ext uri="{FF2B5EF4-FFF2-40B4-BE49-F238E27FC236}">
                <a16:creationId xmlns:a16="http://schemas.microsoft.com/office/drawing/2014/main" id="{5C9FBDBF-7B53-4950-869D-4CC59D0C3562}"/>
              </a:ext>
            </a:extLst>
          </p:cNvPr>
          <p:cNvPicPr>
            <a:picLocks noChangeAspect="1"/>
          </p:cNvPicPr>
          <p:nvPr/>
        </p:nvPicPr>
        <p:blipFill>
          <a:blip r:embed="rId5"/>
          <a:stretch>
            <a:fillRect/>
          </a:stretch>
        </p:blipFill>
        <p:spPr>
          <a:xfrm>
            <a:off x="9972587" y="357292"/>
            <a:ext cx="1499414" cy="2528020"/>
          </a:xfrm>
          <a:prstGeom prst="rect">
            <a:avLst/>
          </a:prstGeom>
        </p:spPr>
      </p:pic>
      <p:pic>
        <p:nvPicPr>
          <p:cNvPr id="13" name="图片 12"/>
          <p:cNvPicPr>
            <a:picLocks noChangeAspect="1"/>
          </p:cNvPicPr>
          <p:nvPr/>
        </p:nvPicPr>
        <p:blipFill rotWithShape="1">
          <a:blip r:embed="rId6">
            <a:extLst>
              <a:ext uri="{28A0092B-C50C-407E-A947-70E740481C1C}">
                <a14:useLocalDpi xmlns:a14="http://schemas.microsoft.com/office/drawing/2010/main" val="0"/>
              </a:ext>
            </a:extLst>
          </a:blip>
          <a:srcRect t="25887" r="21019" b="48484"/>
          <a:stretch/>
        </p:blipFill>
        <p:spPr>
          <a:xfrm>
            <a:off x="-19685" y="-601278"/>
            <a:ext cx="7086600" cy="321945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8"/>
                                        </p:tgtEl>
                                      </p:cBhvr>
                                    </p:animEffect>
                                  </p:childTnLst>
                                </p:cTn>
                              </p:par>
                            </p:childTnLst>
                          </p:cTn>
                        </p:par>
                        <p:par>
                          <p:cTn id="22" fill="hold">
                            <p:stCondLst>
                              <p:cond delay="26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3100"/>
                            </p:stCondLst>
                            <p:childTnLst>
                              <p:par>
                                <p:cTn id="29" presetID="2" presetClass="entr" presetSubtype="2"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C792C11-5B2B-4744-872D-4942D999FF3B}"/>
              </a:ext>
            </a:extLst>
          </p:cNvPr>
          <p:cNvSpPr/>
          <p:nvPr/>
        </p:nvSpPr>
        <p:spPr>
          <a:xfrm>
            <a:off x="795563" y="863486"/>
            <a:ext cx="10711316" cy="1569660"/>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高举习近平新时代中国特色社会主义思想伟大旗帜，主题出版特色鲜明，</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“四个自信”成果丰硕。</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 name="直接连接符 4">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8" name="图片 7"/>
          <p:cNvPicPr>
            <a:picLocks noChangeAspect="1"/>
          </p:cNvPicPr>
          <p:nvPr/>
        </p:nvPicPr>
        <p:blipFill>
          <a:blip r:embed="rId2"/>
          <a:stretch>
            <a:fillRect/>
          </a:stretch>
        </p:blipFill>
        <p:spPr>
          <a:xfrm>
            <a:off x="574675" y="3480755"/>
            <a:ext cx="6427320" cy="2879397"/>
          </a:xfrm>
          <a:prstGeom prst="rect">
            <a:avLst/>
          </a:prstGeom>
          <a:ln>
            <a:noFill/>
          </a:ln>
          <a:effectLst>
            <a:softEdge rad="112500"/>
          </a:effectLst>
        </p:spPr>
      </p:pic>
      <p:sp>
        <p:nvSpPr>
          <p:cNvPr id="9" name="矩形 8"/>
          <p:cNvSpPr/>
          <p:nvPr/>
        </p:nvSpPr>
        <p:spPr>
          <a:xfrm>
            <a:off x="1392479" y="2299796"/>
            <a:ext cx="8891215" cy="584775"/>
          </a:xfrm>
          <a:prstGeom prst="rect">
            <a:avLst/>
          </a:prstGeom>
        </p:spPr>
        <p:txBody>
          <a:bodyPr wrap="square">
            <a:spAutoFit/>
          </a:bodyPr>
          <a:lstStyle/>
          <a:p>
            <a:r>
              <a:rPr lang="en-US" altLang="zh-CN" sz="1600" dirty="0">
                <a:solidFill>
                  <a:schemeClr val="tx1">
                    <a:lumMod val="75000"/>
                    <a:lumOff val="25000"/>
                  </a:schemeClr>
                </a:solidFill>
                <a:latin typeface="微软雅黑" panose="020B0503020204020204" charset="-122"/>
                <a:ea typeface="微软雅黑" panose="020B0503020204020204" charset="-122"/>
              </a:rPr>
              <a:t>2017</a:t>
            </a:r>
            <a:r>
              <a:rPr lang="zh-CN" altLang="zh-CN" sz="1600" dirty="0">
                <a:solidFill>
                  <a:schemeClr val="tx1">
                    <a:lumMod val="75000"/>
                    <a:lumOff val="25000"/>
                  </a:schemeClr>
                </a:solidFill>
                <a:latin typeface="微软雅黑" panose="020B0503020204020204" charset="-122"/>
                <a:ea typeface="微软雅黑" panose="020B0503020204020204" charset="-122"/>
              </a:rPr>
              <a:t>年人大社出版的主题图书还有《信仰人民》《中共党史人物传》（</a:t>
            </a:r>
            <a:r>
              <a:rPr lang="en-US" altLang="zh-CN" sz="1600" dirty="0">
                <a:solidFill>
                  <a:schemeClr val="tx1">
                    <a:lumMod val="75000"/>
                    <a:lumOff val="25000"/>
                  </a:schemeClr>
                </a:solidFill>
                <a:latin typeface="微软雅黑" panose="020B0503020204020204" charset="-122"/>
                <a:ea typeface="微软雅黑" panose="020B0503020204020204" charset="-122"/>
              </a:rPr>
              <a:t>87</a:t>
            </a:r>
            <a:r>
              <a:rPr lang="zh-CN" altLang="zh-CN" sz="1600" dirty="0">
                <a:solidFill>
                  <a:schemeClr val="tx1">
                    <a:lumMod val="75000"/>
                    <a:lumOff val="25000"/>
                  </a:schemeClr>
                </a:solidFill>
                <a:latin typeface="微软雅黑" panose="020B0503020204020204" charset="-122"/>
                <a:ea typeface="微软雅黑" panose="020B0503020204020204" charset="-122"/>
              </a:rPr>
              <a:t>卷）《中国智慧：十八大以来中国外交》《中国声音：国际热点问题透视》《中国治理：东方大国的复兴之道》等</a:t>
            </a:r>
            <a:r>
              <a:rPr lang="zh-CN" altLang="zh-CN" sz="1600" dirty="0"/>
              <a:t>。</a:t>
            </a:r>
            <a:endParaRPr lang="en-US" altLang="zh-CN" sz="1600" dirty="0"/>
          </a:p>
        </p:txBody>
      </p:sp>
      <p:grpSp>
        <p:nvGrpSpPr>
          <p:cNvPr id="10" name="组合 9"/>
          <p:cNvGrpSpPr/>
          <p:nvPr/>
        </p:nvGrpSpPr>
        <p:grpSpPr>
          <a:xfrm>
            <a:off x="893988" y="2384177"/>
            <a:ext cx="360493" cy="360493"/>
            <a:chOff x="3827961" y="1609319"/>
            <a:chExt cx="360493" cy="360493"/>
          </a:xfrm>
        </p:grpSpPr>
        <p:sp>
          <p:nvSpPr>
            <p:cNvPr id="11" name="Oval 36"/>
            <p:cNvSpPr>
              <a:spLocks noChangeArrowheads="1"/>
            </p:cNvSpPr>
            <p:nvPr/>
          </p:nvSpPr>
          <p:spPr bwMode="auto">
            <a:xfrm>
              <a:off x="3827961" y="1609319"/>
              <a:ext cx="360493" cy="360493"/>
            </a:xfrm>
            <a:prstGeom prst="ellipse">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b="1">
                <a:latin typeface="微软雅黑" panose="020B0503020204020204" pitchFamily="34" charset="-122"/>
                <a:ea typeface="微软雅黑" panose="020B0503020204020204" pitchFamily="34" charset="-122"/>
              </a:endParaRPr>
            </a:p>
          </p:txBody>
        </p:sp>
        <p:sp>
          <p:nvSpPr>
            <p:cNvPr id="12" name="Freeform 24"/>
            <p:cNvSpPr>
              <a:spLocks noEditPoints="1"/>
            </p:cNvSpPr>
            <p:nvPr/>
          </p:nvSpPr>
          <p:spPr bwMode="auto">
            <a:xfrm>
              <a:off x="3923871" y="1720799"/>
              <a:ext cx="175995" cy="166167"/>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tx1">
                    <a:lumMod val="75000"/>
                    <a:lumOff val="25000"/>
                  </a:schemeClr>
                </a:solidFill>
              </a:endParaRPr>
            </a:p>
          </p:txBody>
        </p:sp>
      </p:grpSp>
      <p:pic>
        <p:nvPicPr>
          <p:cNvPr id="16" name="图片 15"/>
          <p:cNvPicPr>
            <a:picLocks noChangeAspect="1"/>
          </p:cNvPicPr>
          <p:nvPr/>
        </p:nvPicPr>
        <p:blipFill>
          <a:blip r:embed="rId3"/>
          <a:stretch>
            <a:fillRect/>
          </a:stretch>
        </p:blipFill>
        <p:spPr>
          <a:xfrm>
            <a:off x="6792445" y="3519293"/>
            <a:ext cx="2026228" cy="2615618"/>
          </a:xfrm>
          <a:prstGeom prst="rect">
            <a:avLst/>
          </a:prstGeom>
          <a:ln>
            <a:noFill/>
          </a:ln>
          <a:effectLst>
            <a:softEdge rad="112500"/>
          </a:effectLst>
        </p:spPr>
      </p:pic>
      <p:pic>
        <p:nvPicPr>
          <p:cNvPr id="15" name="图片 14"/>
          <p:cNvPicPr>
            <a:picLocks noChangeAspect="1"/>
          </p:cNvPicPr>
          <p:nvPr/>
        </p:nvPicPr>
        <p:blipFill>
          <a:blip r:embed="rId4"/>
          <a:stretch>
            <a:fillRect/>
          </a:stretch>
        </p:blipFill>
        <p:spPr>
          <a:xfrm>
            <a:off x="8905714" y="3480755"/>
            <a:ext cx="2148545" cy="2684858"/>
          </a:xfrm>
          <a:prstGeom prst="rect">
            <a:avLst/>
          </a:prstGeom>
          <a:ln>
            <a:noFill/>
          </a:ln>
          <a:effectLst>
            <a:softEdge rad="112500"/>
          </a:effectLst>
        </p:spPr>
      </p:pic>
    </p:spTree>
    <p:extLst>
      <p:ext uri="{BB962C8B-B14F-4D97-AF65-F5344CB8AC3E}">
        <p14:creationId xmlns:p14="http://schemas.microsoft.com/office/powerpoint/2010/main" val="468019304"/>
      </p:ext>
    </p:extLst>
  </p:cSld>
  <p:clrMapOvr>
    <a:masterClrMapping/>
  </p:clrMapOvr>
  <p:transition spd="med" advClick="0" advTm="3000">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C792C11-5B2B-4744-872D-4942D999FF3B}"/>
              </a:ext>
            </a:extLst>
          </p:cNvPr>
          <p:cNvSpPr/>
          <p:nvPr/>
        </p:nvSpPr>
        <p:spPr>
          <a:xfrm>
            <a:off x="795563" y="863486"/>
            <a:ext cx="10711316" cy="1569660"/>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高举习近平新时代中国特色社会主义思想伟大旗帜，主题出版特色鲜明，</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“四个自信”成果丰硕。</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 name="直接连接符 4">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2033863" y="2702840"/>
            <a:ext cx="3671612" cy="1987852"/>
          </a:xfrm>
          <a:prstGeom prst="rect">
            <a:avLst/>
          </a:prstGeom>
        </p:spPr>
        <p:txBody>
          <a:bodyPr wrap="square">
            <a:spAutoFit/>
          </a:bodyPr>
          <a:lstStyle/>
          <a:p>
            <a:pPr>
              <a:lnSpc>
                <a:spcPct val="200000"/>
              </a:lnSpc>
            </a:pPr>
            <a:r>
              <a:rPr lang="zh-CN" altLang="zh-CN" sz="1600" dirty="0">
                <a:solidFill>
                  <a:schemeClr val="tx1">
                    <a:lumMod val="75000"/>
                    <a:lumOff val="25000"/>
                  </a:schemeClr>
                </a:solidFill>
                <a:latin typeface="微软雅黑" panose="020B0503020204020204" charset="-122"/>
                <a:ea typeface="微软雅黑" panose="020B0503020204020204" charset="-122"/>
              </a:rPr>
              <a:t>《信仰人民》等</a:t>
            </a:r>
            <a:r>
              <a:rPr lang="en-US" altLang="zh-CN" sz="1600" dirty="0">
                <a:solidFill>
                  <a:schemeClr val="tx1">
                    <a:lumMod val="75000"/>
                    <a:lumOff val="25000"/>
                  </a:schemeClr>
                </a:solidFill>
                <a:latin typeface="微软雅黑" panose="020B0503020204020204" charset="-122"/>
                <a:ea typeface="微软雅黑" panose="020B0503020204020204" charset="-122"/>
              </a:rPr>
              <a:t>3</a:t>
            </a:r>
            <a:r>
              <a:rPr lang="zh-CN" altLang="zh-CN" sz="1600" dirty="0">
                <a:solidFill>
                  <a:schemeClr val="tx1">
                    <a:lumMod val="75000"/>
                    <a:lumOff val="25000"/>
                  </a:schemeClr>
                </a:solidFill>
                <a:latin typeface="微软雅黑" panose="020B0503020204020204" charset="-122"/>
                <a:ea typeface="微软雅黑" panose="020B0503020204020204" charset="-122"/>
              </a:rPr>
              <a:t>种图书入选</a:t>
            </a:r>
            <a:r>
              <a:rPr lang="en-US" altLang="zh-CN" sz="1600" dirty="0">
                <a:solidFill>
                  <a:schemeClr val="tx1">
                    <a:lumMod val="75000"/>
                    <a:lumOff val="25000"/>
                  </a:schemeClr>
                </a:solidFill>
                <a:latin typeface="微软雅黑" panose="020B0503020204020204" charset="-122"/>
                <a:ea typeface="微软雅黑" panose="020B0503020204020204" charset="-122"/>
              </a:rPr>
              <a:t>2018</a:t>
            </a:r>
            <a:r>
              <a:rPr lang="zh-CN" altLang="zh-CN" sz="1600" dirty="0">
                <a:solidFill>
                  <a:schemeClr val="tx1">
                    <a:lumMod val="75000"/>
                    <a:lumOff val="25000"/>
                  </a:schemeClr>
                </a:solidFill>
                <a:latin typeface="微软雅黑" panose="020B0503020204020204" charset="-122"/>
                <a:ea typeface="微软雅黑" panose="020B0503020204020204" charset="-122"/>
              </a:rPr>
              <a:t>年上半年“强素质·作表率”国家机关读书活动政治类推荐图书。</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a:lnSpc>
                <a:spcPct val="200000"/>
              </a:lnSpc>
            </a:pP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nvGrpSpPr>
          <p:cNvPr id="13" name="组合 12"/>
          <p:cNvGrpSpPr/>
          <p:nvPr/>
        </p:nvGrpSpPr>
        <p:grpSpPr>
          <a:xfrm>
            <a:off x="1570263" y="2865763"/>
            <a:ext cx="360493" cy="360493"/>
            <a:chOff x="3827961" y="1609319"/>
            <a:chExt cx="360493" cy="360493"/>
          </a:xfrm>
        </p:grpSpPr>
        <p:sp>
          <p:nvSpPr>
            <p:cNvPr id="14" name="Oval 36"/>
            <p:cNvSpPr>
              <a:spLocks noChangeArrowheads="1"/>
            </p:cNvSpPr>
            <p:nvPr/>
          </p:nvSpPr>
          <p:spPr bwMode="auto">
            <a:xfrm>
              <a:off x="3827961" y="1609319"/>
              <a:ext cx="360493" cy="360493"/>
            </a:xfrm>
            <a:prstGeom prst="ellipse">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b="1">
                <a:latin typeface="微软雅黑" panose="020B0503020204020204" pitchFamily="34" charset="-122"/>
                <a:ea typeface="微软雅黑" panose="020B0503020204020204" pitchFamily="34" charset="-122"/>
              </a:endParaRPr>
            </a:p>
          </p:txBody>
        </p:sp>
        <p:sp>
          <p:nvSpPr>
            <p:cNvPr id="15" name="Freeform 24"/>
            <p:cNvSpPr>
              <a:spLocks noEditPoints="1"/>
            </p:cNvSpPr>
            <p:nvPr/>
          </p:nvSpPr>
          <p:spPr bwMode="auto">
            <a:xfrm>
              <a:off x="3923871" y="1720799"/>
              <a:ext cx="175995" cy="166167"/>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tx1">
                    <a:lumMod val="75000"/>
                    <a:lumOff val="25000"/>
                  </a:schemeClr>
                </a:solidFill>
              </a:endParaRPr>
            </a:p>
          </p:txBody>
        </p:sp>
      </p:grpSp>
      <p:pic>
        <p:nvPicPr>
          <p:cNvPr id="2" name="图片 1"/>
          <p:cNvPicPr>
            <a:picLocks noChangeAspect="1"/>
          </p:cNvPicPr>
          <p:nvPr/>
        </p:nvPicPr>
        <p:blipFill>
          <a:blip r:embed="rId2"/>
          <a:stretch>
            <a:fillRect/>
          </a:stretch>
        </p:blipFill>
        <p:spPr>
          <a:xfrm>
            <a:off x="6671014" y="2224770"/>
            <a:ext cx="2989147" cy="3725809"/>
          </a:xfrm>
          <a:prstGeom prst="rect">
            <a:avLst/>
          </a:prstGeom>
          <a:ln>
            <a:noFill/>
          </a:ln>
          <a:effectLst>
            <a:softEdge rad="112500"/>
          </a:effectLst>
        </p:spPr>
      </p:pic>
    </p:spTree>
    <p:extLst>
      <p:ext uri="{BB962C8B-B14F-4D97-AF65-F5344CB8AC3E}">
        <p14:creationId xmlns:p14="http://schemas.microsoft.com/office/powerpoint/2010/main" val="164638611"/>
      </p:ext>
    </p:extLst>
  </p:cSld>
  <p:clrMapOvr>
    <a:masterClrMapping/>
  </p:clrMapOvr>
  <p:transition spd="med" advClick="0" advTm="3000">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C792C11-5B2B-4744-872D-4942D999FF3B}"/>
              </a:ext>
            </a:extLst>
          </p:cNvPr>
          <p:cNvSpPr/>
          <p:nvPr/>
        </p:nvSpPr>
        <p:spPr>
          <a:xfrm>
            <a:off x="795563" y="863486"/>
            <a:ext cx="10711316" cy="1569660"/>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高举习近平新时代中国特色社会主义思想伟大旗帜，主题出版特色鲜明，</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“四个自信”成果丰硕。</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 name="直接连接符 4">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989238" y="2504995"/>
            <a:ext cx="360493" cy="360493"/>
            <a:chOff x="3827961" y="1609319"/>
            <a:chExt cx="360493" cy="360493"/>
          </a:xfrm>
        </p:grpSpPr>
        <p:sp>
          <p:nvSpPr>
            <p:cNvPr id="21" name="Oval 36"/>
            <p:cNvSpPr>
              <a:spLocks noChangeArrowheads="1"/>
            </p:cNvSpPr>
            <p:nvPr/>
          </p:nvSpPr>
          <p:spPr bwMode="auto">
            <a:xfrm>
              <a:off x="3827961" y="1609319"/>
              <a:ext cx="360493" cy="360493"/>
            </a:xfrm>
            <a:prstGeom prst="ellipse">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b="1">
                <a:latin typeface="微软雅黑" panose="020B0503020204020204" pitchFamily="34" charset="-122"/>
                <a:ea typeface="微软雅黑" panose="020B0503020204020204" pitchFamily="34" charset="-122"/>
              </a:endParaRPr>
            </a:p>
          </p:txBody>
        </p:sp>
        <p:sp>
          <p:nvSpPr>
            <p:cNvPr id="22" name="Freeform 24"/>
            <p:cNvSpPr>
              <a:spLocks noEditPoints="1"/>
            </p:cNvSpPr>
            <p:nvPr/>
          </p:nvSpPr>
          <p:spPr bwMode="auto">
            <a:xfrm>
              <a:off x="3923871" y="1720799"/>
              <a:ext cx="175995" cy="166167"/>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tx1">
                    <a:lumMod val="75000"/>
                    <a:lumOff val="25000"/>
                  </a:schemeClr>
                </a:solidFill>
              </a:endParaRPr>
            </a:p>
          </p:txBody>
        </p:sp>
      </p:grpSp>
      <p:sp>
        <p:nvSpPr>
          <p:cNvPr id="23" name="矩形 22"/>
          <p:cNvSpPr/>
          <p:nvPr/>
        </p:nvSpPr>
        <p:spPr>
          <a:xfrm>
            <a:off x="1489581" y="2389485"/>
            <a:ext cx="9578467" cy="584775"/>
          </a:xfrm>
          <a:prstGeom prst="rect">
            <a:avLst/>
          </a:prstGeom>
        </p:spPr>
        <p:txBody>
          <a:bodyPr wrap="square">
            <a:spAutoFit/>
          </a:bodyPr>
          <a:lstStyle/>
          <a:p>
            <a:r>
              <a:rPr lang="en-US" altLang="zh-CN" sz="1600" dirty="0">
                <a:solidFill>
                  <a:schemeClr val="tx1">
                    <a:lumMod val="75000"/>
                    <a:lumOff val="25000"/>
                  </a:schemeClr>
                </a:solidFill>
                <a:latin typeface="微软雅黑" panose="020B0503020204020204" charset="-122"/>
                <a:ea typeface="微软雅黑" panose="020B0503020204020204" charset="-122"/>
              </a:rPr>
              <a:t>2019</a:t>
            </a:r>
            <a:r>
              <a:rPr lang="zh-CN" altLang="zh-CN" sz="1600" dirty="0">
                <a:solidFill>
                  <a:schemeClr val="tx1">
                    <a:lumMod val="75000"/>
                    <a:lumOff val="25000"/>
                  </a:schemeClr>
                </a:solidFill>
                <a:latin typeface="微软雅黑" panose="020B0503020204020204" charset="-122"/>
                <a:ea typeface="微软雅黑" panose="020B0503020204020204" charset="-122"/>
              </a:rPr>
              <a:t>年，我社《政治哲学史》荣获第七届中华优秀出版物“图书奖”，这是中国人民大学出版社连续第七次获得该项殊荣，全国连续七届获奖的出版单位只有四家。</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pic>
        <p:nvPicPr>
          <p:cNvPr id="25" name="图片 24"/>
          <p:cNvPicPr>
            <a:picLocks noChangeAspect="1"/>
          </p:cNvPicPr>
          <p:nvPr/>
        </p:nvPicPr>
        <p:blipFill>
          <a:blip r:embed="rId2"/>
          <a:stretch>
            <a:fillRect/>
          </a:stretch>
        </p:blipFill>
        <p:spPr>
          <a:xfrm>
            <a:off x="2677191" y="3238856"/>
            <a:ext cx="6314409" cy="3366178"/>
          </a:xfrm>
          <a:prstGeom prst="rect">
            <a:avLst/>
          </a:prstGeom>
          <a:ln>
            <a:noFill/>
          </a:ln>
          <a:effectLst>
            <a:softEdge rad="112500"/>
          </a:effectLst>
        </p:spPr>
      </p:pic>
    </p:spTree>
    <p:extLst>
      <p:ext uri="{BB962C8B-B14F-4D97-AF65-F5344CB8AC3E}">
        <p14:creationId xmlns:p14="http://schemas.microsoft.com/office/powerpoint/2010/main" val="1742395028"/>
      </p:ext>
    </p:extLst>
  </p:cSld>
  <p:clrMapOvr>
    <a:masterClrMapping/>
  </p:clrMapOvr>
  <p:transition spd="med" advClick="0" advTm="3000">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C792C11-5B2B-4744-872D-4942D999FF3B}"/>
              </a:ext>
            </a:extLst>
          </p:cNvPr>
          <p:cNvSpPr/>
          <p:nvPr/>
        </p:nvSpPr>
        <p:spPr>
          <a:xfrm>
            <a:off x="795563" y="863486"/>
            <a:ext cx="10711316" cy="1569660"/>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高举习近平新时代中国特色社会主义思想伟大旗帜，主题出版特色鲜明，</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“四个自信”成果丰硕。</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 name="直接连接符 4">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989238" y="2390695"/>
            <a:ext cx="360493" cy="360493"/>
            <a:chOff x="3827961" y="1609319"/>
            <a:chExt cx="360493" cy="360493"/>
          </a:xfrm>
        </p:grpSpPr>
        <p:sp>
          <p:nvSpPr>
            <p:cNvPr id="21" name="Oval 36"/>
            <p:cNvSpPr>
              <a:spLocks noChangeArrowheads="1"/>
            </p:cNvSpPr>
            <p:nvPr/>
          </p:nvSpPr>
          <p:spPr bwMode="auto">
            <a:xfrm>
              <a:off x="3827961" y="1609319"/>
              <a:ext cx="360493" cy="360493"/>
            </a:xfrm>
            <a:prstGeom prst="ellipse">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b="1">
                <a:latin typeface="微软雅黑" panose="020B0503020204020204" pitchFamily="34" charset="-122"/>
                <a:ea typeface="微软雅黑" panose="020B0503020204020204" pitchFamily="34" charset="-122"/>
              </a:endParaRPr>
            </a:p>
          </p:txBody>
        </p:sp>
        <p:sp>
          <p:nvSpPr>
            <p:cNvPr id="22" name="Freeform 24"/>
            <p:cNvSpPr>
              <a:spLocks noEditPoints="1"/>
            </p:cNvSpPr>
            <p:nvPr/>
          </p:nvSpPr>
          <p:spPr bwMode="auto">
            <a:xfrm>
              <a:off x="3923871" y="1720799"/>
              <a:ext cx="175995" cy="166167"/>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tx1">
                    <a:lumMod val="75000"/>
                    <a:lumOff val="25000"/>
                  </a:schemeClr>
                </a:solidFill>
              </a:endParaRPr>
            </a:p>
          </p:txBody>
        </p:sp>
      </p:grpSp>
      <p:sp>
        <p:nvSpPr>
          <p:cNvPr id="23" name="矩形 22"/>
          <p:cNvSpPr/>
          <p:nvPr/>
        </p:nvSpPr>
        <p:spPr>
          <a:xfrm>
            <a:off x="1489581" y="2389485"/>
            <a:ext cx="9578467" cy="584775"/>
          </a:xfrm>
          <a:prstGeom prst="rect">
            <a:avLst/>
          </a:prstGeom>
        </p:spPr>
        <p:txBody>
          <a:bodyPr wrap="square">
            <a:spAutoFit/>
          </a:bodyPr>
          <a:lstStyle/>
          <a:p>
            <a:r>
              <a:rPr lang="zh-CN" altLang="zh-CN" sz="1600" dirty="0">
                <a:solidFill>
                  <a:schemeClr val="tx1">
                    <a:lumMod val="75000"/>
                    <a:lumOff val="25000"/>
                  </a:schemeClr>
                </a:solidFill>
                <a:latin typeface="微软雅黑" panose="020B0503020204020204" charset="-122"/>
                <a:ea typeface="微软雅黑" panose="020B0503020204020204" charset="-122"/>
              </a:rPr>
              <a:t>在习主席发表的</a:t>
            </a:r>
            <a:r>
              <a:rPr lang="en-US" altLang="zh-CN" sz="1600" dirty="0">
                <a:solidFill>
                  <a:schemeClr val="tx1">
                    <a:lumMod val="75000"/>
                    <a:lumOff val="25000"/>
                  </a:schemeClr>
                </a:solidFill>
                <a:latin typeface="微软雅黑" panose="020B0503020204020204" charset="-122"/>
                <a:ea typeface="微软雅黑" panose="020B0503020204020204" charset="-122"/>
              </a:rPr>
              <a:t>2020</a:t>
            </a:r>
            <a:r>
              <a:rPr lang="zh-CN" altLang="zh-CN" sz="1600" dirty="0">
                <a:solidFill>
                  <a:schemeClr val="tx1">
                    <a:lumMod val="75000"/>
                    <a:lumOff val="25000"/>
                  </a:schemeClr>
                </a:solidFill>
                <a:latin typeface="微软雅黑" panose="020B0503020204020204" charset="-122"/>
                <a:ea typeface="微软雅黑" panose="020B0503020204020204" charset="-122"/>
              </a:rPr>
              <a:t>年新年贺词视频中，主席书架上再次出现了我社的优秀图书。（分别是《中共党史人物传》《戴逸文集》）</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nvGrpSpPr>
          <p:cNvPr id="14" name="组合 22"/>
          <p:cNvGrpSpPr/>
          <p:nvPr/>
        </p:nvGrpSpPr>
        <p:grpSpPr>
          <a:xfrm>
            <a:off x="7246450" y="6210566"/>
            <a:ext cx="3132380" cy="325058"/>
            <a:chOff x="4361399" y="450585"/>
            <a:chExt cx="3261827" cy="338971"/>
          </a:xfrm>
        </p:grpSpPr>
        <p:sp>
          <p:nvSpPr>
            <p:cNvPr id="17" name="文本框 23"/>
            <p:cNvSpPr txBox="1"/>
            <p:nvPr/>
          </p:nvSpPr>
          <p:spPr>
            <a:xfrm>
              <a:off x="4361399" y="450585"/>
              <a:ext cx="3261827" cy="338971"/>
            </a:xfrm>
            <a:prstGeom prst="rect">
              <a:avLst/>
            </a:prstGeom>
            <a:solidFill>
              <a:srgbClr val="AE0D15"/>
            </a:solidFill>
            <a:ln>
              <a:noFill/>
            </a:ln>
          </p:spPr>
          <p:style>
            <a:lnRef idx="0">
              <a:scrgbClr r="0" g="0" b="0"/>
            </a:lnRef>
            <a:fillRef idx="0">
              <a:scrgbClr r="0" g="0" b="0"/>
            </a:fillRef>
            <a:effectRef idx="0">
              <a:scrgbClr r="0" g="0" b="0"/>
            </a:effectRef>
            <a:fontRef idx="minor">
              <a:schemeClr val="lt1"/>
            </a:fontRef>
          </p:style>
          <p:txBody>
            <a:bodyPr wrap="none">
              <a:spAutoFit/>
            </a:bodyPr>
            <a:lstStyle/>
            <a:p>
              <a:pPr algn="ctr"/>
              <a:r>
                <a:rPr lang="zh-CN" altLang="en-US" sz="1600" b="1" dirty="0"/>
                <a:t>主席书架上，有这些人大社的书！</a:t>
              </a:r>
            </a:p>
          </p:txBody>
        </p:sp>
      </p:grpSp>
      <p:pic>
        <p:nvPicPr>
          <p:cNvPr id="18" name="Picture 2" descr="D:\2020\春晚\2019，我们一起走过1218\素材\党史人物传.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235" y="3085493"/>
            <a:ext cx="5241008" cy="1382597"/>
          </a:xfrm>
          <a:prstGeom prst="rect">
            <a:avLst/>
          </a:prstGeom>
          <a:noFill/>
        </p:spPr>
      </p:pic>
      <p:pic>
        <p:nvPicPr>
          <p:cNvPr id="24" name="Picture 5"/>
          <p:cNvPicPr>
            <a:picLocks noChangeAspect="1" noChangeArrowheads="1"/>
          </p:cNvPicPr>
          <p:nvPr/>
        </p:nvPicPr>
        <p:blipFill>
          <a:blip r:embed="rId3"/>
          <a:srcRect/>
          <a:stretch>
            <a:fillRect/>
          </a:stretch>
        </p:blipFill>
        <p:spPr bwMode="auto">
          <a:xfrm>
            <a:off x="1085148" y="3148993"/>
            <a:ext cx="4536072" cy="3130744"/>
          </a:xfrm>
          <a:prstGeom prst="rect">
            <a:avLst/>
          </a:prstGeom>
          <a:noFill/>
          <a:ln w="9525">
            <a:noFill/>
            <a:miter lim="800000"/>
            <a:headEnd/>
            <a:tailEnd/>
          </a:ln>
          <a:effectLst/>
        </p:spPr>
      </p:pic>
      <p:grpSp>
        <p:nvGrpSpPr>
          <p:cNvPr id="25" name="组合 24"/>
          <p:cNvGrpSpPr/>
          <p:nvPr/>
        </p:nvGrpSpPr>
        <p:grpSpPr>
          <a:xfrm>
            <a:off x="5806846" y="4552026"/>
            <a:ext cx="5550920" cy="1555422"/>
            <a:chOff x="5880892" y="3731909"/>
            <a:chExt cx="5781383" cy="1620000"/>
          </a:xfrm>
        </p:grpSpPr>
        <p:pic>
          <p:nvPicPr>
            <p:cNvPr id="26" name="图片 25" descr="全球治理的中国担当（“认识中国·了解中国”书系）_副本.png"/>
            <p:cNvPicPr>
              <a:picLocks noChangeAspect="1"/>
            </p:cNvPicPr>
            <p:nvPr/>
          </p:nvPicPr>
          <p:blipFill>
            <a:blip r:embed="rId4" cstate="print"/>
            <a:srcRect t="9922" b="10702"/>
            <a:stretch>
              <a:fillRect/>
            </a:stretch>
          </p:blipFill>
          <p:spPr>
            <a:xfrm>
              <a:off x="9524230" y="3821909"/>
              <a:ext cx="1360620" cy="1440000"/>
            </a:xfrm>
            <a:prstGeom prst="rect">
              <a:avLst/>
            </a:prstGeom>
          </p:spPr>
        </p:pic>
        <p:pic>
          <p:nvPicPr>
            <p:cNvPr id="27" name="图片 26" descr="上：戴逸文集封面_副本.png"/>
            <p:cNvPicPr>
              <a:picLocks noChangeAspect="1"/>
            </p:cNvPicPr>
            <p:nvPr/>
          </p:nvPicPr>
          <p:blipFill>
            <a:blip r:embed="rId5" cstate="print"/>
            <a:stretch>
              <a:fillRect/>
            </a:stretch>
          </p:blipFill>
          <p:spPr>
            <a:xfrm>
              <a:off x="5880892" y="3731909"/>
              <a:ext cx="2268000" cy="1620000"/>
            </a:xfrm>
            <a:prstGeom prst="rect">
              <a:avLst/>
            </a:prstGeom>
          </p:spPr>
        </p:pic>
        <p:pic>
          <p:nvPicPr>
            <p:cNvPr id="28" name="图片 27" descr="马克思主义研究译丛_副本.png"/>
            <p:cNvPicPr>
              <a:picLocks noChangeAspect="1"/>
            </p:cNvPicPr>
            <p:nvPr/>
          </p:nvPicPr>
          <p:blipFill>
            <a:blip r:embed="rId6" cstate="print"/>
            <a:stretch>
              <a:fillRect/>
            </a:stretch>
          </p:blipFill>
          <p:spPr>
            <a:xfrm>
              <a:off x="8024032" y="3731909"/>
              <a:ext cx="1620000" cy="1620000"/>
            </a:xfrm>
            <a:prstGeom prst="rect">
              <a:avLst/>
            </a:prstGeom>
          </p:spPr>
        </p:pic>
        <p:pic>
          <p:nvPicPr>
            <p:cNvPr id="29" name="图片 28" descr="640.webp (4).jpg"/>
            <p:cNvPicPr>
              <a:picLocks noChangeAspect="1"/>
            </p:cNvPicPr>
            <p:nvPr/>
          </p:nvPicPr>
          <p:blipFill>
            <a:blip r:embed="rId7" cstate="print"/>
            <a:stretch>
              <a:fillRect/>
            </a:stretch>
          </p:blipFill>
          <p:spPr>
            <a:xfrm>
              <a:off x="10881552" y="4001909"/>
              <a:ext cx="780723" cy="1080000"/>
            </a:xfrm>
            <a:prstGeom prst="rect">
              <a:avLst/>
            </a:prstGeom>
          </p:spPr>
        </p:pic>
      </p:grpSp>
    </p:spTree>
    <p:extLst>
      <p:ext uri="{BB962C8B-B14F-4D97-AF65-F5344CB8AC3E}">
        <p14:creationId xmlns:p14="http://schemas.microsoft.com/office/powerpoint/2010/main" val="429382919"/>
      </p:ext>
    </p:extLst>
  </p:cSld>
  <p:clrMapOvr>
    <a:masterClrMapping/>
  </p:clrMapOvr>
  <p:transition spd="med" advClick="0" advTm="3000">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4C792C11-5B2B-4744-872D-4942D999FF3B}"/>
              </a:ext>
            </a:extLst>
          </p:cNvPr>
          <p:cNvSpPr/>
          <p:nvPr/>
        </p:nvSpPr>
        <p:spPr>
          <a:xfrm>
            <a:off x="795563" y="587714"/>
            <a:ext cx="10711316" cy="581057"/>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贯彻党中央决策部署，做“走出去”战略排头兵。</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772418"/>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8" name="直接连接符 7"/>
          <p:cNvCxnSpPr/>
          <p:nvPr/>
        </p:nvCxnSpPr>
        <p:spPr>
          <a:xfrm>
            <a:off x="-8531" y="3774147"/>
            <a:ext cx="12192000" cy="0"/>
          </a:xfrm>
          <a:prstGeom prst="line">
            <a:avLst/>
          </a:prstGeom>
          <a:ln w="19050">
            <a:solidFill>
              <a:srgbClr val="D90012"/>
            </a:solidFill>
            <a:prstDash val="sysDash"/>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2386859" y="3713767"/>
            <a:ext cx="829228" cy="2049043"/>
            <a:chOff x="1547664" y="2735590"/>
            <a:chExt cx="829228" cy="2121643"/>
          </a:xfrm>
        </p:grpSpPr>
        <p:cxnSp>
          <p:nvCxnSpPr>
            <p:cNvPr id="37" name="直接连接符 36"/>
            <p:cNvCxnSpPr/>
            <p:nvPr/>
          </p:nvCxnSpPr>
          <p:spPr>
            <a:xfrm>
              <a:off x="1962278" y="2825590"/>
              <a:ext cx="0" cy="1280700"/>
            </a:xfrm>
            <a:prstGeom prst="line">
              <a:avLst/>
            </a:prstGeom>
            <a:ln>
              <a:solidFill>
                <a:srgbClr val="D90012"/>
              </a:solidFill>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872278" y="2735590"/>
              <a:ext cx="180000" cy="180000"/>
            </a:xfrm>
            <a:prstGeom prst="ellipse">
              <a:avLst/>
            </a:prstGeom>
            <a:solidFill>
              <a:schemeClr val="bg1"/>
            </a:solidFill>
            <a:ln>
              <a:solidFill>
                <a:srgbClr val="D9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39" name="椭圆 38"/>
            <p:cNvSpPr/>
            <p:nvPr/>
          </p:nvSpPr>
          <p:spPr>
            <a:xfrm>
              <a:off x="1547664" y="4028005"/>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endParaRPr>
            </a:p>
          </p:txBody>
        </p:sp>
        <p:sp>
          <p:nvSpPr>
            <p:cNvPr id="40" name="椭圆 39"/>
            <p:cNvSpPr/>
            <p:nvPr/>
          </p:nvSpPr>
          <p:spPr>
            <a:xfrm>
              <a:off x="1661671" y="4142007"/>
              <a:ext cx="601237" cy="601237"/>
            </a:xfrm>
            <a:prstGeom prst="ellipse">
              <a:avLst/>
            </a:prstGeom>
            <a:gradFill>
              <a:gsLst>
                <a:gs pos="0">
                  <a:srgbClr val="E30613"/>
                </a:gs>
                <a:gs pos="100000">
                  <a:srgbClr val="81040B"/>
                </a:gs>
              </a:gsLst>
              <a:lin ang="3600000" scaled="0"/>
            </a:gra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45713" rIns="0" bIns="4571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r>
                <a:rPr lang="en-US" altLang="zh-CN" sz="2000" b="1" dirty="0">
                  <a:latin typeface="Kartika" panose="02020503030404060203" pitchFamily="18" charset="0"/>
                  <a:cs typeface="Kartika" panose="02020503030404060203" pitchFamily="18" charset="0"/>
                </a:rPr>
                <a:t>2010</a:t>
              </a:r>
              <a:endParaRPr lang="zh-CN" altLang="en-US" sz="2000" b="1" dirty="0">
                <a:latin typeface="Kartika" panose="02020503030404060203" pitchFamily="18" charset="0"/>
                <a:cs typeface="Kartika" panose="02020503030404060203" pitchFamily="18" charset="0"/>
              </a:endParaRPr>
            </a:p>
          </p:txBody>
        </p:sp>
      </p:grpSp>
      <p:grpSp>
        <p:nvGrpSpPr>
          <p:cNvPr id="11" name="组合 10"/>
          <p:cNvGrpSpPr/>
          <p:nvPr/>
        </p:nvGrpSpPr>
        <p:grpSpPr>
          <a:xfrm>
            <a:off x="3932755" y="3738525"/>
            <a:ext cx="829228" cy="1222829"/>
            <a:chOff x="2950684" y="2735590"/>
            <a:chExt cx="829228" cy="1266156"/>
          </a:xfrm>
        </p:grpSpPr>
        <p:cxnSp>
          <p:nvCxnSpPr>
            <p:cNvPr id="33" name="直接连接符 32"/>
            <p:cNvCxnSpPr/>
            <p:nvPr/>
          </p:nvCxnSpPr>
          <p:spPr>
            <a:xfrm>
              <a:off x="3365298" y="2825590"/>
              <a:ext cx="0" cy="900000"/>
            </a:xfrm>
            <a:prstGeom prst="line">
              <a:avLst/>
            </a:prstGeom>
            <a:ln>
              <a:solidFill>
                <a:srgbClr val="D90012"/>
              </a:solidFill>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3275298" y="2735590"/>
              <a:ext cx="180000" cy="180000"/>
            </a:xfrm>
            <a:prstGeom prst="ellipse">
              <a:avLst/>
            </a:prstGeom>
            <a:solidFill>
              <a:schemeClr val="bg1"/>
            </a:solidFill>
            <a:ln>
              <a:solidFill>
                <a:srgbClr val="D9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35" name="椭圆 34"/>
            <p:cNvSpPr/>
            <p:nvPr/>
          </p:nvSpPr>
          <p:spPr>
            <a:xfrm>
              <a:off x="2950684" y="3172518"/>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endParaRPr>
            </a:p>
          </p:txBody>
        </p:sp>
        <p:sp>
          <p:nvSpPr>
            <p:cNvPr id="36" name="椭圆 35"/>
            <p:cNvSpPr/>
            <p:nvPr/>
          </p:nvSpPr>
          <p:spPr>
            <a:xfrm>
              <a:off x="3064691" y="3286519"/>
              <a:ext cx="601237" cy="601237"/>
            </a:xfrm>
            <a:prstGeom prst="ellipse">
              <a:avLst/>
            </a:prstGeom>
            <a:gradFill>
              <a:gsLst>
                <a:gs pos="0">
                  <a:srgbClr val="E30613"/>
                </a:gs>
                <a:gs pos="100000">
                  <a:srgbClr val="81040B"/>
                </a:gs>
              </a:gsLst>
              <a:lin ang="3600000" scaled="0"/>
            </a:gra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45713" rIns="0" bIns="4571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r>
                <a:rPr lang="en-US" altLang="zh-CN" sz="2000" b="1" dirty="0">
                  <a:latin typeface="Kartika" panose="02020503030404060203" pitchFamily="18" charset="0"/>
                  <a:cs typeface="Kartika" panose="02020503030404060203" pitchFamily="18" charset="0"/>
                </a:rPr>
                <a:t>2016</a:t>
              </a:r>
              <a:endParaRPr lang="zh-CN" altLang="en-US" sz="2000" b="1" dirty="0">
                <a:latin typeface="Kartika" panose="02020503030404060203" pitchFamily="18" charset="0"/>
                <a:cs typeface="Kartika" panose="02020503030404060203" pitchFamily="18" charset="0"/>
              </a:endParaRPr>
            </a:p>
          </p:txBody>
        </p:sp>
      </p:grpSp>
      <p:grpSp>
        <p:nvGrpSpPr>
          <p:cNvPr id="12" name="组合 11"/>
          <p:cNvGrpSpPr/>
          <p:nvPr/>
        </p:nvGrpSpPr>
        <p:grpSpPr>
          <a:xfrm>
            <a:off x="5866114" y="2057400"/>
            <a:ext cx="829228" cy="1827267"/>
            <a:chOff x="4283968" y="1023579"/>
            <a:chExt cx="829228" cy="1892011"/>
          </a:xfrm>
        </p:grpSpPr>
        <p:cxnSp>
          <p:nvCxnSpPr>
            <p:cNvPr id="29" name="直接连接符 28"/>
            <p:cNvCxnSpPr/>
            <p:nvPr/>
          </p:nvCxnSpPr>
          <p:spPr>
            <a:xfrm>
              <a:off x="4698582" y="1876069"/>
              <a:ext cx="0" cy="900000"/>
            </a:xfrm>
            <a:prstGeom prst="line">
              <a:avLst/>
            </a:prstGeom>
            <a:ln>
              <a:solidFill>
                <a:srgbClr val="D90012"/>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4608582" y="2735590"/>
              <a:ext cx="180000" cy="180000"/>
            </a:xfrm>
            <a:prstGeom prst="ellipse">
              <a:avLst/>
            </a:prstGeom>
            <a:solidFill>
              <a:schemeClr val="bg1"/>
            </a:solidFill>
            <a:ln>
              <a:solidFill>
                <a:srgbClr val="D9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31" name="椭圆 30"/>
            <p:cNvSpPr/>
            <p:nvPr/>
          </p:nvSpPr>
          <p:spPr>
            <a:xfrm>
              <a:off x="4283968" y="1023579"/>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endParaRPr>
            </a:p>
          </p:txBody>
        </p:sp>
        <p:sp>
          <p:nvSpPr>
            <p:cNvPr id="32" name="椭圆 31"/>
            <p:cNvSpPr/>
            <p:nvPr/>
          </p:nvSpPr>
          <p:spPr>
            <a:xfrm>
              <a:off x="4397968" y="1137579"/>
              <a:ext cx="601237" cy="601237"/>
            </a:xfrm>
            <a:prstGeom prst="ellipse">
              <a:avLst/>
            </a:prstGeom>
            <a:gradFill>
              <a:gsLst>
                <a:gs pos="0">
                  <a:srgbClr val="E30613"/>
                </a:gs>
                <a:gs pos="100000">
                  <a:srgbClr val="81040B"/>
                </a:gs>
              </a:gsLst>
              <a:lin ang="3600000" scaled="0"/>
            </a:gra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45713" rIns="0" bIns="4571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r>
                <a:rPr lang="en-US" altLang="zh-CN" sz="2000" b="1" dirty="0">
                  <a:latin typeface="Kartika" panose="02020503030404060203" pitchFamily="18" charset="0"/>
                  <a:cs typeface="Kartika" panose="02020503030404060203" pitchFamily="18" charset="0"/>
                </a:rPr>
                <a:t>2018</a:t>
              </a:r>
              <a:endParaRPr lang="zh-CN" altLang="en-US" sz="2000" b="1" dirty="0">
                <a:latin typeface="Kartika" panose="02020503030404060203" pitchFamily="18" charset="0"/>
                <a:cs typeface="Kartika" panose="02020503030404060203" pitchFamily="18" charset="0"/>
              </a:endParaRPr>
            </a:p>
          </p:txBody>
        </p:sp>
      </p:grpSp>
      <p:grpSp>
        <p:nvGrpSpPr>
          <p:cNvPr id="13" name="组合 12"/>
          <p:cNvGrpSpPr/>
          <p:nvPr/>
        </p:nvGrpSpPr>
        <p:grpSpPr>
          <a:xfrm>
            <a:off x="7854486" y="2745476"/>
            <a:ext cx="829228" cy="1139146"/>
            <a:chOff x="5691315" y="1736082"/>
            <a:chExt cx="829228" cy="1179508"/>
          </a:xfrm>
        </p:grpSpPr>
        <p:cxnSp>
          <p:nvCxnSpPr>
            <p:cNvPr id="25" name="直接连接符 24"/>
            <p:cNvCxnSpPr/>
            <p:nvPr/>
          </p:nvCxnSpPr>
          <p:spPr>
            <a:xfrm>
              <a:off x="6105928" y="2015590"/>
              <a:ext cx="0" cy="900000"/>
            </a:xfrm>
            <a:prstGeom prst="line">
              <a:avLst/>
            </a:prstGeom>
            <a:ln>
              <a:solidFill>
                <a:srgbClr val="D90012"/>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6015929" y="2735590"/>
              <a:ext cx="180000" cy="180000"/>
            </a:xfrm>
            <a:prstGeom prst="ellipse">
              <a:avLst/>
            </a:prstGeom>
            <a:solidFill>
              <a:schemeClr val="bg1"/>
            </a:solidFill>
            <a:ln>
              <a:solidFill>
                <a:srgbClr val="D9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27" name="椭圆 26"/>
            <p:cNvSpPr/>
            <p:nvPr/>
          </p:nvSpPr>
          <p:spPr>
            <a:xfrm>
              <a:off x="5691315" y="1736082"/>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endParaRPr>
            </a:p>
          </p:txBody>
        </p:sp>
        <p:sp>
          <p:nvSpPr>
            <p:cNvPr id="28" name="椭圆 27"/>
            <p:cNvSpPr/>
            <p:nvPr/>
          </p:nvSpPr>
          <p:spPr>
            <a:xfrm>
              <a:off x="5805322" y="1850083"/>
              <a:ext cx="601237" cy="601237"/>
            </a:xfrm>
            <a:prstGeom prst="ellipse">
              <a:avLst/>
            </a:prstGeom>
            <a:gradFill>
              <a:gsLst>
                <a:gs pos="0">
                  <a:srgbClr val="E30613"/>
                </a:gs>
                <a:gs pos="100000">
                  <a:srgbClr val="81040B"/>
                </a:gs>
              </a:gsLst>
              <a:lin ang="3600000" scaled="0"/>
            </a:gra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45713" rIns="0" bIns="4571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r>
                <a:rPr lang="en-US" altLang="zh-CN" sz="2000" b="1" dirty="0">
                  <a:latin typeface="Kartika" panose="02020503030404060203" pitchFamily="18" charset="0"/>
                  <a:cs typeface="Kartika" panose="02020503030404060203" pitchFamily="18" charset="0"/>
                </a:rPr>
                <a:t>2018</a:t>
              </a:r>
              <a:endParaRPr lang="zh-CN" altLang="en-US" sz="2000" b="1" dirty="0">
                <a:latin typeface="Kartika" panose="02020503030404060203" pitchFamily="18" charset="0"/>
                <a:cs typeface="Kartika" panose="02020503030404060203" pitchFamily="18" charset="0"/>
              </a:endParaRPr>
            </a:p>
          </p:txBody>
        </p:sp>
      </p:grpSp>
      <p:grpSp>
        <p:nvGrpSpPr>
          <p:cNvPr id="14" name="组合 13"/>
          <p:cNvGrpSpPr/>
          <p:nvPr/>
        </p:nvGrpSpPr>
        <p:grpSpPr>
          <a:xfrm>
            <a:off x="9823902" y="3729000"/>
            <a:ext cx="829228" cy="1222829"/>
            <a:chOff x="7308304" y="2735590"/>
            <a:chExt cx="829228" cy="1266156"/>
          </a:xfrm>
        </p:grpSpPr>
        <p:cxnSp>
          <p:nvCxnSpPr>
            <p:cNvPr id="21" name="直接连接符 20"/>
            <p:cNvCxnSpPr/>
            <p:nvPr/>
          </p:nvCxnSpPr>
          <p:spPr>
            <a:xfrm>
              <a:off x="7722918" y="2836513"/>
              <a:ext cx="0" cy="900000"/>
            </a:xfrm>
            <a:prstGeom prst="line">
              <a:avLst/>
            </a:prstGeom>
            <a:ln>
              <a:solidFill>
                <a:srgbClr val="D90012"/>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7632918" y="2735590"/>
              <a:ext cx="180000" cy="180000"/>
            </a:xfrm>
            <a:prstGeom prst="ellipse">
              <a:avLst/>
            </a:prstGeom>
            <a:solidFill>
              <a:schemeClr val="bg1"/>
            </a:solidFill>
            <a:ln>
              <a:solidFill>
                <a:srgbClr val="D9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23" name="椭圆 22"/>
            <p:cNvSpPr/>
            <p:nvPr/>
          </p:nvSpPr>
          <p:spPr>
            <a:xfrm>
              <a:off x="7308304" y="3172518"/>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prstClr val="white"/>
                </a:solidFill>
              </a:endParaRPr>
            </a:p>
          </p:txBody>
        </p:sp>
        <p:sp>
          <p:nvSpPr>
            <p:cNvPr id="24" name="椭圆 23"/>
            <p:cNvSpPr/>
            <p:nvPr/>
          </p:nvSpPr>
          <p:spPr>
            <a:xfrm>
              <a:off x="7422311" y="3286519"/>
              <a:ext cx="601237" cy="601237"/>
            </a:xfrm>
            <a:prstGeom prst="ellipse">
              <a:avLst/>
            </a:prstGeom>
            <a:gradFill>
              <a:gsLst>
                <a:gs pos="0">
                  <a:srgbClr val="E30613"/>
                </a:gs>
                <a:gs pos="100000">
                  <a:srgbClr val="81040B"/>
                </a:gs>
              </a:gsLst>
              <a:lin ang="3600000" scaled="0"/>
            </a:gra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45713" rIns="0" bIns="4571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3765"/>
              <a:r>
                <a:rPr lang="en-US" altLang="zh-CN" sz="2000" b="1" dirty="0">
                  <a:latin typeface="Kartika" panose="02020503030404060203" pitchFamily="18" charset="0"/>
                  <a:cs typeface="Kartika" panose="02020503030404060203" pitchFamily="18" charset="0"/>
                </a:rPr>
                <a:t>2019</a:t>
              </a:r>
              <a:endParaRPr lang="zh-CN" altLang="en-US" sz="2000" b="1" dirty="0">
                <a:latin typeface="Kartika" panose="02020503030404060203" pitchFamily="18" charset="0"/>
                <a:cs typeface="Kartika" panose="02020503030404060203" pitchFamily="18" charset="0"/>
              </a:endParaRPr>
            </a:p>
          </p:txBody>
        </p:sp>
      </p:grpSp>
      <p:sp>
        <p:nvSpPr>
          <p:cNvPr id="15" name="文本框 44"/>
          <p:cNvSpPr txBox="1"/>
          <p:nvPr/>
        </p:nvSpPr>
        <p:spPr>
          <a:xfrm>
            <a:off x="1616876" y="2111277"/>
            <a:ext cx="2178846" cy="769441"/>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人大社连续</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10</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年在中宣部主办的“中国图书对外推广计划”成员单位排名中获得全国单体出版社排名</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6</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个第一和</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4</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个第二的好成绩。</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6" name="文本框 45"/>
          <p:cNvSpPr txBox="1"/>
          <p:nvPr/>
        </p:nvSpPr>
        <p:spPr>
          <a:xfrm>
            <a:off x="3357586" y="5447316"/>
            <a:ext cx="2923142" cy="769441"/>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从</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2010</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年开始连续六年获得商务部等几部委联合颁发的文化产业出口重点企业证书。近年来伴随着人民大学国际化水平的不断提升，人大社也加大了出版国际化的步伐</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7" name="文本框 46"/>
          <p:cNvSpPr txBox="1"/>
          <p:nvPr/>
        </p:nvSpPr>
        <p:spPr>
          <a:xfrm>
            <a:off x="4867520" y="4181740"/>
            <a:ext cx="3541466" cy="769441"/>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2016</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1</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月成立以色列分社；</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a:p>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2016</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5</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月合作成立中国</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罗马尼亚学术出版合作中心；</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a:p>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2016</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10</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月，人大出版社与蒙古国立师范大学共同设立的中国主题图书翻译出版中心在乌兰巴托成立。</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8" name="文本框 47"/>
          <p:cNvSpPr txBox="1"/>
          <p:nvPr/>
        </p:nvSpPr>
        <p:spPr>
          <a:xfrm>
            <a:off x="6823611" y="1536247"/>
            <a:ext cx="2890976" cy="938719"/>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人大社荣获“</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2018</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年度中国版权金奖”推广运用奖。人大社是此年度获此殊荣的唯一一家出版社。</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2018</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年人大社承建意大利中国馆，是继以色列、罗马尼亚、蒙古和土耳其之后设立的第五家海外分支机构。</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19" name="文本框 48"/>
          <p:cNvSpPr txBox="1"/>
          <p:nvPr/>
        </p:nvSpPr>
        <p:spPr>
          <a:xfrm>
            <a:off x="8878876" y="2828228"/>
            <a:ext cx="2525724" cy="60016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2018</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年“一带一路”学术出版联盟又吸收了</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100</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多家会员，联盟成员达到</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206</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家</a:t>
            </a:r>
            <a:endPar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endParaRPr>
          </a:p>
        </p:txBody>
      </p:sp>
      <p:sp>
        <p:nvSpPr>
          <p:cNvPr id="20" name="文本框 49"/>
          <p:cNvSpPr txBox="1"/>
          <p:nvPr/>
        </p:nvSpPr>
        <p:spPr>
          <a:xfrm>
            <a:off x="9208910" y="5052428"/>
            <a:ext cx="2487790" cy="938719"/>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2019</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年</a:t>
            </a:r>
            <a:r>
              <a:rPr lang="en-US" altLang="zh-CN" sz="1100" dirty="0">
                <a:solidFill>
                  <a:prstClr val="black">
                    <a:lumMod val="85000"/>
                    <a:lumOff val="15000"/>
                  </a:prstClr>
                </a:solidFill>
                <a:latin typeface="微软雅黑" panose="020B0503020204020204" pitchFamily="34" charset="-122"/>
                <a:ea typeface="微软雅黑" panose="020B0503020204020204" pitchFamily="34" charset="-122"/>
              </a:rPr>
              <a:t>3</a:t>
            </a:r>
            <a:r>
              <a:rPr lang="zh-CN" altLang="zh-CN" sz="1100" dirty="0">
                <a:solidFill>
                  <a:prstClr val="black">
                    <a:lumMod val="85000"/>
                    <a:lumOff val="15000"/>
                  </a:prstClr>
                </a:solidFill>
                <a:latin typeface="微软雅黑" panose="020B0503020204020204" pitchFamily="34" charset="-122"/>
                <a:ea typeface="微软雅黑" panose="020B0503020204020204" pitchFamily="34" charset="-122"/>
              </a:rPr>
              <a:t>月，更名为“一带一路”沿线国家出版合作体，它是目前我国业内民间组织的出版机构联合体中，国外参加单位最广泛、业务开展最深入的国际性组织。</a:t>
            </a:r>
          </a:p>
        </p:txBody>
      </p:sp>
      <p:grpSp>
        <p:nvGrpSpPr>
          <p:cNvPr id="48" name="组合 47"/>
          <p:cNvGrpSpPr/>
          <p:nvPr/>
        </p:nvGrpSpPr>
        <p:grpSpPr>
          <a:xfrm>
            <a:off x="694376" y="1962485"/>
            <a:ext cx="842431" cy="1922137"/>
            <a:chOff x="466878" y="1023579"/>
            <a:chExt cx="829228" cy="1892011"/>
          </a:xfrm>
        </p:grpSpPr>
        <p:cxnSp>
          <p:nvCxnSpPr>
            <p:cNvPr id="49" name="直接连接符 48"/>
            <p:cNvCxnSpPr/>
            <p:nvPr/>
          </p:nvCxnSpPr>
          <p:spPr>
            <a:xfrm>
              <a:off x="881492" y="1888431"/>
              <a:ext cx="0" cy="900000"/>
            </a:xfrm>
            <a:prstGeom prst="line">
              <a:avLst/>
            </a:prstGeom>
            <a:ln>
              <a:solidFill>
                <a:srgbClr val="D90012"/>
              </a:solidFill>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a:off x="791492" y="2735590"/>
              <a:ext cx="180000" cy="180000"/>
            </a:xfrm>
            <a:prstGeom prst="ellipse">
              <a:avLst/>
            </a:prstGeom>
            <a:solidFill>
              <a:schemeClr val="bg1"/>
            </a:solidFill>
            <a:ln>
              <a:solidFill>
                <a:srgbClr val="D900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5" name="椭圆 54"/>
            <p:cNvSpPr/>
            <p:nvPr/>
          </p:nvSpPr>
          <p:spPr>
            <a:xfrm>
              <a:off x="466878" y="1023579"/>
              <a:ext cx="829228" cy="829228"/>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31750">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a:solidFill>
                  <a:prstClr val="white"/>
                </a:solidFill>
              </a:endParaRPr>
            </a:p>
          </p:txBody>
        </p:sp>
        <p:sp>
          <p:nvSpPr>
            <p:cNvPr id="56" name="椭圆 55"/>
            <p:cNvSpPr/>
            <p:nvPr/>
          </p:nvSpPr>
          <p:spPr>
            <a:xfrm>
              <a:off x="580885" y="1137579"/>
              <a:ext cx="601237" cy="601237"/>
            </a:xfrm>
            <a:prstGeom prst="ellipse">
              <a:avLst/>
            </a:prstGeom>
            <a:gradFill>
              <a:gsLst>
                <a:gs pos="0">
                  <a:srgbClr val="E30613"/>
                </a:gs>
                <a:gs pos="100000">
                  <a:srgbClr val="81040B"/>
                </a:gs>
              </a:gsLst>
              <a:lin ang="3600000" scaled="0"/>
            </a:gradFill>
            <a:ln>
              <a:noFill/>
            </a:ln>
            <a:effectLst>
              <a:innerShdw blurRad="76200" dist="101600" dir="180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45713" rIns="0" bIns="45713" numCol="1" spcCol="0" rtlCol="0" fromWordArt="0" anchor="ctr" anchorCtr="0" forceAA="0" compatLnSpc="1">
              <a:noAutofit/>
            </a:bodyPr>
            <a:lstStyle/>
            <a:p>
              <a:pPr algn="ctr" defTabSz="913765"/>
              <a:r>
                <a:rPr lang="en-US" altLang="zh-CN" sz="2000" b="1" dirty="0">
                  <a:latin typeface="Kartika" panose="02020503030404060203" pitchFamily="18" charset="0"/>
                  <a:cs typeface="Kartika" panose="02020503030404060203" pitchFamily="18" charset="0"/>
                </a:rPr>
                <a:t>2017</a:t>
              </a:r>
              <a:endParaRPr lang="zh-CN" altLang="en-US" sz="2000" b="1" dirty="0">
                <a:latin typeface="Kartika" panose="02020503030404060203" pitchFamily="18" charset="0"/>
                <a:cs typeface="Kartika" panose="02020503030404060203" pitchFamily="18" charset="0"/>
              </a:endParaRPr>
            </a:p>
          </p:txBody>
        </p:sp>
      </p:grpSp>
    </p:spTree>
    <p:extLst>
      <p:ext uri="{BB962C8B-B14F-4D97-AF65-F5344CB8AC3E}">
        <p14:creationId xmlns:p14="http://schemas.microsoft.com/office/powerpoint/2010/main" val="1672223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500"/>
                                        <p:tgtEl>
                                          <p:spTgt spid="48"/>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par>
                          <p:cTn id="24" fill="hold">
                            <p:stCondLst>
                              <p:cond delay="3000"/>
                            </p:stCondLst>
                            <p:childTnLst>
                              <p:par>
                                <p:cTn id="25" presetID="22"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0"/>
                            </p:stCondLst>
                            <p:childTnLst>
                              <p:par>
                                <p:cTn id="41" presetID="22" presetClass="entr" presetSubtype="4"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par>
                          <p:cTn id="48" fill="hold">
                            <p:stCondLst>
                              <p:cond delay="6000"/>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par>
                          <p:cTn id="52" fill="hold">
                            <p:stCondLst>
                              <p:cond delay="6500"/>
                            </p:stCondLst>
                            <p:childTnLst>
                              <p:par>
                                <p:cTn id="53" presetID="22" presetClass="entr" presetSubtype="1"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up)">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615836"/>
            <a:ext cx="10711316" cy="581057"/>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精耕教材学术出版，大众出版与数字出版出展领域全线发力。</a:t>
            </a: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80054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3176759" y="3991889"/>
            <a:ext cx="2892281" cy="1734679"/>
          </a:xfrm>
          <a:prstGeom prst="rect">
            <a:avLst/>
          </a:prstGeom>
          <a:solidFill>
            <a:schemeClr val="tx1">
              <a:lumMod val="10000"/>
              <a:lumOff val="90000"/>
              <a:alpha val="20000"/>
            </a:schemeClr>
          </a:solidFill>
          <a:ln>
            <a:noFill/>
          </a:ln>
        </p:spPr>
        <p:txBody>
          <a:bodyPr vert="horz" wrap="square" lIns="91384" tIns="45692" rIns="91384" bIns="45692" numCol="1" anchor="ctr" anchorCtr="0" compatLnSpc="1">
            <a:prstTxWarp prst="textNoShape">
              <a:avLst/>
            </a:prstTxWarp>
          </a:bodyPr>
          <a:lstStyle/>
          <a:p>
            <a:pPr algn="ctr" defTabSz="913851">
              <a:defRPr/>
            </a:pPr>
            <a:endParaRPr lang="zh-CN" altLang="en-US" sz="999" kern="0">
              <a:solidFill>
                <a:schemeClr val="bg1"/>
              </a:solidFill>
            </a:endParaRPr>
          </a:p>
        </p:txBody>
      </p:sp>
      <p:sp>
        <p:nvSpPr>
          <p:cNvPr id="12" name="矩形 11"/>
          <p:cNvSpPr/>
          <p:nvPr/>
        </p:nvSpPr>
        <p:spPr>
          <a:xfrm>
            <a:off x="7820809" y="3991889"/>
            <a:ext cx="2892281" cy="1734679"/>
          </a:xfrm>
          <a:prstGeom prst="rect">
            <a:avLst/>
          </a:prstGeom>
          <a:solidFill>
            <a:schemeClr val="tx1">
              <a:lumMod val="10000"/>
              <a:lumOff val="90000"/>
              <a:alpha val="20000"/>
            </a:schemeClr>
          </a:solidFill>
          <a:ln>
            <a:noFill/>
          </a:ln>
        </p:spPr>
        <p:txBody>
          <a:bodyPr vert="horz" wrap="square" lIns="91384" tIns="45692" rIns="91384" bIns="45692" numCol="1" anchor="ctr" anchorCtr="0" compatLnSpc="1">
            <a:prstTxWarp prst="textNoShape">
              <a:avLst/>
            </a:prstTxWarp>
          </a:bodyPr>
          <a:lstStyle/>
          <a:p>
            <a:pPr algn="ctr" defTabSz="913851">
              <a:defRPr/>
            </a:pPr>
            <a:endParaRPr lang="zh-CN" altLang="en-US" sz="999" kern="0">
              <a:solidFill>
                <a:schemeClr val="bg1"/>
              </a:solidFill>
            </a:endParaRPr>
          </a:p>
        </p:txBody>
      </p:sp>
      <p:sp>
        <p:nvSpPr>
          <p:cNvPr id="18" name="矩形 17"/>
          <p:cNvSpPr/>
          <p:nvPr/>
        </p:nvSpPr>
        <p:spPr>
          <a:xfrm>
            <a:off x="1442079" y="2446847"/>
            <a:ext cx="4337190" cy="95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3851">
              <a:lnSpc>
                <a:spcPts val="1900"/>
              </a:lnSpc>
              <a:spcBef>
                <a:spcPts val="300"/>
              </a:spcBef>
              <a:defRPr/>
            </a:pPr>
            <a:r>
              <a:rPr lang="zh-CN" altLang="zh-CN" sz="1300" dirty="0">
                <a:solidFill>
                  <a:schemeClr val="tx1">
                    <a:lumMod val="75000"/>
                    <a:lumOff val="25000"/>
                  </a:schemeClr>
                </a:solidFill>
                <a:latin typeface="微软雅黑" panose="020B0503020204020204" charset="-122"/>
                <a:ea typeface="微软雅黑" panose="020B0503020204020204" charset="-122"/>
              </a:rPr>
              <a:t>在学术著作出版方面，出版了很多堪称经典、影响深远的学术著作集，比如《梁启超全集》（</a:t>
            </a:r>
            <a:r>
              <a:rPr lang="en-US" altLang="zh-CN" sz="1300" dirty="0">
                <a:solidFill>
                  <a:schemeClr val="tx1">
                    <a:lumMod val="75000"/>
                    <a:lumOff val="25000"/>
                  </a:schemeClr>
                </a:solidFill>
                <a:latin typeface="微软雅黑" panose="020B0503020204020204" charset="-122"/>
                <a:ea typeface="微软雅黑" panose="020B0503020204020204" charset="-122"/>
              </a:rPr>
              <a:t>20</a:t>
            </a:r>
            <a:r>
              <a:rPr lang="zh-CN" altLang="zh-CN" sz="1300" dirty="0">
                <a:solidFill>
                  <a:schemeClr val="tx1">
                    <a:lumMod val="75000"/>
                    <a:lumOff val="25000"/>
                  </a:schemeClr>
                </a:solidFill>
                <a:latin typeface="微软雅黑" panose="020B0503020204020204" charset="-122"/>
                <a:ea typeface="微软雅黑" panose="020B0503020204020204" charset="-122"/>
              </a:rPr>
              <a:t>卷）《戴逸文集》（</a:t>
            </a:r>
            <a:r>
              <a:rPr lang="en-US" altLang="zh-CN" sz="1300" dirty="0">
                <a:solidFill>
                  <a:schemeClr val="tx1">
                    <a:lumMod val="75000"/>
                    <a:lumOff val="25000"/>
                  </a:schemeClr>
                </a:solidFill>
                <a:latin typeface="微软雅黑" panose="020B0503020204020204" charset="-122"/>
                <a:ea typeface="微软雅黑" panose="020B0503020204020204" charset="-122"/>
              </a:rPr>
              <a:t>12</a:t>
            </a:r>
            <a:r>
              <a:rPr lang="zh-CN" altLang="zh-CN" sz="1300" dirty="0">
                <a:solidFill>
                  <a:schemeClr val="tx1">
                    <a:lumMod val="75000"/>
                    <a:lumOff val="25000"/>
                  </a:schemeClr>
                </a:solidFill>
                <a:latin typeface="微软雅黑" panose="020B0503020204020204" charset="-122"/>
                <a:ea typeface="微软雅黑" panose="020B0503020204020204" charset="-122"/>
              </a:rPr>
              <a:t>卷）《中国政治哲学史》《剑桥美国经济史》等等，这些著作在学界、出版界都是里程碑式著作。</a:t>
            </a:r>
            <a:endParaRPr lang="zh-CN" altLang="en-US" sz="1300" dirty="0">
              <a:solidFill>
                <a:schemeClr val="tx1">
                  <a:lumMod val="75000"/>
                  <a:lumOff val="25000"/>
                </a:schemeClr>
              </a:solidFill>
              <a:latin typeface="微软雅黑" panose="020B0503020204020204" charset="-122"/>
              <a:ea typeface="微软雅黑" panose="020B0503020204020204" charset="-122"/>
            </a:endParaRPr>
          </a:p>
        </p:txBody>
      </p:sp>
      <p:sp>
        <p:nvSpPr>
          <p:cNvPr id="19" name="Rectangle 24"/>
          <p:cNvSpPr>
            <a:spLocks noChangeArrowheads="1"/>
          </p:cNvSpPr>
          <p:nvPr/>
        </p:nvSpPr>
        <p:spPr bwMode="auto">
          <a:xfrm>
            <a:off x="1442082" y="2033836"/>
            <a:ext cx="19039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3851">
              <a:defRPr/>
            </a:pPr>
            <a:r>
              <a:rPr lang="zh-CN" altLang="en-US" sz="1400" dirty="0">
                <a:solidFill>
                  <a:schemeClr val="tx1">
                    <a:lumMod val="75000"/>
                    <a:lumOff val="25000"/>
                  </a:schemeClr>
                </a:solidFill>
                <a:latin typeface="微软雅黑" panose="020B0503020204020204" charset="-122"/>
                <a:ea typeface="微软雅黑" panose="020B0503020204020204" charset="-122"/>
              </a:rPr>
              <a:t>学术著作</a:t>
            </a:r>
          </a:p>
        </p:txBody>
      </p:sp>
      <p:sp>
        <p:nvSpPr>
          <p:cNvPr id="20" name="矩形 19"/>
          <p:cNvSpPr/>
          <p:nvPr/>
        </p:nvSpPr>
        <p:spPr>
          <a:xfrm>
            <a:off x="6358801" y="2446847"/>
            <a:ext cx="4337774" cy="144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ts val="1900"/>
              </a:lnSpc>
            </a:pPr>
            <a:r>
              <a:rPr lang="en-US" altLang="zh-CN" sz="1300" dirty="0">
                <a:solidFill>
                  <a:schemeClr val="tx1">
                    <a:lumMod val="75000"/>
                    <a:lumOff val="25000"/>
                  </a:schemeClr>
                </a:solidFill>
                <a:latin typeface="微软雅黑" panose="020B0503020204020204" charset="-122"/>
                <a:ea typeface="微软雅黑" panose="020B0503020204020204" charset="-122"/>
              </a:rPr>
              <a:t>2018</a:t>
            </a:r>
            <a:r>
              <a:rPr lang="zh-CN" altLang="zh-CN" sz="1300" dirty="0">
                <a:solidFill>
                  <a:schemeClr val="tx1">
                    <a:lumMod val="75000"/>
                    <a:lumOff val="25000"/>
                  </a:schemeClr>
                </a:solidFill>
                <a:latin typeface="微软雅黑" panose="020B0503020204020204" charset="-122"/>
                <a:ea typeface="微软雅黑" panose="020B0503020204020204" charset="-122"/>
              </a:rPr>
              <a:t>年人大社建立起了更加完善的数字产品研发服务体系。</a:t>
            </a:r>
            <a:endParaRPr lang="en-US" altLang="zh-CN" sz="1300" dirty="0">
              <a:solidFill>
                <a:schemeClr val="tx1">
                  <a:lumMod val="75000"/>
                  <a:lumOff val="25000"/>
                </a:schemeClr>
              </a:solidFill>
              <a:latin typeface="微软雅黑" panose="020B0503020204020204" charset="-122"/>
              <a:ea typeface="微软雅黑" panose="020B0503020204020204" charset="-122"/>
            </a:endParaRPr>
          </a:p>
          <a:p>
            <a:pPr>
              <a:lnSpc>
                <a:spcPts val="1900"/>
              </a:lnSpc>
            </a:pPr>
            <a:r>
              <a:rPr lang="zh-CN" altLang="zh-CN" sz="1300" dirty="0">
                <a:solidFill>
                  <a:schemeClr val="tx1">
                    <a:lumMod val="75000"/>
                    <a:lumOff val="25000"/>
                  </a:schemeClr>
                </a:solidFill>
                <a:latin typeface="微软雅黑" panose="020B0503020204020204" charset="-122"/>
                <a:ea typeface="微软雅黑" panose="020B0503020204020204" charset="-122"/>
              </a:rPr>
              <a:t>“人大芸窗”教育品牌荣获中国出版创新论坛“年度推优技术”奖。 “中国思想与文化名家数据库”在第十一届新闻出版业互联网发展大会上荣获“优秀知识资源”荣誉。</a:t>
            </a:r>
            <a:endParaRPr lang="en-US" altLang="zh-CN" sz="1300" dirty="0">
              <a:solidFill>
                <a:schemeClr val="tx1">
                  <a:lumMod val="75000"/>
                  <a:lumOff val="25000"/>
                </a:schemeClr>
              </a:solidFill>
              <a:latin typeface="微软雅黑" panose="020B0503020204020204" charset="-122"/>
              <a:ea typeface="微软雅黑" panose="020B0503020204020204" charset="-122"/>
            </a:endParaRPr>
          </a:p>
          <a:p>
            <a:pPr>
              <a:lnSpc>
                <a:spcPts val="1900"/>
              </a:lnSpc>
            </a:pPr>
            <a:r>
              <a:rPr lang="en-US" altLang="zh-CN" sz="1300" dirty="0">
                <a:solidFill>
                  <a:schemeClr val="tx1">
                    <a:lumMod val="75000"/>
                    <a:lumOff val="25000"/>
                  </a:schemeClr>
                </a:solidFill>
                <a:latin typeface="微软雅黑" panose="020B0503020204020204" charset="-122"/>
                <a:ea typeface="微软雅黑" panose="020B0503020204020204" charset="-122"/>
              </a:rPr>
              <a:t>2018</a:t>
            </a:r>
            <a:r>
              <a:rPr lang="zh-CN" altLang="zh-CN" sz="1300" dirty="0">
                <a:solidFill>
                  <a:schemeClr val="tx1">
                    <a:lumMod val="75000"/>
                    <a:lumOff val="25000"/>
                  </a:schemeClr>
                </a:solidFill>
                <a:latin typeface="微软雅黑" panose="020B0503020204020204" charset="-122"/>
                <a:ea typeface="微软雅黑" panose="020B0503020204020204" charset="-122"/>
              </a:rPr>
              <a:t>年，人大社获得第四届中国出版政府奖先进出版单位奖。</a:t>
            </a:r>
          </a:p>
        </p:txBody>
      </p:sp>
      <p:sp>
        <p:nvSpPr>
          <p:cNvPr id="21" name="Rectangle 24"/>
          <p:cNvSpPr>
            <a:spLocks noChangeArrowheads="1"/>
          </p:cNvSpPr>
          <p:nvPr/>
        </p:nvSpPr>
        <p:spPr bwMode="auto">
          <a:xfrm>
            <a:off x="6358804" y="2033837"/>
            <a:ext cx="19039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13851">
              <a:defRPr/>
            </a:pPr>
            <a:r>
              <a:rPr lang="zh-CN" altLang="en-US" sz="1400" dirty="0">
                <a:solidFill>
                  <a:schemeClr val="tx1">
                    <a:lumMod val="75000"/>
                    <a:lumOff val="25000"/>
                  </a:schemeClr>
                </a:solidFill>
                <a:latin typeface="微软雅黑" panose="020B0503020204020204" charset="-122"/>
                <a:ea typeface="微软雅黑" panose="020B0503020204020204" charset="-122"/>
              </a:rPr>
              <a:t>数字出版业务</a:t>
            </a:r>
          </a:p>
        </p:txBody>
      </p:sp>
      <p:sp>
        <p:nvSpPr>
          <p:cNvPr id="22" name="Line 9"/>
          <p:cNvSpPr>
            <a:spLocks noChangeShapeType="1"/>
          </p:cNvSpPr>
          <p:nvPr/>
        </p:nvSpPr>
        <p:spPr bwMode="auto">
          <a:xfrm flipH="1" flipV="1">
            <a:off x="6069034" y="2033834"/>
            <a:ext cx="5" cy="3692733"/>
          </a:xfrm>
          <a:prstGeom prst="line">
            <a:avLst/>
          </a:prstGeom>
          <a:noFill/>
          <a:ln w="6350"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bg1"/>
              </a:solidFill>
            </a:endParaRPr>
          </a:p>
        </p:txBody>
      </p:sp>
      <p:pic>
        <p:nvPicPr>
          <p:cNvPr id="7" name="图片 6"/>
          <p:cNvPicPr>
            <a:picLocks noChangeAspect="1"/>
          </p:cNvPicPr>
          <p:nvPr/>
        </p:nvPicPr>
        <p:blipFill>
          <a:blip r:embed="rId4"/>
          <a:stretch>
            <a:fillRect/>
          </a:stretch>
        </p:blipFill>
        <p:spPr>
          <a:xfrm>
            <a:off x="1324229" y="3843615"/>
            <a:ext cx="4475826" cy="1920228"/>
          </a:xfrm>
          <a:prstGeom prst="rect">
            <a:avLst/>
          </a:prstGeom>
          <a:ln>
            <a:noFill/>
          </a:ln>
          <a:effectLst>
            <a:softEdge rad="112500"/>
          </a:effectLst>
        </p:spPr>
      </p:pic>
      <p:pic>
        <p:nvPicPr>
          <p:cNvPr id="8" name="图片 7"/>
          <p:cNvPicPr>
            <a:picLocks noChangeAspect="1"/>
          </p:cNvPicPr>
          <p:nvPr/>
        </p:nvPicPr>
        <p:blipFill>
          <a:blip r:embed="rId5"/>
          <a:stretch>
            <a:fillRect/>
          </a:stretch>
        </p:blipFill>
        <p:spPr>
          <a:xfrm>
            <a:off x="6406635" y="3870675"/>
            <a:ext cx="3582909" cy="1966878"/>
          </a:xfrm>
          <a:prstGeom prst="rect">
            <a:avLst/>
          </a:prstGeom>
          <a:ln>
            <a:noFill/>
          </a:ln>
          <a:effectLst>
            <a:softEdge rad="112500"/>
          </a:effectLst>
        </p:spPr>
      </p:pic>
      <p:sp>
        <p:nvSpPr>
          <p:cNvPr id="13" name="矩形 12"/>
          <p:cNvSpPr/>
          <p:nvPr/>
        </p:nvSpPr>
        <p:spPr>
          <a:xfrm>
            <a:off x="1442080" y="5726570"/>
            <a:ext cx="9253916" cy="71745"/>
          </a:xfrm>
          <a:prstGeom prst="rect">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3851"/>
            <a:endParaRPr lang="zh-CN" altLang="en-US" sz="999" kern="0">
              <a:solidFill>
                <a:schemeClr val="bg1"/>
              </a:solidFill>
            </a:endParaRPr>
          </a:p>
        </p:txBody>
      </p:sp>
    </p:spTree>
    <p:extLst>
      <p:ext uri="{BB962C8B-B14F-4D97-AF65-F5344CB8AC3E}">
        <p14:creationId xmlns:p14="http://schemas.microsoft.com/office/powerpoint/2010/main" val="42434045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城市"/>
          <p:cNvPicPr>
            <a:picLocks noChangeAspect="1"/>
          </p:cNvPicPr>
          <p:nvPr/>
        </p:nvPicPr>
        <p:blipFill>
          <a:blip r:embed="rId3"/>
          <a:stretch>
            <a:fillRect/>
          </a:stretch>
        </p:blipFill>
        <p:spPr>
          <a:xfrm>
            <a:off x="-19685" y="4108450"/>
            <a:ext cx="12209145" cy="2752725"/>
          </a:xfrm>
          <a:prstGeom prst="rect">
            <a:avLst/>
          </a:prstGeom>
        </p:spPr>
      </p:pic>
      <p:cxnSp>
        <p:nvCxnSpPr>
          <p:cNvPr id="2" name="直接连接符 1"/>
          <p:cNvCxnSpPr/>
          <p:nvPr/>
        </p:nvCxnSpPr>
        <p:spPr>
          <a:xfrm>
            <a:off x="2245995" y="2345690"/>
            <a:ext cx="7700010" cy="0"/>
          </a:xfrm>
          <a:prstGeom prst="line">
            <a:avLst/>
          </a:prstGeom>
          <a:ln w="19050">
            <a:solidFill>
              <a:srgbClr val="B6040F"/>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2245995" y="3865880"/>
            <a:ext cx="7700010" cy="0"/>
          </a:xfrm>
          <a:prstGeom prst="line">
            <a:avLst/>
          </a:prstGeom>
          <a:ln w="19050">
            <a:solidFill>
              <a:srgbClr val="B6040F"/>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1D042CD-A4E9-4BD0-8543-D00FE5DDA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857" y="957813"/>
            <a:ext cx="1036086" cy="1024947"/>
          </a:xfrm>
          <a:prstGeom prst="rect">
            <a:avLst/>
          </a:prstGeom>
        </p:spPr>
      </p:pic>
      <p:sp>
        <p:nvSpPr>
          <p:cNvPr id="9" name="文本框 8">
            <a:extLst>
              <a:ext uri="{FF2B5EF4-FFF2-40B4-BE49-F238E27FC236}">
                <a16:creationId xmlns:a16="http://schemas.microsoft.com/office/drawing/2014/main" id="{5B9AF51D-1175-4DE2-887A-3E8B4D577DEF}"/>
              </a:ext>
            </a:extLst>
          </p:cNvPr>
          <p:cNvSpPr txBox="1"/>
          <p:nvPr/>
        </p:nvSpPr>
        <p:spPr>
          <a:xfrm>
            <a:off x="2198672" y="2644775"/>
            <a:ext cx="7572675" cy="2400657"/>
          </a:xfrm>
          <a:prstGeom prst="rect">
            <a:avLst/>
          </a:prstGeom>
          <a:noFill/>
        </p:spPr>
        <p:txBody>
          <a:bodyPr wrap="square" rtlCol="0">
            <a:spAutoFit/>
          </a:bodyPr>
          <a:lstStyle/>
          <a:p>
            <a:pPr algn="ctr"/>
            <a:r>
              <a:rPr lang="zh-CN" altLang="zh-CN" sz="3200" dirty="0">
                <a:solidFill>
                  <a:srgbClr val="B6040F"/>
                </a:solidFill>
                <a:latin typeface="叶根友毛笔行书" panose="02010601030101010101" charset="-122"/>
                <a:ea typeface="叶根友毛笔行书" panose="02010601030101010101" charset="-122"/>
              </a:rPr>
              <a:t>带队伍：夯实支部建设，以企业文化</a:t>
            </a:r>
            <a:endParaRPr lang="en-US" altLang="zh-CN" sz="3200" dirty="0">
              <a:solidFill>
                <a:srgbClr val="B6040F"/>
              </a:solidFill>
              <a:latin typeface="叶根友毛笔行书" panose="02010601030101010101" charset="-122"/>
              <a:ea typeface="叶根友毛笔行书" panose="02010601030101010101" charset="-122"/>
            </a:endParaRPr>
          </a:p>
          <a:p>
            <a:pPr algn="ctr"/>
            <a:r>
              <a:rPr lang="en-US" altLang="zh-CN" sz="3200" dirty="0">
                <a:solidFill>
                  <a:srgbClr val="B6040F"/>
                </a:solidFill>
                <a:latin typeface="叶根友毛笔行书" panose="02010601030101010101" charset="-122"/>
                <a:ea typeface="叶根友毛笔行书" panose="02010601030101010101" charset="-122"/>
              </a:rPr>
              <a:t>                 </a:t>
            </a:r>
            <a:r>
              <a:rPr lang="zh-CN" altLang="zh-CN" sz="3200" dirty="0">
                <a:solidFill>
                  <a:srgbClr val="B6040F"/>
                </a:solidFill>
                <a:latin typeface="叶根友毛笔行书" panose="02010601030101010101" charset="-122"/>
                <a:ea typeface="叶根友毛笔行书" panose="02010601030101010101" charset="-122"/>
              </a:rPr>
              <a:t>建设为抓手打造优秀员工团队</a:t>
            </a:r>
          </a:p>
          <a:p>
            <a:pPr algn="ctr"/>
            <a:endParaRPr lang="zh-CN" altLang="zh-CN" sz="3200" dirty="0">
              <a:solidFill>
                <a:srgbClr val="B6040F"/>
              </a:solidFill>
              <a:latin typeface="叶根友毛笔行书" panose="02010601030101010101" charset="-122"/>
              <a:ea typeface="叶根友毛笔行书" panose="02010601030101010101" charset="-122"/>
            </a:endParaRPr>
          </a:p>
          <a:p>
            <a:pPr algn="ctr"/>
            <a:endParaRPr lang="zh-CN" altLang="en-US" sz="5400" dirty="0">
              <a:solidFill>
                <a:srgbClr val="B6040F"/>
              </a:solidFill>
              <a:effectLst/>
              <a:latin typeface="叶根友毛笔行书" panose="02010601030101010101" charset="-122"/>
              <a:ea typeface="叶根友毛笔行书" panose="02010601030101010101" charset="-122"/>
            </a:endParaRPr>
          </a:p>
        </p:txBody>
      </p:sp>
    </p:spTree>
    <p:extLst>
      <p:ext uri="{BB962C8B-B14F-4D97-AF65-F5344CB8AC3E}">
        <p14:creationId xmlns:p14="http://schemas.microsoft.com/office/powerpoint/2010/main" val="15665445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750" decel="50000" fill="hold">
                                          <p:stCondLst>
                                            <p:cond delay="0"/>
                                          </p:stCondLst>
                                        </p:cTn>
                                        <p:tgtEl>
                                          <p:spTgt spid="7"/>
                                        </p:tgtEl>
                                        <p:attrNameLst>
                                          <p:attrName>ppt_x</p:attrName>
                                          <p:attrName>ppt_y</p:attrName>
                                        </p:attrNameLst>
                                      </p:cBhvr>
                                    </p:animMotion>
                                    <p:animEffect transition="in" filter="fade">
                                      <p:cBhvr>
                                        <p:cTn id="14" dur="750"/>
                                        <p:tgtEl>
                                          <p:spTgt spid="7"/>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750"/>
                            </p:stCondLst>
                            <p:childTnLst>
                              <p:par>
                                <p:cTn id="23" presetID="14" presetClass="entr" presetSubtype="5" fill="hold" grpId="1"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4C792C11-5B2B-4744-872D-4942D999FF3B}"/>
              </a:ext>
            </a:extLst>
          </p:cNvPr>
          <p:cNvSpPr/>
          <p:nvPr/>
        </p:nvSpPr>
        <p:spPr>
          <a:xfrm>
            <a:off x="795563" y="863486"/>
            <a:ext cx="10095040" cy="1231106"/>
          </a:xfrm>
          <a:prstGeom prst="rect">
            <a:avLst/>
          </a:prstGeom>
        </p:spPr>
        <p:txBody>
          <a:bodyPr wrap="square">
            <a:spAutoFit/>
          </a:bodyPr>
          <a:lstStyle/>
          <a:p>
            <a:pPr>
              <a:lnSpc>
                <a:spcPts val="3000"/>
              </a:lnSpc>
            </a:pPr>
            <a:r>
              <a:rPr lang="zh-CN" altLang="zh-CN" sz="2000" b="1" dirty="0">
                <a:solidFill>
                  <a:srgbClr val="B6040F"/>
                </a:solidFill>
                <a:latin typeface="微软雅黑" panose="020B0503020204020204" charset="-122"/>
                <a:ea typeface="微软雅黑" panose="020B0503020204020204" charset="-122"/>
              </a:rPr>
              <a:t>落实“三会一课”制度，推进“两学一做”，以政治建设为统领，增强党员“四个意识”，坚定“四个自信”，做到“两个维护”。 </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915023"/>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8" name="Rectangle 46">
            <a:extLst>
              <a:ext uri="{FF2B5EF4-FFF2-40B4-BE49-F238E27FC236}">
                <a16:creationId xmlns:a16="http://schemas.microsoft.com/office/drawing/2014/main" id="{2FD17A12-26F0-41BA-92B9-2B2C3851E7FE}"/>
              </a:ext>
            </a:extLst>
          </p:cNvPr>
          <p:cNvSpPr>
            <a:spLocks noChangeArrowheads="1"/>
          </p:cNvSpPr>
          <p:nvPr/>
        </p:nvSpPr>
        <p:spPr bwMode="auto">
          <a:xfrm>
            <a:off x="1610006" y="2256192"/>
            <a:ext cx="351081" cy="363770"/>
          </a:xfrm>
          <a:prstGeom prst="rect">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sz="1600" b="1" dirty="0">
                <a:ea typeface="微软雅黑" panose="020B0503020204020204" pitchFamily="34" charset="-122"/>
              </a:rPr>
              <a:t>01</a:t>
            </a:r>
            <a:endParaRPr lang="zh-CN" altLang="en-US" sz="1600" b="1" dirty="0">
              <a:ea typeface="微软雅黑" panose="020B0503020204020204" pitchFamily="34" charset="-122"/>
            </a:endParaRPr>
          </a:p>
        </p:txBody>
      </p:sp>
      <p:sp>
        <p:nvSpPr>
          <p:cNvPr id="32" name="Rectangle 48">
            <a:extLst>
              <a:ext uri="{FF2B5EF4-FFF2-40B4-BE49-F238E27FC236}">
                <a16:creationId xmlns:a16="http://schemas.microsoft.com/office/drawing/2014/main" id="{EAE40657-57BF-4836-8FE8-285A706AB697}"/>
              </a:ext>
            </a:extLst>
          </p:cNvPr>
          <p:cNvSpPr>
            <a:spLocks noChangeArrowheads="1"/>
          </p:cNvSpPr>
          <p:nvPr/>
        </p:nvSpPr>
        <p:spPr bwMode="auto">
          <a:xfrm>
            <a:off x="6416198" y="2259137"/>
            <a:ext cx="353195" cy="363770"/>
          </a:xfrm>
          <a:prstGeom prst="rect">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sz="1600" b="1" dirty="0">
                <a:solidFill>
                  <a:schemeClr val="lt1"/>
                </a:solidFill>
                <a:ea typeface="微软雅黑" panose="020B0503020204020204" pitchFamily="34" charset="-122"/>
              </a:rPr>
              <a:t>02</a:t>
            </a:r>
            <a:endParaRPr lang="zh-CN" altLang="en-US" sz="1600" b="1" dirty="0">
              <a:solidFill>
                <a:schemeClr val="lt1"/>
              </a:solidFill>
              <a:ea typeface="微软雅黑" panose="020B0503020204020204" pitchFamily="34" charset="-122"/>
            </a:endParaRPr>
          </a:p>
        </p:txBody>
      </p:sp>
      <p:sp>
        <p:nvSpPr>
          <p:cNvPr id="36" name="Rectangle 55">
            <a:extLst>
              <a:ext uri="{FF2B5EF4-FFF2-40B4-BE49-F238E27FC236}">
                <a16:creationId xmlns:a16="http://schemas.microsoft.com/office/drawing/2014/main" id="{FD0DF2C3-E739-4C3E-BAEE-190C510F4D9E}"/>
              </a:ext>
            </a:extLst>
          </p:cNvPr>
          <p:cNvSpPr>
            <a:spLocks noChangeArrowheads="1"/>
          </p:cNvSpPr>
          <p:nvPr/>
        </p:nvSpPr>
        <p:spPr bwMode="auto">
          <a:xfrm>
            <a:off x="7121389" y="2259137"/>
            <a:ext cx="3321776" cy="86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lnSpc>
                <a:spcPct val="120000"/>
              </a:lnSpc>
              <a:buFont typeface="Arial" panose="020B0604020202020204" pitchFamily="34" charset="0"/>
              <a:buNone/>
            </a:pPr>
            <a:r>
              <a:rPr lang="zh-CN" altLang="zh-CN" sz="1600" dirty="0">
                <a:solidFill>
                  <a:schemeClr val="tx1">
                    <a:lumMod val="75000"/>
                    <a:lumOff val="25000"/>
                  </a:schemeClr>
                </a:solidFill>
                <a:latin typeface="微软雅黑" panose="020B0503020204020204" charset="-122"/>
                <a:ea typeface="微软雅黑" panose="020B0503020204020204" charset="-122"/>
              </a:rPr>
              <a:t>注重实践考察学习，组织党员开展和参加各种形式的公益活动，注重提升党员个人精神境界。</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
        <p:nvSpPr>
          <p:cNvPr id="40" name="Rectangle 57">
            <a:extLst>
              <a:ext uri="{FF2B5EF4-FFF2-40B4-BE49-F238E27FC236}">
                <a16:creationId xmlns:a16="http://schemas.microsoft.com/office/drawing/2014/main" id="{166108F9-4560-4105-8CF1-60FA3CB4F7B7}"/>
              </a:ext>
            </a:extLst>
          </p:cNvPr>
          <p:cNvSpPr>
            <a:spLocks noChangeArrowheads="1"/>
          </p:cNvSpPr>
          <p:nvPr/>
        </p:nvSpPr>
        <p:spPr bwMode="auto">
          <a:xfrm>
            <a:off x="2313084" y="2325812"/>
            <a:ext cx="1823079" cy="27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a:lnSpc>
                <a:spcPct val="120000"/>
              </a:lnSpc>
            </a:pPr>
            <a:r>
              <a:rPr lang="zh-CN" altLang="zh-CN" sz="1600" dirty="0">
                <a:solidFill>
                  <a:schemeClr val="tx1">
                    <a:lumMod val="75000"/>
                    <a:lumOff val="25000"/>
                  </a:schemeClr>
                </a:solidFill>
                <a:latin typeface="微软雅黑" panose="020B0503020204020204" charset="-122"/>
                <a:ea typeface="微软雅黑" panose="020B0503020204020204" charset="-122"/>
              </a:rPr>
              <a:t>加强理论学习。</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pic>
        <p:nvPicPr>
          <p:cNvPr id="5" name="图片 4">
            <a:extLst>
              <a:ext uri="{FF2B5EF4-FFF2-40B4-BE49-F238E27FC236}">
                <a16:creationId xmlns:a16="http://schemas.microsoft.com/office/drawing/2014/main" id="{87BF77CD-C15E-4309-A6BC-39CAFE8B70B6}"/>
              </a:ext>
            </a:extLst>
          </p:cNvPr>
          <p:cNvPicPr>
            <a:picLocks noChangeAspect="1"/>
          </p:cNvPicPr>
          <p:nvPr/>
        </p:nvPicPr>
        <p:blipFill>
          <a:blip r:embed="rId3"/>
          <a:stretch>
            <a:fillRect/>
          </a:stretch>
        </p:blipFill>
        <p:spPr>
          <a:xfrm>
            <a:off x="1610006" y="3307138"/>
            <a:ext cx="3886022" cy="25790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图片 5">
            <a:extLst>
              <a:ext uri="{FF2B5EF4-FFF2-40B4-BE49-F238E27FC236}">
                <a16:creationId xmlns:a16="http://schemas.microsoft.com/office/drawing/2014/main" id="{ADA8035A-06BA-4282-A839-99D0CCB40B7E}"/>
              </a:ext>
            </a:extLst>
          </p:cNvPr>
          <p:cNvPicPr>
            <a:picLocks noChangeAspect="1"/>
          </p:cNvPicPr>
          <p:nvPr/>
        </p:nvPicPr>
        <p:blipFill>
          <a:blip r:embed="rId4"/>
          <a:stretch>
            <a:fillRect/>
          </a:stretch>
        </p:blipFill>
        <p:spPr>
          <a:xfrm>
            <a:off x="6571054" y="3307138"/>
            <a:ext cx="3872111" cy="25790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4827832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4C792C11-5B2B-4744-872D-4942D999FF3B}"/>
              </a:ext>
            </a:extLst>
          </p:cNvPr>
          <p:cNvSpPr/>
          <p:nvPr/>
        </p:nvSpPr>
        <p:spPr>
          <a:xfrm>
            <a:off x="795563" y="863486"/>
            <a:ext cx="10095040" cy="1231106"/>
          </a:xfrm>
          <a:prstGeom prst="rect">
            <a:avLst/>
          </a:prstGeom>
        </p:spPr>
        <p:txBody>
          <a:bodyPr wrap="square">
            <a:spAutoFit/>
          </a:bodyPr>
          <a:lstStyle/>
          <a:p>
            <a:pPr>
              <a:lnSpc>
                <a:spcPts val="3000"/>
              </a:lnSpc>
            </a:pPr>
            <a:r>
              <a:rPr lang="zh-CN" altLang="zh-CN" sz="2000" b="1" dirty="0">
                <a:solidFill>
                  <a:srgbClr val="B6040F"/>
                </a:solidFill>
                <a:latin typeface="微软雅黑" panose="020B0503020204020204" charset="-122"/>
                <a:ea typeface="微软雅黑" panose="020B0503020204020204" charset="-122"/>
              </a:rPr>
              <a:t>落实“三会一课”制度，推进“两学一做”，以政治建设为统领，增强党员“四个意识”，坚定“四个自信”，做到“两个维护”。 </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915023"/>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0" name="Rectangle 47">
            <a:extLst>
              <a:ext uri="{FF2B5EF4-FFF2-40B4-BE49-F238E27FC236}">
                <a16:creationId xmlns:a16="http://schemas.microsoft.com/office/drawing/2014/main" id="{03815D6C-6947-43D8-BED0-03E3FDFD8A61}"/>
              </a:ext>
            </a:extLst>
          </p:cNvPr>
          <p:cNvSpPr>
            <a:spLocks noChangeArrowheads="1"/>
          </p:cNvSpPr>
          <p:nvPr/>
        </p:nvSpPr>
        <p:spPr bwMode="auto">
          <a:xfrm>
            <a:off x="1301724" y="2307195"/>
            <a:ext cx="351081" cy="363770"/>
          </a:xfrm>
          <a:prstGeom prst="rect">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sz="1600" b="1">
                <a:ea typeface="微软雅黑" panose="020B0503020204020204" pitchFamily="34" charset="-122"/>
              </a:rPr>
              <a:t>03</a:t>
            </a:r>
            <a:endParaRPr lang="zh-CN" altLang="en-US" sz="1600" b="1" dirty="0">
              <a:ea typeface="微软雅黑" panose="020B0503020204020204" pitchFamily="34" charset="-122"/>
            </a:endParaRPr>
          </a:p>
        </p:txBody>
      </p:sp>
      <p:sp>
        <p:nvSpPr>
          <p:cNvPr id="34" name="Rectangle 49">
            <a:extLst>
              <a:ext uri="{FF2B5EF4-FFF2-40B4-BE49-F238E27FC236}">
                <a16:creationId xmlns:a16="http://schemas.microsoft.com/office/drawing/2014/main" id="{60A6E723-30DA-41CF-853D-EA254F022B4B}"/>
              </a:ext>
            </a:extLst>
          </p:cNvPr>
          <p:cNvSpPr>
            <a:spLocks noChangeArrowheads="1"/>
          </p:cNvSpPr>
          <p:nvPr/>
        </p:nvSpPr>
        <p:spPr bwMode="auto">
          <a:xfrm>
            <a:off x="6963508" y="2307195"/>
            <a:ext cx="351081" cy="363770"/>
          </a:xfrm>
          <a:prstGeom prst="rect">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zh-CN" sz="1600" b="1" dirty="0">
                <a:solidFill>
                  <a:schemeClr val="lt1"/>
                </a:solidFill>
                <a:ea typeface="微软雅黑" panose="020B0503020204020204" pitchFamily="34" charset="-122"/>
              </a:rPr>
              <a:t>04</a:t>
            </a:r>
            <a:endParaRPr lang="zh-CN" altLang="en-US" sz="1600" b="1" dirty="0">
              <a:solidFill>
                <a:schemeClr val="lt1"/>
              </a:solidFill>
              <a:ea typeface="微软雅黑" panose="020B0503020204020204" pitchFamily="34" charset="-122"/>
            </a:endParaRPr>
          </a:p>
        </p:txBody>
      </p:sp>
      <p:sp>
        <p:nvSpPr>
          <p:cNvPr id="38" name="Rectangle 56">
            <a:extLst>
              <a:ext uri="{FF2B5EF4-FFF2-40B4-BE49-F238E27FC236}">
                <a16:creationId xmlns:a16="http://schemas.microsoft.com/office/drawing/2014/main" id="{106FD0CF-1230-4C3C-B8C5-6B1383B00124}"/>
              </a:ext>
            </a:extLst>
          </p:cNvPr>
          <p:cNvSpPr>
            <a:spLocks noChangeArrowheads="1"/>
          </p:cNvSpPr>
          <p:nvPr/>
        </p:nvSpPr>
        <p:spPr bwMode="auto">
          <a:xfrm>
            <a:off x="7688963" y="2364345"/>
            <a:ext cx="3201313" cy="27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lnSpc>
                <a:spcPct val="120000"/>
              </a:lnSpc>
            </a:pPr>
            <a:r>
              <a:rPr lang="zh-CN" altLang="zh-CN" sz="1600" dirty="0">
                <a:solidFill>
                  <a:schemeClr val="tx1">
                    <a:lumMod val="75000"/>
                    <a:lumOff val="25000"/>
                  </a:schemeClr>
                </a:solidFill>
                <a:latin typeface="微软雅黑" panose="020B0503020204020204" charset="-122"/>
                <a:ea typeface="微软雅黑" panose="020B0503020204020204" charset="-122"/>
              </a:rPr>
              <a:t>加强对支部书记的培训和指导。</a:t>
            </a:r>
          </a:p>
        </p:txBody>
      </p:sp>
      <p:sp>
        <p:nvSpPr>
          <p:cNvPr id="42" name="Rectangle 58">
            <a:extLst>
              <a:ext uri="{FF2B5EF4-FFF2-40B4-BE49-F238E27FC236}">
                <a16:creationId xmlns:a16="http://schemas.microsoft.com/office/drawing/2014/main" id="{0CD5FEFE-CE78-4EF1-80DD-F3F1B1A2A102}"/>
              </a:ext>
            </a:extLst>
          </p:cNvPr>
          <p:cNvSpPr>
            <a:spLocks noChangeArrowheads="1"/>
          </p:cNvSpPr>
          <p:nvPr/>
        </p:nvSpPr>
        <p:spPr bwMode="auto">
          <a:xfrm>
            <a:off x="2027179" y="2364345"/>
            <a:ext cx="3201313" cy="27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457200">
              <a:lnSpc>
                <a:spcPct val="120000"/>
              </a:lnSpc>
            </a:pPr>
            <a:r>
              <a:rPr lang="zh-CN" altLang="zh-CN" sz="1600" dirty="0">
                <a:solidFill>
                  <a:schemeClr val="tx1">
                    <a:lumMod val="75000"/>
                    <a:lumOff val="25000"/>
                  </a:schemeClr>
                </a:solidFill>
                <a:latin typeface="微软雅黑" panose="020B0503020204020204" charset="-122"/>
                <a:ea typeface="微软雅黑" panose="020B0503020204020204" charset="-122"/>
              </a:rPr>
              <a:t>加强督导，提高支部组织生活质量。</a:t>
            </a:r>
          </a:p>
        </p:txBody>
      </p:sp>
      <p:pic>
        <p:nvPicPr>
          <p:cNvPr id="5" name="图片 4">
            <a:extLst>
              <a:ext uri="{FF2B5EF4-FFF2-40B4-BE49-F238E27FC236}">
                <a16:creationId xmlns:a16="http://schemas.microsoft.com/office/drawing/2014/main" id="{4EA4B7DC-69A2-45D4-AEC4-C5F082AC449C}"/>
              </a:ext>
            </a:extLst>
          </p:cNvPr>
          <p:cNvPicPr>
            <a:picLocks noChangeAspect="1"/>
          </p:cNvPicPr>
          <p:nvPr/>
        </p:nvPicPr>
        <p:blipFill>
          <a:blip r:embed="rId3"/>
          <a:stretch>
            <a:fillRect/>
          </a:stretch>
        </p:blipFill>
        <p:spPr>
          <a:xfrm>
            <a:off x="1366021" y="3165790"/>
            <a:ext cx="3975488" cy="25784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图片 5">
            <a:extLst>
              <a:ext uri="{FF2B5EF4-FFF2-40B4-BE49-F238E27FC236}">
                <a16:creationId xmlns:a16="http://schemas.microsoft.com/office/drawing/2014/main" id="{266028ED-20BF-4A57-A41A-3F8DEE5B7DFF}"/>
              </a:ext>
            </a:extLst>
          </p:cNvPr>
          <p:cNvPicPr>
            <a:picLocks noChangeAspect="1"/>
          </p:cNvPicPr>
          <p:nvPr/>
        </p:nvPicPr>
        <p:blipFill>
          <a:blip r:embed="rId4"/>
          <a:stretch>
            <a:fillRect/>
          </a:stretch>
        </p:blipFill>
        <p:spPr>
          <a:xfrm>
            <a:off x="6934613" y="3129306"/>
            <a:ext cx="3975488" cy="26148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42623331"/>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460375" y="2200010"/>
            <a:ext cx="6107986" cy="418191"/>
          </a:xfrm>
          <a:prstGeom prst="rect">
            <a:avLst/>
          </a:prstGeom>
          <a:noFill/>
        </p:spPr>
        <p:txBody>
          <a:bodyPr wrap="square">
            <a:spAutoFit/>
          </a:bodyPr>
          <a:lstStyle/>
          <a:p>
            <a:pPr indent="355600" algn="l">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1. </a:t>
            </a:r>
            <a:r>
              <a:rPr lang="zh-CN" altLang="zh-CN" sz="1600" dirty="0">
                <a:solidFill>
                  <a:schemeClr val="tx1">
                    <a:lumMod val="75000"/>
                    <a:lumOff val="25000"/>
                  </a:schemeClr>
                </a:solidFill>
                <a:latin typeface="微软雅黑" panose="020B0503020204020204" charset="-122"/>
                <a:ea typeface="微软雅黑" panose="020B0503020204020204" charset="-122"/>
              </a:rPr>
              <a:t>讲政治，讲学习，政治学习和业务学习并重。</a:t>
            </a:r>
          </a:p>
        </p:txBody>
      </p:sp>
      <p:pic>
        <p:nvPicPr>
          <p:cNvPr id="3" name="图片 2">
            <a:extLst>
              <a:ext uri="{FF2B5EF4-FFF2-40B4-BE49-F238E27FC236}">
                <a16:creationId xmlns:a16="http://schemas.microsoft.com/office/drawing/2014/main" id="{3AD7EF81-E34F-4928-8422-96ECF099711D}"/>
              </a:ext>
            </a:extLst>
          </p:cNvPr>
          <p:cNvPicPr>
            <a:picLocks noChangeAspect="1"/>
          </p:cNvPicPr>
          <p:nvPr/>
        </p:nvPicPr>
        <p:blipFill>
          <a:blip r:embed="rId4"/>
          <a:stretch>
            <a:fillRect/>
          </a:stretch>
        </p:blipFill>
        <p:spPr>
          <a:xfrm>
            <a:off x="1014638" y="2950846"/>
            <a:ext cx="4595587" cy="301984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图片 4"/>
          <p:cNvPicPr>
            <a:picLocks noChangeAspect="1"/>
          </p:cNvPicPr>
          <p:nvPr/>
        </p:nvPicPr>
        <p:blipFill>
          <a:blip r:embed="rId5"/>
          <a:stretch>
            <a:fillRect/>
          </a:stretch>
        </p:blipFill>
        <p:spPr>
          <a:xfrm>
            <a:off x="6421700" y="2950846"/>
            <a:ext cx="4551100" cy="30263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8760079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19685" y="3973830"/>
            <a:ext cx="12209145" cy="2888615"/>
          </a:xfrm>
          <a:prstGeom prst="rect">
            <a:avLst/>
          </a:prstGeom>
          <a:blipFill rotWithShape="1">
            <a:blip r:embed="rId3">
              <a:alphaModFix amt="7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9698990" y="447040"/>
            <a:ext cx="1741170" cy="1014730"/>
          </a:xfrm>
          <a:prstGeom prst="rect">
            <a:avLst/>
          </a:prstGeom>
          <a:noFill/>
        </p:spPr>
        <p:txBody>
          <a:bodyPr wrap="square" rtlCol="0">
            <a:spAutoFit/>
          </a:bodyPr>
          <a:lstStyle/>
          <a:p>
            <a:pPr algn="l"/>
            <a:r>
              <a:rPr lang="zh-CN" altLang="en-US" sz="6000">
                <a:solidFill>
                  <a:srgbClr val="B6040F"/>
                </a:solidFill>
                <a:effectLst/>
                <a:latin typeface="叶根友毛笔行书" panose="02010601030101010101" charset="-122"/>
                <a:ea typeface="叶根友毛笔行书" panose="02010601030101010101" charset="-122"/>
              </a:rPr>
              <a:t>前言</a:t>
            </a:r>
          </a:p>
        </p:txBody>
      </p:sp>
      <p:sp>
        <p:nvSpPr>
          <p:cNvPr id="4" name="矩形 3"/>
          <p:cNvSpPr/>
          <p:nvPr/>
        </p:nvSpPr>
        <p:spPr>
          <a:xfrm>
            <a:off x="764540" y="1711325"/>
            <a:ext cx="10675620" cy="3450335"/>
          </a:xfrm>
          <a:prstGeom prst="rect">
            <a:avLst/>
          </a:prstGeom>
          <a:noFill/>
          <a:ln w="19050">
            <a:solidFill>
              <a:srgbClr val="B604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965200" y="2140585"/>
            <a:ext cx="10238740" cy="2480294"/>
          </a:xfrm>
          <a:prstGeom prst="rect">
            <a:avLst/>
          </a:prstGeom>
          <a:noFill/>
        </p:spPr>
        <p:txBody>
          <a:bodyPr wrap="square" rtlCol="0">
            <a:spAutoFit/>
          </a:bodyPr>
          <a:lstStyle/>
          <a:p>
            <a:pPr>
              <a:lnSpc>
                <a:spcPct val="20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   </a:t>
            </a:r>
            <a:r>
              <a:rPr lang="zh-CN" altLang="zh-CN" sz="1600" dirty="0">
                <a:solidFill>
                  <a:schemeClr val="tx1">
                    <a:lumMod val="75000"/>
                    <a:lumOff val="25000"/>
                  </a:schemeClr>
                </a:solidFill>
                <a:latin typeface="微软雅黑" panose="020B0503020204020204" charset="-122"/>
                <a:ea typeface="微软雅黑" panose="020B0503020204020204" charset="-122"/>
              </a:rPr>
              <a:t>“出教材学术精品，育人文社科英才”是人大出版社的出版理念，在这个理念的支持和激励下，一代代人大出版人胸怀家国，放眼世界，不仅为人民大学教学科研做出了突出贡献，也为我国的高等教育事业奉献了一批批教材学术精品，出色地履行了先进文化传播者的使命，成为我国人文社会科学出版的一面旗帜，一个重镇。六十年多年来，人大出版社获得过无数的奖项和荣誉，没有落下过任何一项业内国家级奖项，获奖频次和分量在国内出版界名列前茅。</a:t>
            </a:r>
            <a:endParaRPr lang="zh-CN" altLang="en-US" sz="1600" dirty="0">
              <a:solidFill>
                <a:schemeClr val="tx1">
                  <a:lumMod val="75000"/>
                  <a:lumOff val="25000"/>
                </a:schemeClr>
              </a:solidFill>
              <a:latin typeface="微软雅黑" panose="020B0503020204020204" charset="-122"/>
              <a:ea typeface="微软雅黑" panose="020B0503020204020204" charset="-122"/>
              <a:sym typeface="+mn-ea"/>
            </a:endParaRPr>
          </a:p>
        </p:txBody>
      </p:sp>
      <p:pic>
        <p:nvPicPr>
          <p:cNvPr id="6" name="图片 5" descr="天安门"/>
          <p:cNvPicPr>
            <a:picLocks noChangeAspect="1"/>
          </p:cNvPicPr>
          <p:nvPr/>
        </p:nvPicPr>
        <p:blipFill>
          <a:blip r:embed="rId4"/>
          <a:stretch>
            <a:fillRect/>
          </a:stretch>
        </p:blipFill>
        <p:spPr>
          <a:xfrm>
            <a:off x="764540" y="301625"/>
            <a:ext cx="1804035" cy="1304925"/>
          </a:xfrm>
          <a:prstGeom prst="rect">
            <a:avLst/>
          </a:prstGeom>
        </p:spPr>
      </p:pic>
      <p:cxnSp>
        <p:nvCxnSpPr>
          <p:cNvPr id="7" name="直接连接符 6"/>
          <p:cNvCxnSpPr/>
          <p:nvPr/>
        </p:nvCxnSpPr>
        <p:spPr>
          <a:xfrm flipV="1">
            <a:off x="753110" y="1606550"/>
            <a:ext cx="10687050" cy="15240"/>
          </a:xfrm>
          <a:prstGeom prst="line">
            <a:avLst/>
          </a:prstGeom>
          <a:ln w="34925">
            <a:solidFill>
              <a:srgbClr val="B6040F"/>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1000"/>
                            </p:stCondLst>
                            <p:childTnLst>
                              <p:par>
                                <p:cTn id="14" presetID="53" presetClass="entr" presetSubtype="16" fill="hold" grpId="2" nodeType="afterEffect">
                                  <p:stCondLst>
                                    <p:cond delay="0"/>
                                  </p:stCondLst>
                                  <p:iterate type="lt">
                                    <p:tmPct val="0"/>
                                  </p:iterate>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1500"/>
                            </p:stCondLst>
                            <p:childTnLst>
                              <p:par>
                                <p:cTn id="20" presetID="2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500"/>
                                        <p:tgtEl>
                                          <p:spTgt spid="4"/>
                                        </p:tgtEl>
                                      </p:cBhvr>
                                    </p:animEffect>
                                  </p:childTnLst>
                                </p:cTn>
                              </p:par>
                            </p:childTnLst>
                          </p:cTn>
                        </p:par>
                        <p:par>
                          <p:cTn id="23" fill="hold">
                            <p:stCondLst>
                              <p:cond delay="2000"/>
                            </p:stCondLst>
                            <p:childTnLst>
                              <p:par>
                                <p:cTn id="24" presetID="14" presetClass="entr" presetSubtype="5" fill="hold" grpId="1"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vertical)">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2"/>
      <p:bldP spid="4" grpId="0" bldLvl="0" animBg="1"/>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1690913" y="2826635"/>
            <a:ext cx="2957287" cy="1495409"/>
          </a:xfrm>
          <a:prstGeom prst="rect">
            <a:avLst/>
          </a:prstGeom>
          <a:noFill/>
        </p:spPr>
        <p:txBody>
          <a:bodyPr wrap="square">
            <a:spAutoFit/>
          </a:bodyPr>
          <a:lstStyle/>
          <a:p>
            <a:pPr defTabSz="457200">
              <a:lnSpc>
                <a:spcPct val="20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zh-CN" altLang="zh-CN" sz="1600" dirty="0">
                <a:solidFill>
                  <a:schemeClr val="tx1">
                    <a:lumMod val="75000"/>
                    <a:lumOff val="25000"/>
                  </a:schemeClr>
                </a:solidFill>
                <a:latin typeface="微软雅黑" panose="020B0503020204020204" charset="-122"/>
                <a:ea typeface="微软雅黑" panose="020B0503020204020204" charset="-122"/>
              </a:rPr>
              <a:t>把企业价值观教育融于企业员工教育中，引导员工自我约束、自我激励。</a:t>
            </a:r>
          </a:p>
        </p:txBody>
      </p:sp>
      <p:pic>
        <p:nvPicPr>
          <p:cNvPr id="3" name="图片 2"/>
          <p:cNvPicPr>
            <a:picLocks noChangeAspect="1"/>
          </p:cNvPicPr>
          <p:nvPr/>
        </p:nvPicPr>
        <p:blipFill>
          <a:blip r:embed="rId4"/>
          <a:stretch>
            <a:fillRect/>
          </a:stretch>
        </p:blipFill>
        <p:spPr>
          <a:xfrm>
            <a:off x="5785756" y="2367872"/>
            <a:ext cx="4412616" cy="29308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554616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460374" y="2200010"/>
            <a:ext cx="9145959" cy="362792"/>
          </a:xfrm>
          <a:prstGeom prst="rect">
            <a:avLst/>
          </a:prstGeom>
          <a:noFill/>
        </p:spPr>
        <p:txBody>
          <a:bodyPr wrap="square">
            <a:spAutoFit/>
          </a:bodyPr>
          <a:lstStyle/>
          <a:p>
            <a:pPr indent="355600" defTabSz="457200">
              <a:lnSpc>
                <a:spcPct val="12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rPr>
              <a:t>、</a:t>
            </a:r>
            <a:r>
              <a:rPr lang="zh-CN" altLang="zh-CN" sz="1600" dirty="0">
                <a:solidFill>
                  <a:schemeClr val="tx1">
                    <a:lumMod val="75000"/>
                    <a:lumOff val="25000"/>
                  </a:schemeClr>
                </a:solidFill>
                <a:latin typeface="微软雅黑" panose="020B0503020204020204" charset="-122"/>
                <a:ea typeface="微软雅黑" panose="020B0503020204020204" charset="-122"/>
              </a:rPr>
              <a:t>积极指导和大力支持工会、职代会和团委的工作。</a:t>
            </a:r>
          </a:p>
        </p:txBody>
      </p:sp>
      <p:pic>
        <p:nvPicPr>
          <p:cNvPr id="4" name="图片 3">
            <a:extLst>
              <a:ext uri="{FF2B5EF4-FFF2-40B4-BE49-F238E27FC236}">
                <a16:creationId xmlns:a16="http://schemas.microsoft.com/office/drawing/2014/main" id="{F22C3D2D-3A6E-4E55-BD95-28773F9B062A}"/>
              </a:ext>
            </a:extLst>
          </p:cNvPr>
          <p:cNvPicPr>
            <a:picLocks noChangeAspect="1"/>
          </p:cNvPicPr>
          <p:nvPr/>
        </p:nvPicPr>
        <p:blipFill>
          <a:blip r:embed="rId4"/>
          <a:stretch>
            <a:fillRect/>
          </a:stretch>
        </p:blipFill>
        <p:spPr>
          <a:xfrm>
            <a:off x="928913" y="2780850"/>
            <a:ext cx="4719412" cy="3139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a:extLst>
              <a:ext uri="{FF2B5EF4-FFF2-40B4-BE49-F238E27FC236}">
                <a16:creationId xmlns:a16="http://schemas.microsoft.com/office/drawing/2014/main" id="{25835974-DEBD-4E16-8949-462CEBFD0F03}"/>
              </a:ext>
            </a:extLst>
          </p:cNvPr>
          <p:cNvPicPr>
            <a:picLocks noChangeAspect="1"/>
          </p:cNvPicPr>
          <p:nvPr/>
        </p:nvPicPr>
        <p:blipFill>
          <a:blip r:embed="rId5"/>
          <a:stretch>
            <a:fillRect/>
          </a:stretch>
        </p:blipFill>
        <p:spPr>
          <a:xfrm>
            <a:off x="6295812" y="2780850"/>
            <a:ext cx="4781764" cy="3140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52823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460374" y="2200010"/>
            <a:ext cx="9145959" cy="362792"/>
          </a:xfrm>
          <a:prstGeom prst="rect">
            <a:avLst/>
          </a:prstGeom>
          <a:noFill/>
        </p:spPr>
        <p:txBody>
          <a:bodyPr wrap="square">
            <a:spAutoFit/>
          </a:bodyPr>
          <a:lstStyle/>
          <a:p>
            <a:pPr indent="355600" defTabSz="457200">
              <a:lnSpc>
                <a:spcPct val="12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4. </a:t>
            </a:r>
            <a:r>
              <a:rPr lang="zh-CN" altLang="zh-CN" sz="1600" dirty="0">
                <a:solidFill>
                  <a:schemeClr val="tx1">
                    <a:lumMod val="75000"/>
                    <a:lumOff val="25000"/>
                  </a:schemeClr>
                </a:solidFill>
                <a:latin typeface="微软雅黑" panose="020B0503020204020204" charset="-122"/>
                <a:ea typeface="微软雅黑" panose="020B0503020204020204" charset="-122"/>
              </a:rPr>
              <a:t>举办年度主题文化活动。</a:t>
            </a:r>
          </a:p>
        </p:txBody>
      </p:sp>
      <p:pic>
        <p:nvPicPr>
          <p:cNvPr id="3" name="图片 2">
            <a:extLst>
              <a:ext uri="{FF2B5EF4-FFF2-40B4-BE49-F238E27FC236}">
                <a16:creationId xmlns:a16="http://schemas.microsoft.com/office/drawing/2014/main" id="{64FA110C-8D06-4BD1-8E5F-CACD4D991DAB}"/>
              </a:ext>
            </a:extLst>
          </p:cNvPr>
          <p:cNvPicPr>
            <a:picLocks noChangeAspect="1"/>
          </p:cNvPicPr>
          <p:nvPr/>
        </p:nvPicPr>
        <p:blipFill>
          <a:blip r:embed="rId4"/>
          <a:stretch>
            <a:fillRect/>
          </a:stretch>
        </p:blipFill>
        <p:spPr>
          <a:xfrm>
            <a:off x="909863" y="2882582"/>
            <a:ext cx="4843237" cy="3199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a:extLst>
              <a:ext uri="{FF2B5EF4-FFF2-40B4-BE49-F238E27FC236}">
                <a16:creationId xmlns:a16="http://schemas.microsoft.com/office/drawing/2014/main" id="{E2DE4C16-E347-4FA3-BEEA-653822C5386F}"/>
              </a:ext>
            </a:extLst>
          </p:cNvPr>
          <p:cNvPicPr>
            <a:picLocks noChangeAspect="1"/>
          </p:cNvPicPr>
          <p:nvPr/>
        </p:nvPicPr>
        <p:blipFill>
          <a:blip r:embed="rId5"/>
          <a:stretch>
            <a:fillRect/>
          </a:stretch>
        </p:blipFill>
        <p:spPr>
          <a:xfrm>
            <a:off x="6286500" y="2882582"/>
            <a:ext cx="4863730" cy="31999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7047552"/>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460374" y="2200010"/>
            <a:ext cx="9145959" cy="362792"/>
          </a:xfrm>
          <a:prstGeom prst="rect">
            <a:avLst/>
          </a:prstGeom>
          <a:noFill/>
        </p:spPr>
        <p:txBody>
          <a:bodyPr wrap="square">
            <a:spAutoFit/>
          </a:bodyPr>
          <a:lstStyle/>
          <a:p>
            <a:pPr indent="355600" defTabSz="457200">
              <a:lnSpc>
                <a:spcPct val="12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5. </a:t>
            </a:r>
            <a:r>
              <a:rPr lang="zh-CN" altLang="zh-CN" sz="1600" dirty="0">
                <a:solidFill>
                  <a:schemeClr val="tx1">
                    <a:lumMod val="75000"/>
                    <a:lumOff val="25000"/>
                  </a:schemeClr>
                </a:solidFill>
                <a:latin typeface="微软雅黑" panose="020B0503020204020204" charset="-122"/>
                <a:ea typeface="微软雅黑" panose="020B0503020204020204" charset="-122"/>
              </a:rPr>
              <a:t>倡导以人为本、以社为家的企业文化，培养和增强员工的荣誉感和归属感。</a:t>
            </a:r>
          </a:p>
        </p:txBody>
      </p:sp>
      <p:pic>
        <p:nvPicPr>
          <p:cNvPr id="5" name="图片 4">
            <a:extLst>
              <a:ext uri="{FF2B5EF4-FFF2-40B4-BE49-F238E27FC236}">
                <a16:creationId xmlns:a16="http://schemas.microsoft.com/office/drawing/2014/main" id="{AC169E27-8E0D-4F67-B15D-260F2214159E}"/>
              </a:ext>
            </a:extLst>
          </p:cNvPr>
          <p:cNvPicPr>
            <a:picLocks noChangeAspect="1"/>
          </p:cNvPicPr>
          <p:nvPr/>
        </p:nvPicPr>
        <p:blipFill>
          <a:blip r:embed="rId4"/>
          <a:stretch>
            <a:fillRect/>
          </a:stretch>
        </p:blipFill>
        <p:spPr>
          <a:xfrm>
            <a:off x="1056895" y="2985372"/>
            <a:ext cx="4491554" cy="2902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a:extLst>
              <a:ext uri="{FF2B5EF4-FFF2-40B4-BE49-F238E27FC236}">
                <a16:creationId xmlns:a16="http://schemas.microsoft.com/office/drawing/2014/main" id="{5D03E30F-39EE-4D59-AA08-A37E4D054B06}"/>
              </a:ext>
            </a:extLst>
          </p:cNvPr>
          <p:cNvPicPr>
            <a:picLocks noChangeAspect="1"/>
          </p:cNvPicPr>
          <p:nvPr/>
        </p:nvPicPr>
        <p:blipFill>
          <a:blip r:embed="rId5"/>
          <a:stretch>
            <a:fillRect/>
          </a:stretch>
        </p:blipFill>
        <p:spPr>
          <a:xfrm>
            <a:off x="6227762" y="2979485"/>
            <a:ext cx="4491554" cy="2907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9200313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460374" y="2200010"/>
            <a:ext cx="9145959" cy="387798"/>
          </a:xfrm>
          <a:prstGeom prst="rect">
            <a:avLst/>
          </a:prstGeom>
          <a:noFill/>
        </p:spPr>
        <p:txBody>
          <a:bodyPr wrap="square">
            <a:spAutoFit/>
          </a:bodyPr>
          <a:lstStyle/>
          <a:p>
            <a:pPr indent="355600" defTabSz="457200">
              <a:lnSpc>
                <a:spcPct val="120000"/>
              </a:lnSpc>
            </a:pPr>
            <a:r>
              <a:rPr lang="en-US" altLang="zh-CN" sz="1600" dirty="0">
                <a:solidFill>
                  <a:schemeClr val="tx1">
                    <a:lumMod val="75000"/>
                    <a:lumOff val="25000"/>
                  </a:schemeClr>
                </a:solidFill>
                <a:latin typeface="微软雅黑" panose="020B0503020204020204" charset="-122"/>
                <a:ea typeface="微软雅黑" panose="020B0503020204020204" charset="-122"/>
              </a:rPr>
              <a:t>6. </a:t>
            </a:r>
            <a:r>
              <a:rPr lang="zh-CN" altLang="zh-CN" sz="1600" dirty="0">
                <a:solidFill>
                  <a:schemeClr val="tx1">
                    <a:lumMod val="75000"/>
                    <a:lumOff val="25000"/>
                  </a:schemeClr>
                </a:solidFill>
                <a:latin typeface="微软雅黑" panose="020B0503020204020204" charset="-122"/>
                <a:ea typeface="微软雅黑" panose="020B0503020204020204" charset="-122"/>
              </a:rPr>
              <a:t>高度重视离退休老同志工作。</a:t>
            </a:r>
          </a:p>
        </p:txBody>
      </p:sp>
      <p:pic>
        <p:nvPicPr>
          <p:cNvPr id="3" name="图片 2">
            <a:extLst>
              <a:ext uri="{FF2B5EF4-FFF2-40B4-BE49-F238E27FC236}">
                <a16:creationId xmlns:a16="http://schemas.microsoft.com/office/drawing/2014/main" id="{1A574A30-5DCA-4884-A215-9583D95B99C1}"/>
              </a:ext>
            </a:extLst>
          </p:cNvPr>
          <p:cNvPicPr>
            <a:picLocks noChangeAspect="1"/>
          </p:cNvPicPr>
          <p:nvPr/>
        </p:nvPicPr>
        <p:blipFill>
          <a:blip r:embed="rId4"/>
          <a:stretch>
            <a:fillRect/>
          </a:stretch>
        </p:blipFill>
        <p:spPr>
          <a:xfrm>
            <a:off x="1157970" y="2886329"/>
            <a:ext cx="4471668" cy="2942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图片 3">
            <a:extLst>
              <a:ext uri="{FF2B5EF4-FFF2-40B4-BE49-F238E27FC236}">
                <a16:creationId xmlns:a16="http://schemas.microsoft.com/office/drawing/2014/main" id="{536999FD-89B9-49AF-BAF3-844029A81A30}"/>
              </a:ext>
            </a:extLst>
          </p:cNvPr>
          <p:cNvPicPr>
            <a:picLocks noChangeAspect="1"/>
          </p:cNvPicPr>
          <p:nvPr/>
        </p:nvPicPr>
        <p:blipFill>
          <a:blip r:embed="rId5"/>
          <a:stretch>
            <a:fillRect/>
          </a:stretch>
        </p:blipFill>
        <p:spPr>
          <a:xfrm>
            <a:off x="6378668" y="2886329"/>
            <a:ext cx="4471672" cy="2934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439394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4C792C11-5B2B-4744-872D-4942D999FF3B}"/>
              </a:ext>
            </a:extLst>
          </p:cNvPr>
          <p:cNvSpPr/>
          <p:nvPr/>
        </p:nvSpPr>
        <p:spPr>
          <a:xfrm>
            <a:off x="795563" y="863486"/>
            <a:ext cx="9067622" cy="1504386"/>
          </a:xfrm>
          <a:prstGeom prst="rect">
            <a:avLst/>
          </a:prstGeom>
        </p:spPr>
        <p:txBody>
          <a:bodyPr wrap="square">
            <a:spAutoFit/>
          </a:bodyPr>
          <a:lstStyle/>
          <a:p>
            <a:pPr>
              <a:lnSpc>
                <a:spcPct val="150000"/>
              </a:lnSpc>
            </a:pPr>
            <a:r>
              <a:rPr lang="zh-CN" altLang="zh-CN" sz="2000" b="1" dirty="0">
                <a:solidFill>
                  <a:srgbClr val="B6040F"/>
                </a:solidFill>
                <a:latin typeface="微软雅黑" panose="020B0503020204020204" charset="-122"/>
                <a:ea typeface="微软雅黑" panose="020B0503020204020204" charset="-122"/>
              </a:rPr>
              <a:t>以企业文化建设为抓手，把建设一支先进文化传播者的优秀团队作为党建工作和企业经营的最佳结合点。</a:t>
            </a:r>
          </a:p>
          <a:p>
            <a:pPr>
              <a:lnSpc>
                <a:spcPct val="150000"/>
              </a:lnSpc>
            </a:pPr>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50" name="组合 49">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1" name="直接连接符 50">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直接连接符 51">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9" name="文本框 8">
            <a:extLst>
              <a:ext uri="{FF2B5EF4-FFF2-40B4-BE49-F238E27FC236}">
                <a16:creationId xmlns:a16="http://schemas.microsoft.com/office/drawing/2014/main" id="{50376AC9-A4B8-4690-89C1-9EAC26B77347}"/>
              </a:ext>
            </a:extLst>
          </p:cNvPr>
          <p:cNvSpPr txBox="1"/>
          <p:nvPr/>
        </p:nvSpPr>
        <p:spPr>
          <a:xfrm>
            <a:off x="460374" y="2200010"/>
            <a:ext cx="9854400" cy="387798"/>
          </a:xfrm>
          <a:prstGeom prst="rect">
            <a:avLst/>
          </a:prstGeom>
          <a:noFill/>
        </p:spPr>
        <p:txBody>
          <a:bodyPr wrap="square">
            <a:spAutoFit/>
          </a:bodyPr>
          <a:lstStyle/>
          <a:p>
            <a:pPr indent="355600" defTabSz="457200">
              <a:lnSpc>
                <a:spcPct val="120000"/>
              </a:lnSpc>
            </a:pPr>
            <a:r>
              <a:rPr lang="zh-CN" altLang="zh-CN" sz="1600" dirty="0">
                <a:solidFill>
                  <a:schemeClr val="tx1">
                    <a:lumMod val="75000"/>
                    <a:lumOff val="25000"/>
                  </a:schemeClr>
                </a:solidFill>
                <a:latin typeface="微软雅黑" panose="020B0503020204020204" charset="-122"/>
                <a:ea typeface="微软雅黑" panose="020B0503020204020204" charset="-122"/>
              </a:rPr>
              <a:t>人大社在“韬奋杯”青年编辑编校大赛中连续四届荣获团体一等奖和编辑个人一等奖</a:t>
            </a:r>
          </a:p>
        </p:txBody>
      </p:sp>
      <p:pic>
        <p:nvPicPr>
          <p:cNvPr id="5" name="图片 4"/>
          <p:cNvPicPr>
            <a:picLocks noChangeAspect="1"/>
          </p:cNvPicPr>
          <p:nvPr/>
        </p:nvPicPr>
        <p:blipFill>
          <a:blip r:embed="rId4"/>
          <a:stretch>
            <a:fillRect/>
          </a:stretch>
        </p:blipFill>
        <p:spPr>
          <a:xfrm>
            <a:off x="862238" y="3200692"/>
            <a:ext cx="3635517" cy="20490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图片 5"/>
          <p:cNvPicPr>
            <a:picLocks noChangeAspect="1"/>
          </p:cNvPicPr>
          <p:nvPr/>
        </p:nvPicPr>
        <p:blipFill>
          <a:blip r:embed="rId5"/>
          <a:stretch>
            <a:fillRect/>
          </a:stretch>
        </p:blipFill>
        <p:spPr>
          <a:xfrm>
            <a:off x="4788555" y="3193911"/>
            <a:ext cx="3201066" cy="204901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图片 7"/>
          <p:cNvPicPr>
            <a:picLocks noChangeAspect="1"/>
          </p:cNvPicPr>
          <p:nvPr/>
        </p:nvPicPr>
        <p:blipFill>
          <a:blip r:embed="rId6"/>
          <a:stretch>
            <a:fillRect/>
          </a:stretch>
        </p:blipFill>
        <p:spPr>
          <a:xfrm>
            <a:off x="8280422" y="3135454"/>
            <a:ext cx="2927586" cy="21794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11060554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城市"/>
          <p:cNvPicPr>
            <a:picLocks noChangeAspect="1"/>
          </p:cNvPicPr>
          <p:nvPr/>
        </p:nvPicPr>
        <p:blipFill>
          <a:blip r:embed="rId3"/>
          <a:stretch>
            <a:fillRect/>
          </a:stretch>
        </p:blipFill>
        <p:spPr>
          <a:xfrm>
            <a:off x="-19685" y="4108450"/>
            <a:ext cx="12209145" cy="2752725"/>
          </a:xfrm>
          <a:prstGeom prst="rect">
            <a:avLst/>
          </a:prstGeom>
        </p:spPr>
      </p:pic>
      <p:cxnSp>
        <p:nvCxnSpPr>
          <p:cNvPr id="2" name="直接连接符 1"/>
          <p:cNvCxnSpPr/>
          <p:nvPr/>
        </p:nvCxnSpPr>
        <p:spPr>
          <a:xfrm>
            <a:off x="2245995" y="2345690"/>
            <a:ext cx="7700010" cy="0"/>
          </a:xfrm>
          <a:prstGeom prst="line">
            <a:avLst/>
          </a:prstGeom>
          <a:ln w="19050">
            <a:solidFill>
              <a:srgbClr val="B6040F"/>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2245995" y="3865880"/>
            <a:ext cx="7700010" cy="0"/>
          </a:xfrm>
          <a:prstGeom prst="line">
            <a:avLst/>
          </a:prstGeom>
          <a:ln w="19050">
            <a:solidFill>
              <a:srgbClr val="B6040F"/>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1D042CD-A4E9-4BD0-8543-D00FE5DDA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857" y="957813"/>
            <a:ext cx="1036086" cy="1024947"/>
          </a:xfrm>
          <a:prstGeom prst="rect">
            <a:avLst/>
          </a:prstGeom>
        </p:spPr>
      </p:pic>
      <p:sp>
        <p:nvSpPr>
          <p:cNvPr id="9" name="文本框 8">
            <a:extLst>
              <a:ext uri="{FF2B5EF4-FFF2-40B4-BE49-F238E27FC236}">
                <a16:creationId xmlns:a16="http://schemas.microsoft.com/office/drawing/2014/main" id="{5B9AF51D-1175-4DE2-887A-3E8B4D577DEF}"/>
              </a:ext>
            </a:extLst>
          </p:cNvPr>
          <p:cNvSpPr txBox="1"/>
          <p:nvPr/>
        </p:nvSpPr>
        <p:spPr>
          <a:xfrm>
            <a:off x="1818533" y="2644775"/>
            <a:ext cx="7993910" cy="2400657"/>
          </a:xfrm>
          <a:prstGeom prst="rect">
            <a:avLst/>
          </a:prstGeom>
          <a:noFill/>
        </p:spPr>
        <p:txBody>
          <a:bodyPr wrap="square" rtlCol="0">
            <a:spAutoFit/>
          </a:bodyPr>
          <a:lstStyle/>
          <a:p>
            <a:pPr algn="ctr"/>
            <a:r>
              <a:rPr lang="zh-CN" altLang="zh-CN" sz="3200" dirty="0">
                <a:solidFill>
                  <a:srgbClr val="B6040F"/>
                </a:solidFill>
                <a:latin typeface="叶根友毛笔行书" panose="02010601030101010101" charset="-122"/>
                <a:ea typeface="叶根友毛笔行书" panose="02010601030101010101" charset="-122"/>
              </a:rPr>
              <a:t>严纪律：廉政警钟长鸣，健全党风廉政</a:t>
            </a:r>
            <a:endParaRPr lang="en-US" altLang="zh-CN" sz="3200" dirty="0">
              <a:solidFill>
                <a:srgbClr val="B6040F"/>
              </a:solidFill>
              <a:latin typeface="叶根友毛笔行书" panose="02010601030101010101" charset="-122"/>
              <a:ea typeface="叶根友毛笔行书" panose="02010601030101010101" charset="-122"/>
            </a:endParaRPr>
          </a:p>
          <a:p>
            <a:pPr algn="ctr"/>
            <a:r>
              <a:rPr lang="en-US" altLang="zh-CN" sz="3200" dirty="0">
                <a:solidFill>
                  <a:srgbClr val="B6040F"/>
                </a:solidFill>
                <a:latin typeface="叶根友毛笔行书" panose="02010601030101010101" charset="-122"/>
                <a:ea typeface="叶根友毛笔行书" panose="02010601030101010101" charset="-122"/>
              </a:rPr>
              <a:t>                 </a:t>
            </a:r>
            <a:r>
              <a:rPr lang="zh-CN" altLang="zh-CN" sz="3200" dirty="0">
                <a:solidFill>
                  <a:srgbClr val="B6040F"/>
                </a:solidFill>
                <a:latin typeface="叶根友毛笔行书" panose="02010601030101010101" charset="-122"/>
                <a:ea typeface="叶根友毛笔行书" panose="02010601030101010101" charset="-122"/>
              </a:rPr>
              <a:t>制度，营造风清气正的工作环境</a:t>
            </a:r>
          </a:p>
          <a:p>
            <a:pPr algn="ctr"/>
            <a:endParaRPr lang="zh-CN" altLang="zh-CN" sz="3200" dirty="0">
              <a:solidFill>
                <a:srgbClr val="B6040F"/>
              </a:solidFill>
              <a:latin typeface="叶根友毛笔行书" panose="02010601030101010101" charset="-122"/>
              <a:ea typeface="叶根友毛笔行书" panose="02010601030101010101" charset="-122"/>
            </a:endParaRPr>
          </a:p>
          <a:p>
            <a:pPr algn="ctr"/>
            <a:endParaRPr lang="zh-CN" altLang="en-US" sz="5400" dirty="0">
              <a:solidFill>
                <a:srgbClr val="B6040F"/>
              </a:solidFill>
              <a:effectLst/>
              <a:latin typeface="叶根友毛笔行书" panose="02010601030101010101" charset="-122"/>
              <a:ea typeface="叶根友毛笔行书" panose="02010601030101010101" charset="-122"/>
            </a:endParaRPr>
          </a:p>
        </p:txBody>
      </p:sp>
    </p:spTree>
    <p:extLst>
      <p:ext uri="{BB962C8B-B14F-4D97-AF65-F5344CB8AC3E}">
        <p14:creationId xmlns:p14="http://schemas.microsoft.com/office/powerpoint/2010/main" val="29429052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750" decel="50000" fill="hold">
                                          <p:stCondLst>
                                            <p:cond delay="0"/>
                                          </p:stCondLst>
                                        </p:cTn>
                                        <p:tgtEl>
                                          <p:spTgt spid="7"/>
                                        </p:tgtEl>
                                        <p:attrNameLst>
                                          <p:attrName>ppt_x</p:attrName>
                                          <p:attrName>ppt_y</p:attrName>
                                        </p:attrNameLst>
                                      </p:cBhvr>
                                    </p:animMotion>
                                    <p:animEffect transition="in" filter="fade">
                                      <p:cBhvr>
                                        <p:cTn id="14" dur="750"/>
                                        <p:tgtEl>
                                          <p:spTgt spid="7"/>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750"/>
                            </p:stCondLst>
                            <p:childTnLst>
                              <p:par>
                                <p:cTn id="23" presetID="14" presetClass="entr" presetSubtype="5" fill="hold" grpId="1"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7">
            <a:extLst>
              <a:ext uri="{FF2B5EF4-FFF2-40B4-BE49-F238E27FC236}">
                <a16:creationId xmlns:a16="http://schemas.microsoft.com/office/drawing/2014/main" id="{61D1383A-667B-42EC-A755-98DEA2C6B358}"/>
              </a:ext>
            </a:extLst>
          </p:cNvPr>
          <p:cNvSpPr>
            <a:spLocks noChangeArrowheads="1"/>
          </p:cNvSpPr>
          <p:nvPr/>
        </p:nvSpPr>
        <p:spPr bwMode="auto">
          <a:xfrm>
            <a:off x="1451340" y="2177692"/>
            <a:ext cx="4528329" cy="3222101"/>
          </a:xfrm>
          <a:prstGeom prst="rect">
            <a:avLst/>
          </a:prstGeom>
          <a:noFill/>
          <a:ln w="9525">
            <a:solidFill>
              <a:srgbClr val="B80B0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2500"/>
              </a:lnSpc>
            </a:pPr>
            <a:r>
              <a:rPr lang="en-US" altLang="zh-CN" sz="1400" dirty="0">
                <a:latin typeface="微软雅黑" panose="020B0503020204020204" pitchFamily="34" charset="-122"/>
                <a:ea typeface="微软雅黑" panose="020B0503020204020204" pitchFamily="34" charset="-122"/>
              </a:rPr>
              <a:t>            </a:t>
            </a:r>
            <a:r>
              <a:rPr lang="zh-CN" altLang="zh-CN" sz="1400" dirty="0">
                <a:latin typeface="微软雅黑" panose="020B0503020204020204" pitchFamily="34" charset="-122"/>
                <a:ea typeface="微软雅黑" panose="020B0503020204020204" pitchFamily="34" charset="-122"/>
              </a:rPr>
              <a:t>首先，成立了党政一把手牵头的廉政风险防范管理工作领导小组，党政主要负责人是出版社廉政风险防范管理工作的第一责任人，负责制定出版社廉政工作方案和安排专人落实各项具体工作。</a:t>
            </a:r>
            <a:endParaRPr lang="en-US" altLang="zh-CN" sz="1400" dirty="0">
              <a:latin typeface="微软雅黑" panose="020B0503020204020204" pitchFamily="34" charset="-122"/>
              <a:ea typeface="微软雅黑" panose="020B0503020204020204" pitchFamily="34" charset="-122"/>
            </a:endParaRPr>
          </a:p>
          <a:p>
            <a:pPr>
              <a:lnSpc>
                <a:spcPts val="2500"/>
              </a:lnSpc>
            </a:pPr>
            <a:r>
              <a:rPr lang="en-US" altLang="zh-CN" sz="1400" dirty="0">
                <a:latin typeface="微软雅黑" panose="020B0503020204020204" pitchFamily="34" charset="-122"/>
                <a:ea typeface="微软雅黑" panose="020B0503020204020204" pitchFamily="34" charset="-122"/>
              </a:rPr>
              <a:t>       </a:t>
            </a:r>
            <a:r>
              <a:rPr lang="zh-CN" altLang="zh-CN" sz="1400" dirty="0">
                <a:latin typeface="微软雅黑" panose="020B0503020204020204" pitchFamily="34" charset="-122"/>
                <a:ea typeface="微软雅黑" panose="020B0503020204020204" pitchFamily="34" charset="-122"/>
              </a:rPr>
              <a:t>其次，切实履行“一岗双责”，按照“谁主管，谁负责”的要求落实领导班子和各部门负责人抓反腐倡廉建设的责任，各负其责，各司其职，齐抓共管，形成合力，形成了一条从社领导到中层领导再到具体风险岗位责任人的完整的责任链条。</a:t>
            </a:r>
          </a:p>
          <a:p>
            <a:pPr eaLnBrk="1" hangingPunct="1">
              <a:lnSpc>
                <a:spcPct val="150000"/>
              </a:lnSpc>
            </a:pPr>
            <a:endParaRPr lang="zh-CN" altLang="en-US" sz="1200" dirty="0">
              <a:latin typeface="微软雅黑" panose="020B0503020204020204" pitchFamily="34" charset="-122"/>
              <a:ea typeface="微软雅黑" panose="020B0503020204020204" pitchFamily="34" charset="-122"/>
            </a:endParaRPr>
          </a:p>
        </p:txBody>
      </p:sp>
      <p:sp>
        <p:nvSpPr>
          <p:cNvPr id="49" name="矩形 10">
            <a:extLst>
              <a:ext uri="{FF2B5EF4-FFF2-40B4-BE49-F238E27FC236}">
                <a16:creationId xmlns:a16="http://schemas.microsoft.com/office/drawing/2014/main" id="{9542FE2D-ECB1-469A-A718-375FCB53F0B6}"/>
              </a:ext>
            </a:extLst>
          </p:cNvPr>
          <p:cNvSpPr>
            <a:spLocks noChangeArrowheads="1"/>
          </p:cNvSpPr>
          <p:nvPr/>
        </p:nvSpPr>
        <p:spPr bwMode="auto">
          <a:xfrm>
            <a:off x="1442116" y="1199316"/>
            <a:ext cx="4546778" cy="63491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ts val="2200"/>
              </a:lnSpc>
            </a:pPr>
            <a:r>
              <a:rPr lang="zh-CN" altLang="zh-CN" sz="1600" b="1" dirty="0">
                <a:solidFill>
                  <a:schemeClr val="bg1"/>
                </a:solidFill>
                <a:latin typeface="微软雅黑" panose="020B0503020204020204" pitchFamily="34" charset="-122"/>
                <a:ea typeface="微软雅黑" panose="020B0503020204020204" pitchFamily="34" charset="-122"/>
              </a:rPr>
              <a:t>组织领导班子带头学习党章党纪，</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lnSpc>
                <a:spcPts val="2200"/>
              </a:lnSpc>
            </a:pPr>
            <a:r>
              <a:rPr lang="zh-CN" altLang="zh-CN" sz="1600" b="1" dirty="0">
                <a:solidFill>
                  <a:schemeClr val="bg1"/>
                </a:solidFill>
                <a:latin typeface="微软雅黑" panose="020B0503020204020204" pitchFamily="34" charset="-122"/>
                <a:ea typeface="微软雅黑" panose="020B0503020204020204" pitchFamily="34" charset="-122"/>
              </a:rPr>
              <a:t>落实党风廉政建设责任制</a:t>
            </a:r>
            <a:endParaRPr lang="zh-CN" altLang="zh-CN" sz="1600" dirty="0">
              <a:solidFill>
                <a:schemeClr val="bg1"/>
              </a:solidFill>
              <a:latin typeface="微软雅黑" panose="020B0503020204020204" pitchFamily="34" charset="-122"/>
              <a:ea typeface="微软雅黑" panose="020B0503020204020204" pitchFamily="34" charset="-122"/>
            </a:endParaRPr>
          </a:p>
        </p:txBody>
      </p:sp>
      <p:sp>
        <p:nvSpPr>
          <p:cNvPr id="48" name="矩形 8">
            <a:extLst>
              <a:ext uri="{FF2B5EF4-FFF2-40B4-BE49-F238E27FC236}">
                <a16:creationId xmlns:a16="http://schemas.microsoft.com/office/drawing/2014/main" id="{E64F3C7E-5F86-47A1-86CF-EF032DD6C929}"/>
              </a:ext>
            </a:extLst>
          </p:cNvPr>
          <p:cNvSpPr>
            <a:spLocks noChangeArrowheads="1"/>
          </p:cNvSpPr>
          <p:nvPr/>
        </p:nvSpPr>
        <p:spPr bwMode="auto">
          <a:xfrm>
            <a:off x="6363354" y="2177693"/>
            <a:ext cx="4411483" cy="3213810"/>
          </a:xfrm>
          <a:prstGeom prst="rect">
            <a:avLst/>
          </a:prstGeom>
          <a:noFill/>
          <a:ln w="9525">
            <a:solidFill>
              <a:srgbClr val="B80B0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nchor="ctr">
            <a:no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80000"/>
              </a:lnSpc>
            </a:pPr>
            <a:r>
              <a:rPr lang="en-US" altLang="zh-CN" sz="1400" dirty="0">
                <a:latin typeface="微软雅黑" panose="020B0503020204020204" pitchFamily="34" charset="-122"/>
                <a:ea typeface="微软雅黑" panose="020B0503020204020204" pitchFamily="34" charset="-122"/>
              </a:rPr>
              <a:t>       </a:t>
            </a:r>
            <a:r>
              <a:rPr lang="zh-CN" altLang="zh-CN" sz="1400" dirty="0">
                <a:latin typeface="微软雅黑" panose="020B0503020204020204" pitchFamily="34" charset="-122"/>
                <a:ea typeface="微软雅黑" panose="020B0503020204020204" pitchFamily="34" charset="-122"/>
              </a:rPr>
              <a:t>为了防范廉政风险，出版社重点针对权力运行中的风险和监督管理中的薄弱环节，主动预防，超前防范，推动监督关口前移，使预防腐败、廉政风险防范的责任落实到每一个部门、每一个岗位和每一个人；重点查找制度机制缺陷，对已有的各项管理制度、规章制度进行梳理，查缺补漏，并且根据新的情况修订完善，标本兼治。</a:t>
            </a:r>
            <a:endParaRPr lang="zh-CN" altLang="en-US" sz="1400" dirty="0">
              <a:latin typeface="微软雅黑" panose="020B0503020204020204" pitchFamily="34" charset="-122"/>
              <a:ea typeface="微软雅黑" panose="020B0503020204020204" pitchFamily="34" charset="-122"/>
            </a:endParaRPr>
          </a:p>
        </p:txBody>
      </p:sp>
      <p:sp>
        <p:nvSpPr>
          <p:cNvPr id="50" name="矩形 11">
            <a:extLst>
              <a:ext uri="{FF2B5EF4-FFF2-40B4-BE49-F238E27FC236}">
                <a16:creationId xmlns:a16="http://schemas.microsoft.com/office/drawing/2014/main" id="{535F270A-4E35-4A16-B5D0-BB908C260A87}"/>
              </a:ext>
            </a:extLst>
          </p:cNvPr>
          <p:cNvSpPr>
            <a:spLocks noChangeArrowheads="1"/>
          </p:cNvSpPr>
          <p:nvPr/>
        </p:nvSpPr>
        <p:spPr bwMode="auto">
          <a:xfrm>
            <a:off x="6363355" y="1199316"/>
            <a:ext cx="4411482" cy="63491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lnSpc>
                <a:spcPts val="2200"/>
              </a:lnSpc>
            </a:pPr>
            <a:r>
              <a:rPr lang="zh-CN" altLang="zh-CN" sz="1600" b="1" dirty="0">
                <a:solidFill>
                  <a:schemeClr val="bg1"/>
                </a:solidFill>
                <a:latin typeface="微软雅黑" panose="020B0503020204020204" pitchFamily="34" charset="-122"/>
                <a:ea typeface="微软雅黑" panose="020B0503020204020204" pitchFamily="34" charset="-122"/>
              </a:rPr>
              <a:t>完善廉政制度建设、</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ctr">
              <a:lnSpc>
                <a:spcPts val="2200"/>
              </a:lnSpc>
            </a:pPr>
            <a:r>
              <a:rPr lang="zh-CN" altLang="zh-CN" sz="1600" b="1" dirty="0">
                <a:solidFill>
                  <a:schemeClr val="bg1"/>
                </a:solidFill>
                <a:latin typeface="微软雅黑" panose="020B0503020204020204" pitchFamily="34" charset="-122"/>
                <a:ea typeface="微软雅黑" panose="020B0503020204020204" pitchFamily="34" charset="-122"/>
              </a:rPr>
              <a:t>建立健全风险防范机制</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cxnSp>
        <p:nvCxnSpPr>
          <p:cNvPr id="53" name="直接连接符 52">
            <a:extLst>
              <a:ext uri="{FF2B5EF4-FFF2-40B4-BE49-F238E27FC236}">
                <a16:creationId xmlns:a16="http://schemas.microsoft.com/office/drawing/2014/main" id="{A809431F-7E07-421A-B554-1A44F5300AF8}"/>
              </a:ext>
            </a:extLst>
          </p:cNvPr>
          <p:cNvCxnSpPr>
            <a:cxnSpLocks/>
          </p:cNvCxnSpPr>
          <p:nvPr/>
        </p:nvCxnSpPr>
        <p:spPr>
          <a:xfrm flipV="1">
            <a:off x="970915" y="416560"/>
            <a:ext cx="3592207" cy="1"/>
          </a:xfrm>
          <a:prstGeom prst="line">
            <a:avLst/>
          </a:prstGeom>
          <a:ln w="12700">
            <a:solidFill>
              <a:srgbClr val="B6040F"/>
            </a:solidFill>
          </a:ln>
        </p:spPr>
        <p:style>
          <a:lnRef idx="1">
            <a:schemeClr val="accent1"/>
          </a:lnRef>
          <a:fillRef idx="0">
            <a:schemeClr val="accent1"/>
          </a:fillRef>
          <a:effectRef idx="0">
            <a:schemeClr val="accent1"/>
          </a:effectRef>
          <a:fontRef idx="minor">
            <a:schemeClr val="tx1"/>
          </a:fontRef>
        </p:style>
      </p:cxnSp>
      <p:grpSp>
        <p:nvGrpSpPr>
          <p:cNvPr id="54" name="组合 53">
            <a:extLst>
              <a:ext uri="{FF2B5EF4-FFF2-40B4-BE49-F238E27FC236}">
                <a16:creationId xmlns:a16="http://schemas.microsoft.com/office/drawing/2014/main" id="{6084E3AB-4784-4A56-8759-50BA237F3BC4}"/>
              </a:ext>
            </a:extLst>
          </p:cNvPr>
          <p:cNvGrpSpPr/>
          <p:nvPr/>
        </p:nvGrpSpPr>
        <p:grpSpPr>
          <a:xfrm>
            <a:off x="4854624" y="318770"/>
            <a:ext cx="666750" cy="195580"/>
            <a:chOff x="5562" y="3729"/>
            <a:chExt cx="2630" cy="771"/>
          </a:xfrm>
          <a:solidFill>
            <a:srgbClr val="B6040F"/>
          </a:solidFill>
        </p:grpSpPr>
        <p:sp>
          <p:nvSpPr>
            <p:cNvPr id="55" name="五角星">
              <a:extLst>
                <a:ext uri="{FF2B5EF4-FFF2-40B4-BE49-F238E27FC236}">
                  <a16:creationId xmlns:a16="http://schemas.microsoft.com/office/drawing/2014/main" id="{4FAB6E43-E646-436E-B116-066A09BD6838}"/>
                </a:ext>
              </a:extLst>
            </p:cNvPr>
            <p:cNvSpPr/>
            <p:nvPr/>
          </p:nvSpPr>
          <p:spPr>
            <a:xfrm>
              <a:off x="5562" y="3729"/>
              <a:ext cx="771" cy="7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6" name="五角星">
              <a:extLst>
                <a:ext uri="{FF2B5EF4-FFF2-40B4-BE49-F238E27FC236}">
                  <a16:creationId xmlns:a16="http://schemas.microsoft.com/office/drawing/2014/main" id="{08089EFC-368B-483B-AB6A-C258D65A56EA}"/>
                </a:ext>
              </a:extLst>
            </p:cNvPr>
            <p:cNvSpPr/>
            <p:nvPr/>
          </p:nvSpPr>
          <p:spPr>
            <a:xfrm>
              <a:off x="6507" y="3729"/>
              <a:ext cx="771" cy="7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7" name="五角星">
              <a:extLst>
                <a:ext uri="{FF2B5EF4-FFF2-40B4-BE49-F238E27FC236}">
                  <a16:creationId xmlns:a16="http://schemas.microsoft.com/office/drawing/2014/main" id="{79F9FBB9-C253-4613-ABBF-800F987575B9}"/>
                </a:ext>
              </a:extLst>
            </p:cNvPr>
            <p:cNvSpPr/>
            <p:nvPr/>
          </p:nvSpPr>
          <p:spPr>
            <a:xfrm>
              <a:off x="7421" y="3729"/>
              <a:ext cx="771" cy="7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grpSp>
        <p:nvGrpSpPr>
          <p:cNvPr id="58" name="组合 57">
            <a:extLst>
              <a:ext uri="{FF2B5EF4-FFF2-40B4-BE49-F238E27FC236}">
                <a16:creationId xmlns:a16="http://schemas.microsoft.com/office/drawing/2014/main" id="{F60E4717-52DB-42DB-9158-06A5D3FD8495}"/>
              </a:ext>
            </a:extLst>
          </p:cNvPr>
          <p:cNvGrpSpPr/>
          <p:nvPr/>
        </p:nvGrpSpPr>
        <p:grpSpPr>
          <a:xfrm>
            <a:off x="6664298" y="318770"/>
            <a:ext cx="666750" cy="195580"/>
            <a:chOff x="5562" y="3729"/>
            <a:chExt cx="2630" cy="771"/>
          </a:xfrm>
          <a:solidFill>
            <a:srgbClr val="B6040F"/>
          </a:solidFill>
        </p:grpSpPr>
        <p:sp>
          <p:nvSpPr>
            <p:cNvPr id="59" name="五角星">
              <a:extLst>
                <a:ext uri="{FF2B5EF4-FFF2-40B4-BE49-F238E27FC236}">
                  <a16:creationId xmlns:a16="http://schemas.microsoft.com/office/drawing/2014/main" id="{FD763D09-34B1-4444-B7DB-FF9E93126189}"/>
                </a:ext>
              </a:extLst>
            </p:cNvPr>
            <p:cNvSpPr/>
            <p:nvPr/>
          </p:nvSpPr>
          <p:spPr>
            <a:xfrm>
              <a:off x="5562" y="3729"/>
              <a:ext cx="771" cy="7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0" name="五角星">
              <a:extLst>
                <a:ext uri="{FF2B5EF4-FFF2-40B4-BE49-F238E27FC236}">
                  <a16:creationId xmlns:a16="http://schemas.microsoft.com/office/drawing/2014/main" id="{14CCC720-7C20-4F7C-A3B9-B4ACD14AF98C}"/>
                </a:ext>
              </a:extLst>
            </p:cNvPr>
            <p:cNvSpPr/>
            <p:nvPr/>
          </p:nvSpPr>
          <p:spPr>
            <a:xfrm>
              <a:off x="6507" y="3729"/>
              <a:ext cx="771" cy="7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61" name="五角星">
              <a:extLst>
                <a:ext uri="{FF2B5EF4-FFF2-40B4-BE49-F238E27FC236}">
                  <a16:creationId xmlns:a16="http://schemas.microsoft.com/office/drawing/2014/main" id="{210E852B-3A57-487A-AD42-F761C65444D5}"/>
                </a:ext>
              </a:extLst>
            </p:cNvPr>
            <p:cNvSpPr/>
            <p:nvPr/>
          </p:nvSpPr>
          <p:spPr>
            <a:xfrm>
              <a:off x="7421" y="3729"/>
              <a:ext cx="771" cy="771"/>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grpSp>
      <p:sp>
        <p:nvSpPr>
          <p:cNvPr id="63" name="矩形 62">
            <a:extLst>
              <a:ext uri="{FF2B5EF4-FFF2-40B4-BE49-F238E27FC236}">
                <a16:creationId xmlns:a16="http://schemas.microsoft.com/office/drawing/2014/main" id="{C1840BBC-8C9B-49C1-A0CB-E0F6068FC177}"/>
              </a:ext>
            </a:extLst>
          </p:cNvPr>
          <p:cNvSpPr/>
          <p:nvPr/>
        </p:nvSpPr>
        <p:spPr>
          <a:xfrm>
            <a:off x="5657253" y="232316"/>
            <a:ext cx="877164" cy="369332"/>
          </a:xfrm>
          <a:prstGeom prst="rect">
            <a:avLst/>
          </a:prstGeom>
        </p:spPr>
        <p:txBody>
          <a:bodyPr wrap="none">
            <a:spAutoFit/>
          </a:bodyPr>
          <a:lstStyle/>
          <a:p>
            <a:pPr algn="ctr"/>
            <a:r>
              <a:rPr lang="zh-CN" altLang="en-US" b="1" dirty="0">
                <a:solidFill>
                  <a:srgbClr val="B6040F"/>
                </a:solidFill>
                <a:latin typeface="微软雅黑" panose="020B0503020204020204" charset="-122"/>
                <a:ea typeface="微软雅黑" panose="020B0503020204020204" charset="-122"/>
              </a:rPr>
              <a:t>严纪律</a:t>
            </a:r>
            <a:endParaRPr lang="zh-CN" b="1" dirty="0">
              <a:solidFill>
                <a:srgbClr val="B6040F"/>
              </a:solidFill>
              <a:effectLst/>
              <a:latin typeface="微软雅黑" panose="020B0503020204020204" charset="-122"/>
              <a:ea typeface="微软雅黑" panose="020B0503020204020204" charset="-122"/>
            </a:endParaRPr>
          </a:p>
        </p:txBody>
      </p:sp>
      <p:cxnSp>
        <p:nvCxnSpPr>
          <p:cNvPr id="65" name="直接连接符 64">
            <a:extLst>
              <a:ext uri="{FF2B5EF4-FFF2-40B4-BE49-F238E27FC236}">
                <a16:creationId xmlns:a16="http://schemas.microsoft.com/office/drawing/2014/main" id="{82CCC34E-5614-4288-9050-41E3FE520B6E}"/>
              </a:ext>
            </a:extLst>
          </p:cNvPr>
          <p:cNvCxnSpPr>
            <a:cxnSpLocks/>
          </p:cNvCxnSpPr>
          <p:nvPr/>
        </p:nvCxnSpPr>
        <p:spPr>
          <a:xfrm>
            <a:off x="7554897" y="416560"/>
            <a:ext cx="3666188" cy="1"/>
          </a:xfrm>
          <a:prstGeom prst="line">
            <a:avLst/>
          </a:prstGeom>
          <a:ln w="12700">
            <a:solidFill>
              <a:srgbClr val="B6040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strVal val="#ppt_w*0.70"/>
                                          </p:val>
                                        </p:tav>
                                        <p:tav tm="100000">
                                          <p:val>
                                            <p:strVal val="#ppt_w"/>
                                          </p:val>
                                        </p:tav>
                                      </p:tavLst>
                                    </p:anim>
                                    <p:anim calcmode="lin" valueType="num">
                                      <p:cBhvr>
                                        <p:cTn id="8" dur="500" fill="hold"/>
                                        <p:tgtEl>
                                          <p:spTgt spid="63"/>
                                        </p:tgtEl>
                                        <p:attrNameLst>
                                          <p:attrName>ppt_h</p:attrName>
                                        </p:attrNameLst>
                                      </p:cBhvr>
                                      <p:tavLst>
                                        <p:tav tm="0">
                                          <p:val>
                                            <p:strVal val="#ppt_h"/>
                                          </p:val>
                                        </p:tav>
                                        <p:tav tm="100000">
                                          <p:val>
                                            <p:strVal val="#ppt_h"/>
                                          </p:val>
                                        </p:tav>
                                      </p:tavLst>
                                    </p:anim>
                                    <p:animEffect transition="in" filter="fade">
                                      <p:cBhvr>
                                        <p:cTn id="9" dur="500"/>
                                        <p:tgtEl>
                                          <p:spTgt spid="63"/>
                                        </p:tgtEl>
                                      </p:cBhvr>
                                    </p:animEffect>
                                  </p:childTnLst>
                                </p:cTn>
                              </p:par>
                            </p:childTnLst>
                          </p:cTn>
                        </p:par>
                        <p:par>
                          <p:cTn id="10" fill="hold">
                            <p:stCondLst>
                              <p:cond delay="600"/>
                            </p:stCondLst>
                            <p:childTnLst>
                              <p:par>
                                <p:cTn id="11" presetID="22" presetClass="entr" presetSubtype="8"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par>
                                <p:cTn id="14" presetID="22" presetClass="entr" presetSubtype="2"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right)">
                                      <p:cBhvr>
                                        <p:cTn id="16" dur="500"/>
                                        <p:tgtEl>
                                          <p:spTgt spid="65"/>
                                        </p:tgtEl>
                                      </p:cBhvr>
                                    </p:animEffect>
                                  </p:childTnLst>
                                </p:cTn>
                              </p:par>
                            </p:childTnLst>
                          </p:cTn>
                        </p:par>
                        <p:par>
                          <p:cTn id="17" fill="hold">
                            <p:stCondLst>
                              <p:cond delay="1100"/>
                            </p:stCondLst>
                            <p:childTnLst>
                              <p:par>
                                <p:cTn id="18" presetID="53" presetClass="entr" presetSubtype="16"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animEffect transition="in" filter="fade">
                                      <p:cBhvr>
                                        <p:cTn id="22" dur="500"/>
                                        <p:tgtEl>
                                          <p:spTgt spid="54"/>
                                        </p:tgtEl>
                                      </p:cBhvr>
                                    </p:animEffect>
                                  </p:childTnLst>
                                </p:cTn>
                              </p:par>
                              <p:par>
                                <p:cTn id="23" presetID="53" presetClass="entr" presetSubtype="16"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ppt_w</p:attrName>
                                        </p:attrNameLst>
                                      </p:cBhvr>
                                      <p:tavLst>
                                        <p:tav tm="0">
                                          <p:val>
                                            <p:fltVal val="0"/>
                                          </p:val>
                                        </p:tav>
                                        <p:tav tm="100000">
                                          <p:val>
                                            <p:strVal val="#ppt_w"/>
                                          </p:val>
                                        </p:tav>
                                      </p:tavLst>
                                    </p:anim>
                                    <p:anim calcmode="lin" valueType="num">
                                      <p:cBhvr>
                                        <p:cTn id="26" dur="500" fill="hold"/>
                                        <p:tgtEl>
                                          <p:spTgt spid="58"/>
                                        </p:tgtEl>
                                        <p:attrNameLst>
                                          <p:attrName>ppt_h</p:attrName>
                                        </p:attrNameLst>
                                      </p:cBhvr>
                                      <p:tavLst>
                                        <p:tav tm="0">
                                          <p:val>
                                            <p:fltVal val="0"/>
                                          </p:val>
                                        </p:tav>
                                        <p:tav tm="100000">
                                          <p:val>
                                            <p:strVal val="#ppt_h"/>
                                          </p:val>
                                        </p:tav>
                                      </p:tavLst>
                                    </p:anim>
                                    <p:animEffect transition="in" filter="fade">
                                      <p:cBhvr>
                                        <p:cTn id="27" dur="500"/>
                                        <p:tgtEl>
                                          <p:spTgt spid="58"/>
                                        </p:tgtEl>
                                      </p:cBhvr>
                                    </p:animEffect>
                                  </p:childTnLst>
                                </p:cTn>
                              </p:par>
                            </p:childTnLst>
                          </p:cTn>
                        </p:par>
                        <p:par>
                          <p:cTn id="28" fill="hold">
                            <p:stCondLst>
                              <p:cond delay="1600"/>
                            </p:stCondLst>
                            <p:childTnLst>
                              <p:par>
                                <p:cTn id="29" presetID="22" presetClass="entr" presetSubtype="1"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childTnLst>
                          </p:cTn>
                        </p:par>
                        <p:par>
                          <p:cTn id="32" fill="hold">
                            <p:stCondLst>
                              <p:cond delay="2100"/>
                            </p:stCondLst>
                            <p:childTnLst>
                              <p:par>
                                <p:cTn id="33" presetID="22" presetClass="entr" presetSubtype="1"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500"/>
                                        <p:tgtEl>
                                          <p:spTgt spid="47"/>
                                        </p:tgtEl>
                                      </p:cBhvr>
                                    </p:animEffect>
                                  </p:childTnLst>
                                </p:cTn>
                              </p:par>
                            </p:childTnLst>
                          </p:cTn>
                        </p:par>
                        <p:par>
                          <p:cTn id="36" fill="hold">
                            <p:stCondLst>
                              <p:cond delay="2600"/>
                            </p:stCondLst>
                            <p:childTnLst>
                              <p:par>
                                <p:cTn id="37" presetID="22" presetClass="entr" presetSubtype="1" fill="hold" grpId="0"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childTnLst>
                          </p:cTn>
                        </p:par>
                        <p:par>
                          <p:cTn id="40" fill="hold">
                            <p:stCondLst>
                              <p:cond delay="3100"/>
                            </p:stCondLst>
                            <p:childTnLst>
                              <p:par>
                                <p:cTn id="41" presetID="22" presetClass="entr" presetSubtype="1"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up)">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9" grpId="0" animBg="1"/>
      <p:bldP spid="48" grpId="0" animBg="1"/>
      <p:bldP spid="50" grpId="0" animBg="1"/>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C792C11-5B2B-4744-872D-4942D999FF3B}"/>
              </a:ext>
            </a:extLst>
          </p:cNvPr>
          <p:cNvSpPr/>
          <p:nvPr/>
        </p:nvSpPr>
        <p:spPr>
          <a:xfrm>
            <a:off x="795563" y="1068588"/>
            <a:ext cx="9067622" cy="374461"/>
          </a:xfrm>
          <a:prstGeom prst="rect">
            <a:avLst/>
          </a:prstGeom>
        </p:spPr>
        <p:txBody>
          <a:bodyPr wrap="square">
            <a:spAutoFit/>
          </a:bodyPr>
          <a:lstStyle/>
          <a:p>
            <a:pPr>
              <a:lnSpc>
                <a:spcPts val="2200"/>
              </a:lnSpc>
            </a:pPr>
            <a:r>
              <a:rPr lang="zh-CN" altLang="zh-CN" sz="2000" b="1" dirty="0">
                <a:solidFill>
                  <a:srgbClr val="B6040F"/>
                </a:solidFill>
                <a:latin typeface="微软雅黑" panose="020B0503020204020204" charset="-122"/>
                <a:ea typeface="微软雅黑" panose="020B0503020204020204" charset="-122"/>
              </a:rPr>
              <a:t>完善廉政制度建设、建立健全风险防范机制</a:t>
            </a:r>
          </a:p>
        </p:txBody>
      </p:sp>
      <p:grpSp>
        <p:nvGrpSpPr>
          <p:cNvPr id="3" name="组合 2">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4" name="直接连接符 3">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2233541" y="3301080"/>
            <a:ext cx="7352978" cy="3008120"/>
            <a:chOff x="1663554" y="2521010"/>
            <a:chExt cx="8473097" cy="3466364"/>
          </a:xfrm>
        </p:grpSpPr>
        <p:pic>
          <p:nvPicPr>
            <p:cNvPr id="7" name="图片 6"/>
            <p:cNvPicPr>
              <a:picLocks noChangeAspect="1"/>
            </p:cNvPicPr>
            <p:nvPr/>
          </p:nvPicPr>
          <p:blipFill>
            <a:blip r:embed="rId2"/>
            <a:stretch>
              <a:fillRect/>
            </a:stretch>
          </p:blipFill>
          <p:spPr>
            <a:xfrm>
              <a:off x="1663554" y="2521010"/>
              <a:ext cx="2583872" cy="3448228"/>
            </a:xfrm>
            <a:prstGeom prst="rect">
              <a:avLst/>
            </a:prstGeom>
            <a:ln>
              <a:noFill/>
            </a:ln>
            <a:effectLst>
              <a:outerShdw blurRad="190500" algn="tl" rotWithShape="0">
                <a:srgbClr val="000000">
                  <a:alpha val="70000"/>
                </a:srgbClr>
              </a:outerShdw>
            </a:effectLst>
          </p:spPr>
        </p:pic>
        <p:pic>
          <p:nvPicPr>
            <p:cNvPr id="8" name="图片 7"/>
            <p:cNvPicPr>
              <a:picLocks noChangeAspect="1"/>
            </p:cNvPicPr>
            <p:nvPr/>
          </p:nvPicPr>
          <p:blipFill>
            <a:blip r:embed="rId3"/>
            <a:stretch>
              <a:fillRect/>
            </a:stretch>
          </p:blipFill>
          <p:spPr>
            <a:xfrm>
              <a:off x="3544802" y="2521010"/>
              <a:ext cx="2583872" cy="3458073"/>
            </a:xfrm>
            <a:prstGeom prst="rect">
              <a:avLst/>
            </a:prstGeom>
            <a:ln>
              <a:noFill/>
            </a:ln>
            <a:effectLst>
              <a:outerShdw blurRad="190500" algn="tl" rotWithShape="0">
                <a:srgbClr val="000000">
                  <a:alpha val="70000"/>
                </a:srgbClr>
              </a:outerShdw>
            </a:effectLst>
          </p:spPr>
        </p:pic>
        <p:pic>
          <p:nvPicPr>
            <p:cNvPr id="9" name="图片 8"/>
            <p:cNvPicPr>
              <a:picLocks noChangeAspect="1"/>
            </p:cNvPicPr>
            <p:nvPr/>
          </p:nvPicPr>
          <p:blipFill>
            <a:blip r:embed="rId4"/>
            <a:stretch>
              <a:fillRect/>
            </a:stretch>
          </p:blipFill>
          <p:spPr>
            <a:xfrm>
              <a:off x="5509161" y="2530846"/>
              <a:ext cx="2583872" cy="3446692"/>
            </a:xfrm>
            <a:prstGeom prst="rect">
              <a:avLst/>
            </a:prstGeom>
            <a:ln>
              <a:noFill/>
            </a:ln>
            <a:effectLst>
              <a:outerShdw blurRad="190500" algn="tl" rotWithShape="0">
                <a:srgbClr val="000000">
                  <a:alpha val="70000"/>
                </a:srgbClr>
              </a:outerShdw>
            </a:effectLst>
          </p:spPr>
        </p:pic>
        <p:pic>
          <p:nvPicPr>
            <p:cNvPr id="11" name="图片 10"/>
            <p:cNvPicPr>
              <a:picLocks noChangeAspect="1"/>
            </p:cNvPicPr>
            <p:nvPr/>
          </p:nvPicPr>
          <p:blipFill>
            <a:blip r:embed="rId5"/>
            <a:stretch>
              <a:fillRect/>
            </a:stretch>
          </p:blipFill>
          <p:spPr>
            <a:xfrm>
              <a:off x="7552779" y="2530846"/>
              <a:ext cx="2583872" cy="3456528"/>
            </a:xfrm>
            <a:prstGeom prst="rect">
              <a:avLst/>
            </a:prstGeom>
            <a:ln>
              <a:noFill/>
            </a:ln>
            <a:effectLst>
              <a:outerShdw blurRad="190500" algn="tl" rotWithShape="0">
                <a:srgbClr val="000000">
                  <a:alpha val="70000"/>
                </a:srgbClr>
              </a:outerShdw>
            </a:effectLst>
          </p:spPr>
        </p:pic>
      </p:grpSp>
      <p:sp>
        <p:nvSpPr>
          <p:cNvPr id="13" name="矩形 12"/>
          <p:cNvSpPr/>
          <p:nvPr/>
        </p:nvSpPr>
        <p:spPr>
          <a:xfrm>
            <a:off x="795562" y="1683561"/>
            <a:ext cx="10416519" cy="1247265"/>
          </a:xfrm>
          <a:prstGeom prst="rect">
            <a:avLst/>
          </a:prstGeom>
        </p:spPr>
        <p:txBody>
          <a:bodyPr wrap="square">
            <a:spAutoFit/>
          </a:bodyPr>
          <a:lstStyle/>
          <a:p>
            <a:pPr>
              <a:lnSpc>
                <a:spcPts val="2300"/>
              </a:lnSpc>
            </a:pPr>
            <a:r>
              <a:rPr lang="zh-CN" altLang="zh-CN" sz="1600" dirty="0">
                <a:solidFill>
                  <a:schemeClr val="tx1">
                    <a:lumMod val="75000"/>
                    <a:lumOff val="25000"/>
                  </a:schemeClr>
                </a:solidFill>
                <a:latin typeface="微软雅黑" panose="020B0503020204020204" charset="-122"/>
                <a:ea typeface="微软雅黑" panose="020B0503020204020204" charset="-122"/>
              </a:rPr>
              <a:t>为了防范廉政风险，出版社重点针对权力运行中的风险和监督管理中的薄弱环节，主动预防，超前防范，推动监督关口前移，使预防腐败、廉政风险防范的责任落实到每一个部门、每一个岗位和每一个人；重点查找制度机制缺陷，对已有的各项管理制度、规章制度进行梳理，查缺补漏，并且根据新的情况修订完善，标本兼治。目前出版社廉政建设相关制度、规定已经相当完备。</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239167791"/>
      </p:ext>
    </p:extLst>
  </p:cSld>
  <p:clrMapOvr>
    <a:masterClrMapping/>
  </p:clrMapOvr>
  <p:transition spd="med" advClick="0" advTm="3000">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685" y="3973830"/>
            <a:ext cx="12209145" cy="2888615"/>
          </a:xfrm>
          <a:prstGeom prst="rect">
            <a:avLst/>
          </a:prstGeom>
          <a:blipFill rotWithShape="1">
            <a:blip r:embed="rId3">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85821F69-3965-4BE0-8ADA-660EDF2293DA}"/>
              </a:ext>
            </a:extLst>
          </p:cNvPr>
          <p:cNvSpPr txBox="1"/>
          <p:nvPr/>
        </p:nvSpPr>
        <p:spPr>
          <a:xfrm>
            <a:off x="2686778" y="2102066"/>
            <a:ext cx="8753382" cy="1649298"/>
          </a:xfrm>
          <a:prstGeom prst="rect">
            <a:avLst/>
          </a:prstGeom>
          <a:noFill/>
        </p:spPr>
        <p:txBody>
          <a:bodyPr wrap="square">
            <a:spAutoFit/>
          </a:bodyPr>
          <a:lstStyle/>
          <a:p>
            <a:pPr indent="306070">
              <a:lnSpc>
                <a:spcPct val="200000"/>
              </a:lnSpc>
              <a:spcBef>
                <a:spcPts val="250"/>
              </a:spcBef>
              <a:spcAft>
                <a:spcPts val="250"/>
              </a:spcAft>
            </a:pPr>
            <a:r>
              <a:rPr lang="zh-CN" altLang="zh-CN" sz="1600" dirty="0">
                <a:solidFill>
                  <a:schemeClr val="tx1">
                    <a:lumMod val="75000"/>
                    <a:lumOff val="25000"/>
                  </a:schemeClr>
                </a:solidFill>
                <a:latin typeface="微软雅黑" panose="020B0503020204020204" charset="-122"/>
                <a:ea typeface="微软雅黑" panose="020B0503020204020204" charset="-122"/>
              </a:rPr>
              <a:t>“定方向”——做好确保人大出版社正确前进方向的掌舵人</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306070">
              <a:lnSpc>
                <a:spcPct val="200000"/>
              </a:lnSpc>
              <a:spcBef>
                <a:spcPts val="250"/>
              </a:spcBef>
              <a:spcAft>
                <a:spcPts val="250"/>
              </a:spcAft>
            </a:pPr>
            <a:r>
              <a:rPr lang="zh-CN" altLang="zh-CN" sz="1600" dirty="0">
                <a:solidFill>
                  <a:schemeClr val="tx1">
                    <a:lumMod val="75000"/>
                    <a:lumOff val="25000"/>
                  </a:schemeClr>
                </a:solidFill>
                <a:latin typeface="微软雅黑" panose="020B0503020204020204" charset="-122"/>
                <a:ea typeface="微软雅黑" panose="020B0503020204020204" charset="-122"/>
              </a:rPr>
              <a:t>“带队伍”——培养有能力、有担当、团结奋进的划桨手</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a:p>
            <a:pPr indent="306070">
              <a:lnSpc>
                <a:spcPct val="200000"/>
              </a:lnSpc>
              <a:spcBef>
                <a:spcPts val="250"/>
              </a:spcBef>
              <a:spcAft>
                <a:spcPts val="250"/>
              </a:spcAft>
            </a:pPr>
            <a:r>
              <a:rPr lang="zh-CN" altLang="zh-CN" sz="1600" dirty="0">
                <a:solidFill>
                  <a:schemeClr val="tx1">
                    <a:lumMod val="75000"/>
                    <a:lumOff val="25000"/>
                  </a:schemeClr>
                </a:solidFill>
                <a:latin typeface="微软雅黑" panose="020B0503020204020204" charset="-122"/>
                <a:ea typeface="微软雅黑" panose="020B0503020204020204" charset="-122"/>
              </a:rPr>
              <a:t>“严纪律”——做好坚守制度、防范风险、清正廉洁的领航员</a:t>
            </a:r>
            <a:endParaRPr lang="en-US" altLang="zh-CN" sz="1600" dirty="0">
              <a:solidFill>
                <a:schemeClr val="tx1">
                  <a:lumMod val="75000"/>
                  <a:lumOff val="25000"/>
                </a:schemeClr>
              </a:solidFill>
              <a:latin typeface="微软雅黑" panose="020B0503020204020204" charset="-122"/>
              <a:ea typeface="微软雅黑" panose="020B0503020204020204" charset="-122"/>
            </a:endParaRPr>
          </a:p>
        </p:txBody>
      </p:sp>
      <p:sp>
        <p:nvSpPr>
          <p:cNvPr id="44" name="矩形 43">
            <a:extLst>
              <a:ext uri="{FF2B5EF4-FFF2-40B4-BE49-F238E27FC236}">
                <a16:creationId xmlns:a16="http://schemas.microsoft.com/office/drawing/2014/main" id="{B5D04A8D-D062-4917-BE0C-33BD476DCF63}"/>
              </a:ext>
            </a:extLst>
          </p:cNvPr>
          <p:cNvSpPr/>
          <p:nvPr/>
        </p:nvSpPr>
        <p:spPr>
          <a:xfrm>
            <a:off x="764540" y="1711325"/>
            <a:ext cx="10675620" cy="3904615"/>
          </a:xfrm>
          <a:prstGeom prst="rect">
            <a:avLst/>
          </a:prstGeom>
          <a:noFill/>
          <a:ln w="19050">
            <a:solidFill>
              <a:srgbClr val="B604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descr="天安门">
            <a:extLst>
              <a:ext uri="{FF2B5EF4-FFF2-40B4-BE49-F238E27FC236}">
                <a16:creationId xmlns:a16="http://schemas.microsoft.com/office/drawing/2014/main" id="{FCA8747B-50F4-4D91-9D04-BD4A7F450BC0}"/>
              </a:ext>
            </a:extLst>
          </p:cNvPr>
          <p:cNvPicPr>
            <a:picLocks noChangeAspect="1"/>
          </p:cNvPicPr>
          <p:nvPr/>
        </p:nvPicPr>
        <p:blipFill>
          <a:blip r:embed="rId4"/>
          <a:stretch>
            <a:fillRect/>
          </a:stretch>
        </p:blipFill>
        <p:spPr>
          <a:xfrm>
            <a:off x="764540" y="301625"/>
            <a:ext cx="1804035" cy="1304925"/>
          </a:xfrm>
          <a:prstGeom prst="rect">
            <a:avLst/>
          </a:prstGeom>
        </p:spPr>
      </p:pic>
      <p:cxnSp>
        <p:nvCxnSpPr>
          <p:cNvPr id="46" name="直接连接符 45">
            <a:extLst>
              <a:ext uri="{FF2B5EF4-FFF2-40B4-BE49-F238E27FC236}">
                <a16:creationId xmlns:a16="http://schemas.microsoft.com/office/drawing/2014/main" id="{831E2FE2-CBD5-4584-B463-6742BB16BA00}"/>
              </a:ext>
            </a:extLst>
          </p:cNvPr>
          <p:cNvCxnSpPr/>
          <p:nvPr/>
        </p:nvCxnSpPr>
        <p:spPr>
          <a:xfrm flipV="1">
            <a:off x="753110" y="1606550"/>
            <a:ext cx="10687050" cy="15240"/>
          </a:xfrm>
          <a:prstGeom prst="line">
            <a:avLst/>
          </a:prstGeom>
          <a:ln w="34925">
            <a:solidFill>
              <a:srgbClr val="B6040F"/>
            </a:solidFill>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772CCB6A-FBB9-4DD4-9DD4-98072B0542AF}"/>
              </a:ext>
            </a:extLst>
          </p:cNvPr>
          <p:cNvSpPr txBox="1"/>
          <p:nvPr/>
        </p:nvSpPr>
        <p:spPr>
          <a:xfrm>
            <a:off x="983201" y="3929734"/>
            <a:ext cx="10051741" cy="1446037"/>
          </a:xfrm>
          <a:prstGeom prst="rect">
            <a:avLst/>
          </a:prstGeom>
          <a:noFill/>
        </p:spPr>
        <p:txBody>
          <a:bodyPr wrap="square">
            <a:spAutoFit/>
          </a:bodyPr>
          <a:lstStyle/>
          <a:p>
            <a:pPr indent="306070">
              <a:lnSpc>
                <a:spcPts val="3700"/>
              </a:lnSpc>
              <a:spcBef>
                <a:spcPts val="250"/>
              </a:spcBef>
              <a:spcAft>
                <a:spcPts val="250"/>
              </a:spcAft>
            </a:pPr>
            <a:r>
              <a:rPr lang="en-US" altLang="zh-CN" sz="1600" dirty="0">
                <a:solidFill>
                  <a:schemeClr val="tx1">
                    <a:lumMod val="75000"/>
                    <a:lumOff val="25000"/>
                  </a:schemeClr>
                </a:solidFill>
                <a:latin typeface="微软雅黑" panose="020B0503020204020204" charset="-122"/>
                <a:ea typeface="微软雅黑" panose="020B0503020204020204" charset="-122"/>
              </a:rPr>
              <a:t>  </a:t>
            </a:r>
            <a:r>
              <a:rPr lang="zh-CN" altLang="zh-CN" sz="1600" dirty="0">
                <a:solidFill>
                  <a:schemeClr val="tx1">
                    <a:lumMod val="75000"/>
                    <a:lumOff val="25000"/>
                  </a:schemeClr>
                </a:solidFill>
                <a:latin typeface="微软雅黑" panose="020B0503020204020204" charset="-122"/>
                <a:ea typeface="微软雅黑" panose="020B0503020204020204" charset="-122"/>
              </a:rPr>
              <a:t>有为方能有位，正因为准确地抓住了企业党建工作与企业经营之间有效衔接点，找到了发挥政治核心作用的正确途径和方法，人大出版社这艘大船，在社党委坚强有力的领导下，正乘风破浪、扬帆远航，驶向国内一流、国际知名出版社的远大目标！</a:t>
            </a:r>
          </a:p>
        </p:txBody>
      </p:sp>
      <p:pic>
        <p:nvPicPr>
          <p:cNvPr id="49" name="图片 48" descr="2">
            <a:extLst>
              <a:ext uri="{FF2B5EF4-FFF2-40B4-BE49-F238E27FC236}">
                <a16:creationId xmlns:a16="http://schemas.microsoft.com/office/drawing/2014/main" id="{6ADE170A-87CB-40A6-A073-A955DABB3C8D}"/>
              </a:ext>
            </a:extLst>
          </p:cNvPr>
          <p:cNvPicPr>
            <a:picLocks noChangeAspect="1"/>
          </p:cNvPicPr>
          <p:nvPr/>
        </p:nvPicPr>
        <p:blipFill>
          <a:blip r:embed="rId5"/>
          <a:stretch>
            <a:fillRect/>
          </a:stretch>
        </p:blipFill>
        <p:spPr>
          <a:xfrm>
            <a:off x="9972587" y="357292"/>
            <a:ext cx="1499414" cy="252802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par>
                          <p:cTn id="13" fill="hold">
                            <p:stCondLst>
                              <p:cond delay="1000"/>
                            </p:stCondLst>
                            <p:childTnLst>
                              <p:par>
                                <p:cTn id="14" presetID="20" presetClass="entr" presetSubtype="0"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edge">
                                      <p:cBhvr>
                                        <p:cTn id="16" dur="500"/>
                                        <p:tgtEl>
                                          <p:spTgt spid="44"/>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500" fill="hold"/>
                                        <p:tgtEl>
                                          <p:spTgt spid="49"/>
                                        </p:tgtEl>
                                        <p:attrNameLst>
                                          <p:attrName>ppt_x</p:attrName>
                                        </p:attrNameLst>
                                      </p:cBhvr>
                                      <p:tavLst>
                                        <p:tav tm="0">
                                          <p:val>
                                            <p:strVal val="1+#ppt_w/2"/>
                                          </p:val>
                                        </p:tav>
                                        <p:tav tm="100000">
                                          <p:val>
                                            <p:strVal val="#ppt_x"/>
                                          </p:val>
                                        </p:tav>
                                      </p:tavLst>
                                    </p:anim>
                                    <p:anim calcmode="lin" valueType="num">
                                      <p:cBhvr additive="base">
                                        <p:cTn id="21" dur="500" fill="hold"/>
                                        <p:tgtEl>
                                          <p:spTgt spid="49"/>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 calcmode="lin" valueType="num">
                                      <p:cBhvr>
                                        <p:cTn id="24" dur="500" fill="hold"/>
                                        <p:tgtEl>
                                          <p:spTgt spid="49"/>
                                        </p:tgtEl>
                                        <p:attrNameLst>
                                          <p:attrName>ppt_w</p:attrName>
                                        </p:attrNameLst>
                                      </p:cBhvr>
                                      <p:tavLst>
                                        <p:tav tm="0">
                                          <p:val>
                                            <p:fltVal val="0"/>
                                          </p:val>
                                        </p:tav>
                                        <p:tav tm="100000">
                                          <p:val>
                                            <p:strVal val="#ppt_w"/>
                                          </p:val>
                                        </p:tav>
                                      </p:tavLst>
                                    </p:anim>
                                    <p:anim calcmode="lin" valueType="num">
                                      <p:cBhvr>
                                        <p:cTn id="25" dur="500" fill="hold"/>
                                        <p:tgtEl>
                                          <p:spTgt spid="49"/>
                                        </p:tgtEl>
                                        <p:attrNameLst>
                                          <p:attrName>ppt_h</p:attrName>
                                        </p:attrNameLst>
                                      </p:cBhvr>
                                      <p:tavLst>
                                        <p:tav tm="0">
                                          <p:val>
                                            <p:fltVal val="0"/>
                                          </p:val>
                                        </p:tav>
                                        <p:tav tm="100000">
                                          <p:val>
                                            <p:strVal val="#ppt_h"/>
                                          </p:val>
                                        </p:tav>
                                      </p:tavLst>
                                    </p:anim>
                                    <p:animEffect transition="in" filter="fade">
                                      <p:cBhvr>
                                        <p:cTn id="26" dur="500"/>
                                        <p:tgtEl>
                                          <p:spTgt spid="4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par>
                          <p:cTn id="31" fill="hold">
                            <p:stCondLst>
                              <p:cond delay="2500"/>
                            </p:stCondLst>
                            <p:childTnLst>
                              <p:par>
                                <p:cTn id="32" presetID="14" presetClass="entr" presetSubtype="10" fill="hold" nodeType="afterEffect">
                                  <p:stCondLst>
                                    <p:cond delay="0"/>
                                  </p:stCondLst>
                                  <p:childTnLst>
                                    <p:set>
                                      <p:cBhvr>
                                        <p:cTn id="33"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34"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9685" y="3973830"/>
            <a:ext cx="12209145" cy="2888615"/>
          </a:xfrm>
          <a:prstGeom prst="rect">
            <a:avLst/>
          </a:prstGeom>
          <a:blipFill rotWithShape="1">
            <a:blip r:embed="rId2">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150736" y="3516183"/>
            <a:ext cx="2925518" cy="1832837"/>
            <a:chOff x="1036434" y="3822793"/>
            <a:chExt cx="2944723" cy="1832837"/>
          </a:xfrm>
        </p:grpSpPr>
        <p:sp>
          <p:nvSpPr>
            <p:cNvPr id="6" name="圆角矩形 5"/>
            <p:cNvSpPr/>
            <p:nvPr/>
          </p:nvSpPr>
          <p:spPr>
            <a:xfrm>
              <a:off x="1036434" y="3822793"/>
              <a:ext cx="2944723" cy="1760272"/>
            </a:xfrm>
            <a:prstGeom prst="roundRect">
              <a:avLst>
                <a:gd name="adj" fmla="val 7594"/>
              </a:avLst>
            </a:prstGeom>
            <a:gradFill>
              <a:gsLst>
                <a:gs pos="0">
                  <a:srgbClr val="E4E4E4"/>
                </a:gs>
                <a:gs pos="100000">
                  <a:srgbClr val="FEFEFE"/>
                </a:gs>
              </a:gsLst>
              <a:lin ang="3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8"/>
            <p:cNvSpPr txBox="1"/>
            <p:nvPr/>
          </p:nvSpPr>
          <p:spPr>
            <a:xfrm>
              <a:off x="1501283" y="4280895"/>
              <a:ext cx="2014816" cy="1374735"/>
            </a:xfrm>
            <a:prstGeom prst="rect">
              <a:avLst/>
            </a:prstGeom>
            <a:noFill/>
            <a:effectLst/>
          </p:spPr>
          <p:txBody>
            <a:bodyPr wrap="square" rtlCol="0">
              <a:spAutoFit/>
            </a:bodyPr>
            <a:lstStyle/>
            <a:p>
              <a:pPr>
                <a:lnSpc>
                  <a:spcPts val="2500"/>
                </a:lnSpc>
              </a:pPr>
              <a:r>
                <a:rPr lang="zh-CN" altLang="zh-CN" sz="1400" dirty="0">
                  <a:solidFill>
                    <a:schemeClr val="tx1">
                      <a:lumMod val="75000"/>
                      <a:lumOff val="25000"/>
                    </a:schemeClr>
                  </a:solidFill>
                  <a:latin typeface="微软雅黑" pitchFamily="34" charset="-122"/>
                  <a:ea typeface="微软雅黑" pitchFamily="34" charset="-122"/>
                </a:rPr>
                <a:t>落实意识形态工作责任，坚持正确的出版导向</a:t>
              </a:r>
            </a:p>
            <a:p>
              <a:pPr>
                <a:lnSpc>
                  <a:spcPts val="2500"/>
                </a:lnSpc>
              </a:pPr>
              <a:endParaRPr lang="zh-CN" altLang="zh-CN" sz="1400" dirty="0">
                <a:solidFill>
                  <a:schemeClr val="tx1">
                    <a:lumMod val="75000"/>
                    <a:lumOff val="25000"/>
                  </a:schemeClr>
                </a:solidFill>
                <a:latin typeface="微软雅黑" pitchFamily="34" charset="-122"/>
                <a:ea typeface="微软雅黑" pitchFamily="34" charset="-122"/>
              </a:endParaRPr>
            </a:p>
            <a:p>
              <a:pPr>
                <a:lnSpc>
                  <a:spcPts val="2500"/>
                </a:lnSpc>
              </a:pPr>
              <a:endParaRPr lang="en-US" altLang="zh-CN" sz="1400" dirty="0">
                <a:solidFill>
                  <a:schemeClr val="tx1">
                    <a:lumMod val="75000"/>
                    <a:lumOff val="25000"/>
                  </a:schemeClr>
                </a:solidFill>
                <a:latin typeface="微软雅黑" pitchFamily="34" charset="-122"/>
                <a:ea typeface="微软雅黑" pitchFamily="34" charset="-122"/>
              </a:endParaRPr>
            </a:p>
          </p:txBody>
        </p:sp>
      </p:grpSp>
      <p:grpSp>
        <p:nvGrpSpPr>
          <p:cNvPr id="8" name="组合 7"/>
          <p:cNvGrpSpPr/>
          <p:nvPr/>
        </p:nvGrpSpPr>
        <p:grpSpPr>
          <a:xfrm>
            <a:off x="4634983" y="3516184"/>
            <a:ext cx="3145128" cy="1760272"/>
            <a:chOff x="4606786" y="3822793"/>
            <a:chExt cx="2944723" cy="1760272"/>
          </a:xfrm>
        </p:grpSpPr>
        <p:sp>
          <p:nvSpPr>
            <p:cNvPr id="9" name="圆角矩形 8"/>
            <p:cNvSpPr/>
            <p:nvPr/>
          </p:nvSpPr>
          <p:spPr>
            <a:xfrm>
              <a:off x="4606786" y="3822793"/>
              <a:ext cx="2944723" cy="1760272"/>
            </a:xfrm>
            <a:prstGeom prst="roundRect">
              <a:avLst>
                <a:gd name="adj" fmla="val 7594"/>
              </a:avLst>
            </a:prstGeom>
            <a:gradFill>
              <a:gsLst>
                <a:gs pos="0">
                  <a:srgbClr val="E4E4E4"/>
                </a:gs>
                <a:gs pos="100000">
                  <a:srgbClr val="FEFEFE"/>
                </a:gs>
              </a:gsLst>
              <a:lin ang="3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文本框 11"/>
            <p:cNvSpPr txBox="1"/>
            <p:nvPr/>
          </p:nvSpPr>
          <p:spPr>
            <a:xfrm>
              <a:off x="4755757" y="4264876"/>
              <a:ext cx="2663994" cy="808298"/>
            </a:xfrm>
            <a:prstGeom prst="rect">
              <a:avLst/>
            </a:prstGeom>
            <a:noFill/>
            <a:effectLst/>
          </p:spPr>
          <p:txBody>
            <a:bodyPr wrap="square" rtlCol="0">
              <a:spAutoFit/>
            </a:bodyPr>
            <a:lstStyle/>
            <a:p>
              <a:pPr>
                <a:lnSpc>
                  <a:spcPts val="3000"/>
                </a:lnSpc>
              </a:pPr>
              <a:r>
                <a:rPr lang="zh-CN" altLang="zh-CN" sz="1400" dirty="0">
                  <a:solidFill>
                    <a:schemeClr val="tx1">
                      <a:lumMod val="75000"/>
                      <a:lumOff val="25000"/>
                    </a:schemeClr>
                  </a:solidFill>
                  <a:latin typeface="微软雅黑" pitchFamily="34" charset="-122"/>
                  <a:ea typeface="微软雅黑" pitchFamily="34" charset="-122"/>
                </a:rPr>
                <a:t>夯实支部建设，以企业文化建设为抓手打造优秀员工团队</a:t>
              </a:r>
            </a:p>
          </p:txBody>
        </p:sp>
      </p:grpSp>
      <p:grpSp>
        <p:nvGrpSpPr>
          <p:cNvPr id="11" name="组合 10"/>
          <p:cNvGrpSpPr/>
          <p:nvPr/>
        </p:nvGrpSpPr>
        <p:grpSpPr>
          <a:xfrm>
            <a:off x="8291437" y="3516183"/>
            <a:ext cx="2944722" cy="1760272"/>
            <a:chOff x="8177138" y="3822793"/>
            <a:chExt cx="2944723" cy="1760272"/>
          </a:xfrm>
        </p:grpSpPr>
        <p:sp>
          <p:nvSpPr>
            <p:cNvPr id="12" name="圆角矩形 11"/>
            <p:cNvSpPr/>
            <p:nvPr/>
          </p:nvSpPr>
          <p:spPr>
            <a:xfrm>
              <a:off x="8177138" y="3822793"/>
              <a:ext cx="2944723" cy="1760272"/>
            </a:xfrm>
            <a:prstGeom prst="roundRect">
              <a:avLst>
                <a:gd name="adj" fmla="val 7594"/>
              </a:avLst>
            </a:prstGeom>
            <a:gradFill>
              <a:gsLst>
                <a:gs pos="0">
                  <a:srgbClr val="E4E4E4"/>
                </a:gs>
                <a:gs pos="100000">
                  <a:srgbClr val="FEFEFE"/>
                </a:gs>
              </a:gsLst>
              <a:lin ang="3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文本框 15"/>
            <p:cNvSpPr txBox="1"/>
            <p:nvPr/>
          </p:nvSpPr>
          <p:spPr>
            <a:xfrm>
              <a:off x="8346065" y="4288758"/>
              <a:ext cx="2683380" cy="861774"/>
            </a:xfrm>
            <a:prstGeom prst="rect">
              <a:avLst/>
            </a:prstGeom>
            <a:noFill/>
            <a:effectLst/>
          </p:spPr>
          <p:txBody>
            <a:bodyPr wrap="square" rtlCol="0">
              <a:spAutoFit/>
            </a:bodyPr>
            <a:lstStyle/>
            <a:p>
              <a:pPr>
                <a:lnSpc>
                  <a:spcPts val="3000"/>
                </a:lnSpc>
              </a:pPr>
              <a:r>
                <a:rPr lang="zh-CN" altLang="zh-CN" sz="1400" dirty="0">
                  <a:solidFill>
                    <a:schemeClr val="tx1">
                      <a:lumMod val="75000"/>
                      <a:lumOff val="25000"/>
                    </a:schemeClr>
                  </a:solidFill>
                  <a:latin typeface="微软雅黑" pitchFamily="34" charset="-122"/>
                  <a:ea typeface="微软雅黑" pitchFamily="34" charset="-122"/>
                </a:rPr>
                <a:t>廉政警钟长鸣，健全党风廉政制度，营造风清气正的工作环境</a:t>
              </a:r>
            </a:p>
          </p:txBody>
        </p:sp>
      </p:grpSp>
      <p:cxnSp>
        <p:nvCxnSpPr>
          <p:cNvPr id="14" name="直接连接符 13"/>
          <p:cNvCxnSpPr/>
          <p:nvPr/>
        </p:nvCxnSpPr>
        <p:spPr>
          <a:xfrm>
            <a:off x="2602054" y="2828138"/>
            <a:ext cx="7200000" cy="0"/>
          </a:xfrm>
          <a:prstGeom prst="line">
            <a:avLst/>
          </a:prstGeom>
          <a:ln w="12700">
            <a:solidFill>
              <a:srgbClr val="1F3D6A"/>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199298" y="2440002"/>
            <a:ext cx="0" cy="792000"/>
          </a:xfrm>
          <a:prstGeom prst="line">
            <a:avLst/>
          </a:prstGeom>
          <a:ln w="19050">
            <a:solidFill>
              <a:srgbClr val="1F3D6A"/>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621531" y="2836002"/>
            <a:ext cx="0" cy="792000"/>
          </a:xfrm>
          <a:prstGeom prst="line">
            <a:avLst/>
          </a:prstGeom>
          <a:ln w="19050">
            <a:solidFill>
              <a:srgbClr val="1F3D6A"/>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9806037" y="2836002"/>
            <a:ext cx="0" cy="792000"/>
          </a:xfrm>
          <a:prstGeom prst="line">
            <a:avLst/>
          </a:prstGeom>
          <a:ln w="19050">
            <a:solidFill>
              <a:srgbClr val="1F3D6A"/>
            </a:solidFill>
          </a:ln>
        </p:spPr>
        <p:style>
          <a:lnRef idx="1">
            <a:schemeClr val="accent1"/>
          </a:lnRef>
          <a:fillRef idx="0">
            <a:schemeClr val="accent1"/>
          </a:fillRef>
          <a:effectRef idx="0">
            <a:schemeClr val="accent1"/>
          </a:effectRef>
          <a:fontRef idx="minor">
            <a:schemeClr val="tx1"/>
          </a:fontRef>
        </p:style>
      </p:cxnSp>
      <p:sp>
        <p:nvSpPr>
          <p:cNvPr id="21" name="Freeform 25"/>
          <p:cNvSpPr>
            <a:spLocks/>
          </p:cNvSpPr>
          <p:nvPr/>
        </p:nvSpPr>
        <p:spPr bwMode="auto">
          <a:xfrm>
            <a:off x="2577108" y="3564965"/>
            <a:ext cx="89507" cy="89506"/>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nvGrpSpPr>
          <p:cNvPr id="23" name="组合 22"/>
          <p:cNvGrpSpPr/>
          <p:nvPr/>
        </p:nvGrpSpPr>
        <p:grpSpPr>
          <a:xfrm>
            <a:off x="4739525" y="950064"/>
            <a:ext cx="2944722" cy="1568042"/>
            <a:chOff x="4502274" y="3530242"/>
            <a:chExt cx="2944723" cy="1760272"/>
          </a:xfrm>
        </p:grpSpPr>
        <p:sp>
          <p:nvSpPr>
            <p:cNvPr id="24" name="圆角矩形 23"/>
            <p:cNvSpPr/>
            <p:nvPr/>
          </p:nvSpPr>
          <p:spPr>
            <a:xfrm>
              <a:off x="4502274" y="3530242"/>
              <a:ext cx="2944723" cy="1760272"/>
            </a:xfrm>
            <a:prstGeom prst="roundRect">
              <a:avLst>
                <a:gd name="adj" fmla="val 7594"/>
              </a:avLst>
            </a:prstGeom>
            <a:gradFill>
              <a:gsLst>
                <a:gs pos="0">
                  <a:srgbClr val="E4E4E4"/>
                </a:gs>
                <a:gs pos="100000">
                  <a:srgbClr val="FEFEFE"/>
                </a:gs>
              </a:gsLst>
              <a:lin ang="3600000" scaled="0"/>
            </a:gra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文本框 11"/>
            <p:cNvSpPr txBox="1"/>
            <p:nvPr/>
          </p:nvSpPr>
          <p:spPr>
            <a:xfrm>
              <a:off x="4651196" y="4057998"/>
              <a:ext cx="2646880" cy="518262"/>
            </a:xfrm>
            <a:prstGeom prst="rect">
              <a:avLst/>
            </a:prstGeom>
            <a:noFill/>
            <a:effectLst/>
          </p:spPr>
          <p:txBody>
            <a:bodyPr wrap="none" rtlCol="0">
              <a:spAutoFit/>
            </a:bodyPr>
            <a:lstStyle/>
            <a:p>
              <a:pPr algn="ctr"/>
              <a:r>
                <a:rPr lang="zh-CN" altLang="en-US" sz="2400" dirty="0">
                  <a:solidFill>
                    <a:srgbClr val="C00000"/>
                  </a:solidFill>
                  <a:latin typeface="微软雅黑" panose="020B0503020204020204" pitchFamily="34" charset="-122"/>
                  <a:ea typeface="微软雅黑" panose="020B0503020204020204" pitchFamily="34" charset="-122"/>
                </a:rPr>
                <a:t>出</a:t>
              </a:r>
              <a:r>
                <a:rPr lang="zh-CN" altLang="zh-CN" sz="2400" dirty="0">
                  <a:solidFill>
                    <a:srgbClr val="C00000"/>
                  </a:solidFill>
                  <a:latin typeface="微软雅黑" panose="020B0503020204020204" pitchFamily="34" charset="-122"/>
                  <a:ea typeface="微软雅黑" panose="020B0503020204020204" pitchFamily="34" charset="-122"/>
                </a:rPr>
                <a:t>版社党委的工作</a:t>
              </a:r>
              <a:endParaRPr lang="en-US" altLang="zh-CN" sz="1400" b="1" dirty="0">
                <a:solidFill>
                  <a:srgbClr val="C00000"/>
                </a:solidFill>
                <a:latin typeface="微软雅黑" pitchFamily="34" charset="-122"/>
                <a:ea typeface="微软雅黑" pitchFamily="34" charset="-122"/>
              </a:endParaRPr>
            </a:p>
          </p:txBody>
        </p:sp>
      </p:grpSp>
      <p:sp>
        <p:nvSpPr>
          <p:cNvPr id="26" name="圆角矩形 25"/>
          <p:cNvSpPr/>
          <p:nvPr/>
        </p:nvSpPr>
        <p:spPr>
          <a:xfrm>
            <a:off x="1964827" y="3182285"/>
            <a:ext cx="1224561" cy="652069"/>
          </a:xfrm>
          <a:prstGeom prst="roundRect">
            <a:avLst>
              <a:gd name="adj" fmla="val 7594"/>
            </a:avLst>
          </a:prstGeom>
          <a:solidFill>
            <a:srgbClr val="C0000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定方向</a:t>
            </a:r>
          </a:p>
        </p:txBody>
      </p:sp>
      <p:sp>
        <p:nvSpPr>
          <p:cNvPr id="27" name="圆角矩形 26"/>
          <p:cNvSpPr/>
          <p:nvPr/>
        </p:nvSpPr>
        <p:spPr>
          <a:xfrm>
            <a:off x="5571565" y="3182285"/>
            <a:ext cx="1224561" cy="652069"/>
          </a:xfrm>
          <a:prstGeom prst="roundRect">
            <a:avLst>
              <a:gd name="adj" fmla="val 7594"/>
            </a:avLst>
          </a:prstGeom>
          <a:solidFill>
            <a:srgbClr val="C0000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带队伍</a:t>
            </a:r>
          </a:p>
        </p:txBody>
      </p:sp>
      <p:sp>
        <p:nvSpPr>
          <p:cNvPr id="28" name="圆角矩形 27"/>
          <p:cNvSpPr/>
          <p:nvPr/>
        </p:nvSpPr>
        <p:spPr>
          <a:xfrm>
            <a:off x="9209209" y="3182285"/>
            <a:ext cx="1224561" cy="652069"/>
          </a:xfrm>
          <a:prstGeom prst="roundRect">
            <a:avLst>
              <a:gd name="adj" fmla="val 7594"/>
            </a:avLst>
          </a:prstGeom>
          <a:solidFill>
            <a:srgbClr val="C0000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prstClr val="white"/>
                </a:solidFill>
              </a:rPr>
              <a:t>严纪律</a:t>
            </a:r>
          </a:p>
        </p:txBody>
      </p:sp>
    </p:spTree>
    <p:extLst>
      <p:ext uri="{BB962C8B-B14F-4D97-AF65-F5344CB8AC3E}">
        <p14:creationId xmlns:p14="http://schemas.microsoft.com/office/powerpoint/2010/main" val="146966847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0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1500"/>
                                </p:stCondLst>
                                <p:childTnLst>
                                  <p:par>
                                    <p:cTn id="14" presetID="16" presetClass="entr" presetSubtype="37"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par>
                              <p:cTn id="30" fill="hold">
                                <p:stCondLst>
                                  <p:cond delay="3000"/>
                                </p:stCondLst>
                                <p:childTnLst>
                                  <p:par>
                                    <p:cTn id="31" presetID="2" presetClass="entr" presetSubtype="4" fill="hold" nodeType="afterEffect" p14:presetBounceEnd="60000">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14:bounceEnd="60000">
                                          <p:cBhvr additive="base">
                                            <p:cTn id="33"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34" dur="1000" fill="hold"/>
                                            <p:tgtEl>
                                              <p:spTgt spid="5"/>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2" presetClass="entr" presetSubtype="4" fill="hold" nodeType="withEffect" p14:presetBounceEnd="60000">
                                      <p:stCondLst>
                                        <p:cond delay="250"/>
                                      </p:stCondLst>
                                      <p:childTnLst>
                                        <p:set>
                                          <p:cBhvr>
                                            <p:cTn id="42" dur="1" fill="hold">
                                              <p:stCondLst>
                                                <p:cond delay="0"/>
                                              </p:stCondLst>
                                            </p:cTn>
                                            <p:tgtEl>
                                              <p:spTgt spid="8"/>
                                            </p:tgtEl>
                                            <p:attrNameLst>
                                              <p:attrName>style.visibility</p:attrName>
                                            </p:attrNameLst>
                                          </p:cBhvr>
                                          <p:to>
                                            <p:strVal val="visible"/>
                                          </p:to>
                                        </p:set>
                                        <p:anim calcmode="lin" valueType="num" p14:bounceEnd="60000">
                                          <p:cBhvr additive="base">
                                            <p:cTn id="43"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44" dur="100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525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par>
                                    <p:cTn id="51" presetID="2" presetClass="entr" presetSubtype="4" fill="hold" nodeType="withEffect" p14:presetBounceEnd="60000">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14:bounceEnd="60000">
                                          <p:cBhvr additive="base">
                                            <p:cTn id="53" dur="10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5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1500"/>
                                </p:stCondLst>
                                <p:childTnLst>
                                  <p:par>
                                    <p:cTn id="14" presetID="16" presetClass="entr" presetSubtype="37"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1000" fill="hold"/>
                                            <p:tgtEl>
                                              <p:spTgt spid="5"/>
                                            </p:tgtEl>
                                            <p:attrNameLst>
                                              <p:attrName>ppt_x</p:attrName>
                                            </p:attrNameLst>
                                          </p:cBhvr>
                                          <p:tavLst>
                                            <p:tav tm="0">
                                              <p:val>
                                                <p:strVal val="#ppt_x"/>
                                              </p:val>
                                            </p:tav>
                                            <p:tav tm="100000">
                                              <p:val>
                                                <p:strVal val="#ppt_x"/>
                                              </p:val>
                                            </p:tav>
                                          </p:tavLst>
                                        </p:anim>
                                        <p:anim calcmode="lin" valueType="num">
                                          <p:cBhvr additive="base">
                                            <p:cTn id="34" dur="1000" fill="hold"/>
                                            <p:tgtEl>
                                              <p:spTgt spid="5"/>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53" presetClass="entr" presetSubtype="16"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par>
                                    <p:cTn id="41" presetID="2" presetClass="entr" presetSubtype="4" fill="hold" nodeType="withEffect">
                                      <p:stCondLst>
                                        <p:cond delay="25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childTnLst>
                              </p:cTn>
                            </p:par>
                            <p:par>
                              <p:cTn id="45" fill="hold">
                                <p:stCondLst>
                                  <p:cond delay="525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par>
                                    <p:cTn id="51" presetID="2" presetClass="entr" presetSubtype="4"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1000" fill="hold"/>
                                            <p:tgtEl>
                                              <p:spTgt spid="11"/>
                                            </p:tgtEl>
                                            <p:attrNameLst>
                                              <p:attrName>ppt_x</p:attrName>
                                            </p:attrNameLst>
                                          </p:cBhvr>
                                          <p:tavLst>
                                            <p:tav tm="0">
                                              <p:val>
                                                <p:strVal val="#ppt_x"/>
                                              </p:val>
                                            </p:tav>
                                            <p:tav tm="100000">
                                              <p:val>
                                                <p:strVal val="#ppt_x"/>
                                              </p:val>
                                            </p:tav>
                                          </p:tavLst>
                                        </p:anim>
                                        <p:anim calcmode="lin" valueType="num">
                                          <p:cBhvr additive="base">
                                            <p:cTn id="5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城市"/>
          <p:cNvPicPr>
            <a:picLocks noChangeAspect="1"/>
          </p:cNvPicPr>
          <p:nvPr/>
        </p:nvPicPr>
        <p:blipFill>
          <a:blip r:embed="rId3"/>
          <a:stretch>
            <a:fillRect/>
          </a:stretch>
        </p:blipFill>
        <p:spPr>
          <a:xfrm>
            <a:off x="-19685" y="4108450"/>
            <a:ext cx="12209145" cy="2752725"/>
          </a:xfrm>
          <a:prstGeom prst="rect">
            <a:avLst/>
          </a:prstGeom>
        </p:spPr>
      </p:pic>
      <p:pic>
        <p:nvPicPr>
          <p:cNvPr id="7" name="图片 6" descr="飞鸟"/>
          <p:cNvPicPr>
            <a:picLocks noChangeAspect="1"/>
          </p:cNvPicPr>
          <p:nvPr/>
        </p:nvPicPr>
        <p:blipFill>
          <a:blip r:embed="rId4"/>
          <a:stretch>
            <a:fillRect/>
          </a:stretch>
        </p:blipFill>
        <p:spPr>
          <a:xfrm>
            <a:off x="455295" y="3973830"/>
            <a:ext cx="2529840" cy="987425"/>
          </a:xfrm>
          <a:prstGeom prst="rect">
            <a:avLst/>
          </a:prstGeom>
        </p:spPr>
      </p:pic>
      <p:sp>
        <p:nvSpPr>
          <p:cNvPr id="8" name="文本框 7"/>
          <p:cNvSpPr txBox="1"/>
          <p:nvPr/>
        </p:nvSpPr>
        <p:spPr>
          <a:xfrm>
            <a:off x="3108325" y="2763126"/>
            <a:ext cx="5975350" cy="1198880"/>
          </a:xfrm>
          <a:prstGeom prst="rect">
            <a:avLst/>
          </a:prstGeom>
          <a:noFill/>
        </p:spPr>
        <p:txBody>
          <a:bodyPr wrap="square" rtlCol="0">
            <a:spAutoFit/>
          </a:bodyPr>
          <a:lstStyle/>
          <a:p>
            <a:pPr algn="ctr"/>
            <a:r>
              <a:rPr lang="zh-CN" altLang="en-US" sz="7200" dirty="0">
                <a:solidFill>
                  <a:srgbClr val="B6040F"/>
                </a:solidFill>
                <a:latin typeface="叶根友毛笔行书" panose="02010601030101010101" charset="-122"/>
                <a:ea typeface="叶根友毛笔行书" panose="02010601030101010101" charset="-122"/>
              </a:rPr>
              <a:t>谢谢您的观看</a:t>
            </a:r>
          </a:p>
        </p:txBody>
      </p:sp>
      <p:pic>
        <p:nvPicPr>
          <p:cNvPr id="10" name="图片 9" descr="2">
            <a:extLst>
              <a:ext uri="{FF2B5EF4-FFF2-40B4-BE49-F238E27FC236}">
                <a16:creationId xmlns:a16="http://schemas.microsoft.com/office/drawing/2014/main" id="{63A85958-C104-4D5E-B7F9-E407C2181600}"/>
              </a:ext>
            </a:extLst>
          </p:cNvPr>
          <p:cNvPicPr>
            <a:picLocks noChangeAspect="1"/>
          </p:cNvPicPr>
          <p:nvPr/>
        </p:nvPicPr>
        <p:blipFill>
          <a:blip r:embed="rId5"/>
          <a:stretch>
            <a:fillRect/>
          </a:stretch>
        </p:blipFill>
        <p:spPr>
          <a:xfrm>
            <a:off x="9972587" y="357292"/>
            <a:ext cx="1499414" cy="2528020"/>
          </a:xfrm>
          <a:prstGeom prst="rect">
            <a:avLst/>
          </a:prstGeom>
        </p:spPr>
      </p:pic>
      <p:pic>
        <p:nvPicPr>
          <p:cNvPr id="11" name="图片 10">
            <a:extLst>
              <a:ext uri="{FF2B5EF4-FFF2-40B4-BE49-F238E27FC236}">
                <a16:creationId xmlns:a16="http://schemas.microsoft.com/office/drawing/2014/main" id="{9809C501-3700-4C76-BB2D-599E69D0A167}"/>
              </a:ext>
            </a:extLst>
          </p:cNvPr>
          <p:cNvPicPr>
            <a:picLocks noChangeAspect="1"/>
          </p:cNvPicPr>
          <p:nvPr/>
        </p:nvPicPr>
        <p:blipFill rotWithShape="1">
          <a:blip r:embed="rId6">
            <a:extLst>
              <a:ext uri="{28A0092B-C50C-407E-A947-70E740481C1C}">
                <a14:useLocalDpi xmlns:a14="http://schemas.microsoft.com/office/drawing/2010/main" val="0"/>
              </a:ext>
            </a:extLst>
          </a:blip>
          <a:srcRect t="25887" r="21019" b="48484"/>
          <a:stretch/>
        </p:blipFill>
        <p:spPr>
          <a:xfrm>
            <a:off x="-19685" y="-601278"/>
            <a:ext cx="7086600" cy="321945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8"/>
                                        </p:tgtEl>
                                      </p:cBhvr>
                                    </p:animEffect>
                                  </p:childTnLst>
                                </p:cTn>
                              </p:par>
                            </p:childTnLst>
                          </p:cTn>
                        </p:par>
                        <p:par>
                          <p:cTn id="22" fill="hold">
                            <p:stCondLst>
                              <p:cond delay="1750"/>
                            </p:stCondLst>
                            <p:childTnLst>
                              <p:par>
                                <p:cTn id="23" presetID="2" presetClass="entr" presetSubtype="2"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9685" y="3973830"/>
            <a:ext cx="12209145" cy="2888615"/>
          </a:xfrm>
          <a:prstGeom prst="rect">
            <a:avLst/>
          </a:prstGeom>
          <a:blipFill rotWithShape="1">
            <a:blip r:embed="rId2">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53620468-BD68-463C-B80A-F8BD85E1A110}"/>
              </a:ext>
            </a:extLst>
          </p:cNvPr>
          <p:cNvSpPr/>
          <p:nvPr/>
        </p:nvSpPr>
        <p:spPr>
          <a:xfrm>
            <a:off x="792434" y="976502"/>
            <a:ext cx="1107996" cy="461665"/>
          </a:xfrm>
          <a:prstGeom prst="rect">
            <a:avLst/>
          </a:prstGeom>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定方向</a:t>
            </a:r>
          </a:p>
        </p:txBody>
      </p:sp>
      <p:grpSp>
        <p:nvGrpSpPr>
          <p:cNvPr id="31" name="组合 30">
            <a:extLst>
              <a:ext uri="{FF2B5EF4-FFF2-40B4-BE49-F238E27FC236}">
                <a16:creationId xmlns:a16="http://schemas.microsoft.com/office/drawing/2014/main" id="{F112ACE5-89D0-48B1-ADC9-6557E344A772}"/>
              </a:ext>
            </a:extLst>
          </p:cNvPr>
          <p:cNvGrpSpPr/>
          <p:nvPr/>
        </p:nvGrpSpPr>
        <p:grpSpPr>
          <a:xfrm flipV="1">
            <a:off x="460375" y="1048190"/>
            <a:ext cx="224744" cy="298764"/>
            <a:chOff x="460375" y="1145304"/>
            <a:chExt cx="224744" cy="386843"/>
          </a:xfrm>
        </p:grpSpPr>
        <p:cxnSp>
          <p:nvCxnSpPr>
            <p:cNvPr id="32" name="直接连接符 31">
              <a:extLst>
                <a:ext uri="{FF2B5EF4-FFF2-40B4-BE49-F238E27FC236}">
                  <a16:creationId xmlns:a16="http://schemas.microsoft.com/office/drawing/2014/main" id="{43550AEB-233A-43A9-9661-44A38ADDAB76}"/>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DCA280A-3A9D-453B-8745-27C37B987029}"/>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D345DE-9254-4477-9C2C-1423CDF02F21}"/>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5" name="文本框 34">
            <a:extLst>
              <a:ext uri="{FF2B5EF4-FFF2-40B4-BE49-F238E27FC236}">
                <a16:creationId xmlns:a16="http://schemas.microsoft.com/office/drawing/2014/main" id="{EFA3BFD1-9287-47A2-ADA2-7D82E7BB268A}"/>
              </a:ext>
            </a:extLst>
          </p:cNvPr>
          <p:cNvSpPr txBox="1"/>
          <p:nvPr/>
        </p:nvSpPr>
        <p:spPr>
          <a:xfrm>
            <a:off x="1770185" y="2045719"/>
            <a:ext cx="8496053" cy="2346283"/>
          </a:xfrm>
          <a:prstGeom prst="rect">
            <a:avLst/>
          </a:prstGeom>
          <a:noFill/>
        </p:spPr>
        <p:txBody>
          <a:bodyPr wrap="square">
            <a:spAutoFit/>
          </a:bodyPr>
          <a:lstStyle/>
          <a:p>
            <a:pPr indent="355600" algn="just">
              <a:lnSpc>
                <a:spcPct val="150000"/>
              </a:lnSpc>
            </a:pPr>
            <a:r>
              <a:rPr lang="zh-CN" altLang="zh-CN" sz="2000" dirty="0">
                <a:solidFill>
                  <a:schemeClr val="tx1">
                    <a:lumMod val="75000"/>
                    <a:lumOff val="25000"/>
                  </a:schemeClr>
                </a:solidFill>
                <a:latin typeface="微软雅黑" panose="020B0503020204020204" charset="-122"/>
                <a:ea typeface="微软雅黑" panose="020B0503020204020204" charset="-122"/>
              </a:rPr>
              <a:t>一方面，通过扎实的思想政治工作、前瞻的企业战略定位和科学的制度流程设计，确保出版社保持正确的出版方向，恪守出版社作为党的意识形态阵地和文化宣传窗口的职责与使命。</a:t>
            </a:r>
            <a:endParaRPr lang="en-US" altLang="zh-CN" sz="2000" dirty="0">
              <a:solidFill>
                <a:schemeClr val="tx1">
                  <a:lumMod val="75000"/>
                  <a:lumOff val="25000"/>
                </a:schemeClr>
              </a:solidFill>
              <a:latin typeface="微软雅黑" panose="020B0503020204020204" charset="-122"/>
              <a:ea typeface="微软雅黑" panose="020B0503020204020204" charset="-122"/>
            </a:endParaRPr>
          </a:p>
          <a:p>
            <a:pPr indent="355600" algn="just">
              <a:lnSpc>
                <a:spcPct val="150000"/>
              </a:lnSpc>
            </a:pPr>
            <a:r>
              <a:rPr lang="zh-CN" altLang="zh-CN" sz="2000" dirty="0">
                <a:solidFill>
                  <a:schemeClr val="tx1">
                    <a:lumMod val="75000"/>
                    <a:lumOff val="25000"/>
                  </a:schemeClr>
                </a:solidFill>
                <a:latin typeface="微软雅黑" panose="020B0503020204020204" charset="-122"/>
                <a:ea typeface="微软雅黑" panose="020B0503020204020204" charset="-122"/>
              </a:rPr>
              <a:t>另一方面，坚持为学校教学科研服务的传统宗旨，为推进学校“双一流”建设多做贡献。</a:t>
            </a:r>
          </a:p>
        </p:txBody>
      </p:sp>
      <p:sp>
        <p:nvSpPr>
          <p:cNvPr id="38" name="半闭框 37">
            <a:extLst>
              <a:ext uri="{FF2B5EF4-FFF2-40B4-BE49-F238E27FC236}">
                <a16:creationId xmlns:a16="http://schemas.microsoft.com/office/drawing/2014/main" id="{5462286A-BE69-4CB2-A2A3-1E70BB883930}"/>
              </a:ext>
            </a:extLst>
          </p:cNvPr>
          <p:cNvSpPr/>
          <p:nvPr/>
        </p:nvSpPr>
        <p:spPr>
          <a:xfrm>
            <a:off x="1612728" y="1890144"/>
            <a:ext cx="311150" cy="311150"/>
          </a:xfrm>
          <a:prstGeom prst="halfFrame">
            <a:avLst>
              <a:gd name="adj1" fmla="val 15263"/>
              <a:gd name="adj2" fmla="val 15263"/>
            </a:avLst>
          </a:prstGeom>
          <a:solidFill>
            <a:srgbClr val="B8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半闭框 38">
            <a:extLst>
              <a:ext uri="{FF2B5EF4-FFF2-40B4-BE49-F238E27FC236}">
                <a16:creationId xmlns:a16="http://schemas.microsoft.com/office/drawing/2014/main" id="{A3433B30-7EF5-409F-BB82-3541D3D37F21}"/>
              </a:ext>
            </a:extLst>
          </p:cNvPr>
          <p:cNvSpPr/>
          <p:nvPr/>
        </p:nvSpPr>
        <p:spPr>
          <a:xfrm flipH="1" flipV="1">
            <a:off x="10266239" y="4217445"/>
            <a:ext cx="311150" cy="349114"/>
          </a:xfrm>
          <a:prstGeom prst="halfFrame">
            <a:avLst>
              <a:gd name="adj1" fmla="val 15263"/>
              <a:gd name="adj2" fmla="val 15263"/>
            </a:avLst>
          </a:prstGeom>
          <a:solidFill>
            <a:srgbClr val="B8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3816648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iterate type="lt">
                                    <p:tmPct val="5882"/>
                                  </p:iterate>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up)">
                                      <p:cBhvr>
                                        <p:cTn id="13" dur="500"/>
                                        <p:tgtEl>
                                          <p:spTgt spid="30"/>
                                        </p:tgtEl>
                                      </p:cBhvr>
                                    </p:animEffect>
                                  </p:childTnLst>
                                </p:cTn>
                              </p:par>
                            </p:childTnLst>
                          </p:cTn>
                        </p:par>
                        <p:par>
                          <p:cTn id="14" fill="hold">
                            <p:stCondLst>
                              <p:cond delay="1059"/>
                            </p:stCondLst>
                            <p:childTnLst>
                              <p:par>
                                <p:cTn id="15" presetID="53" presetClass="entr" presetSubtype="528"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anim calcmode="lin" valueType="num">
                                      <p:cBhvr>
                                        <p:cTn id="20" dur="500" fill="hold"/>
                                        <p:tgtEl>
                                          <p:spTgt spid="38"/>
                                        </p:tgtEl>
                                        <p:attrNameLst>
                                          <p:attrName>ppt_x</p:attrName>
                                        </p:attrNameLst>
                                      </p:cBhvr>
                                      <p:tavLst>
                                        <p:tav tm="0">
                                          <p:val>
                                            <p:fltVal val="0.5"/>
                                          </p:val>
                                        </p:tav>
                                        <p:tav tm="100000">
                                          <p:val>
                                            <p:strVal val="#ppt_x"/>
                                          </p:val>
                                        </p:tav>
                                      </p:tavLst>
                                    </p:anim>
                                    <p:anim calcmode="lin" valueType="num">
                                      <p:cBhvr>
                                        <p:cTn id="21" dur="500" fill="hold"/>
                                        <p:tgtEl>
                                          <p:spTgt spid="38"/>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fltVal val="0.5"/>
                                          </p:val>
                                        </p:tav>
                                        <p:tav tm="100000">
                                          <p:val>
                                            <p:strVal val="#ppt_x"/>
                                          </p:val>
                                        </p:tav>
                                      </p:tavLst>
                                    </p:anim>
                                    <p:anim calcmode="lin" valueType="num">
                                      <p:cBhvr>
                                        <p:cTn id="28" dur="500" fill="hold"/>
                                        <p:tgtEl>
                                          <p:spTgt spid="39"/>
                                        </p:tgtEl>
                                        <p:attrNameLst>
                                          <p:attrName>ppt_y</p:attrName>
                                        </p:attrNameLst>
                                      </p:cBhvr>
                                      <p:tavLst>
                                        <p:tav tm="0">
                                          <p:val>
                                            <p:fltVal val="0.5"/>
                                          </p:val>
                                        </p:tav>
                                        <p:tav tm="100000">
                                          <p:val>
                                            <p:strVal val="#ppt_y"/>
                                          </p:val>
                                        </p:tav>
                                      </p:tavLst>
                                    </p:anim>
                                  </p:childTnLst>
                                </p:cTn>
                              </p:par>
                            </p:childTnLst>
                          </p:cTn>
                        </p:par>
                        <p:par>
                          <p:cTn id="29" fill="hold">
                            <p:stCondLst>
                              <p:cond delay="1559"/>
                            </p:stCondLst>
                            <p:childTnLst>
                              <p:par>
                                <p:cTn id="30" presetID="14" presetClass="entr" presetSubtype="1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27022" y="3969385"/>
            <a:ext cx="12209145" cy="2888615"/>
          </a:xfrm>
          <a:prstGeom prst="rect">
            <a:avLst/>
          </a:prstGeom>
          <a:blipFill rotWithShape="1">
            <a:blip r:embed="rId2">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53620468-BD68-463C-B80A-F8BD85E1A110}"/>
              </a:ext>
            </a:extLst>
          </p:cNvPr>
          <p:cNvSpPr/>
          <p:nvPr/>
        </p:nvSpPr>
        <p:spPr>
          <a:xfrm>
            <a:off x="792434" y="976502"/>
            <a:ext cx="1107996" cy="461665"/>
          </a:xfrm>
          <a:prstGeom prst="rect">
            <a:avLst/>
          </a:prstGeom>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带队伍</a:t>
            </a:r>
          </a:p>
        </p:txBody>
      </p:sp>
      <p:grpSp>
        <p:nvGrpSpPr>
          <p:cNvPr id="31" name="组合 30">
            <a:extLst>
              <a:ext uri="{FF2B5EF4-FFF2-40B4-BE49-F238E27FC236}">
                <a16:creationId xmlns:a16="http://schemas.microsoft.com/office/drawing/2014/main" id="{F112ACE5-89D0-48B1-ADC9-6557E344A772}"/>
              </a:ext>
            </a:extLst>
          </p:cNvPr>
          <p:cNvGrpSpPr/>
          <p:nvPr/>
        </p:nvGrpSpPr>
        <p:grpSpPr>
          <a:xfrm flipV="1">
            <a:off x="460375" y="1048190"/>
            <a:ext cx="224744" cy="298764"/>
            <a:chOff x="460375" y="1145304"/>
            <a:chExt cx="224744" cy="386843"/>
          </a:xfrm>
        </p:grpSpPr>
        <p:cxnSp>
          <p:nvCxnSpPr>
            <p:cNvPr id="32" name="直接连接符 31">
              <a:extLst>
                <a:ext uri="{FF2B5EF4-FFF2-40B4-BE49-F238E27FC236}">
                  <a16:creationId xmlns:a16="http://schemas.microsoft.com/office/drawing/2014/main" id="{43550AEB-233A-43A9-9661-44A38ADDAB76}"/>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DCA280A-3A9D-453B-8745-27C37B987029}"/>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D345DE-9254-4477-9C2C-1423CDF02F21}"/>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5" name="文本框 34">
            <a:extLst>
              <a:ext uri="{FF2B5EF4-FFF2-40B4-BE49-F238E27FC236}">
                <a16:creationId xmlns:a16="http://schemas.microsoft.com/office/drawing/2014/main" id="{EFA3BFD1-9287-47A2-ADA2-7D82E7BB268A}"/>
              </a:ext>
            </a:extLst>
          </p:cNvPr>
          <p:cNvSpPr txBox="1"/>
          <p:nvPr/>
        </p:nvSpPr>
        <p:spPr>
          <a:xfrm>
            <a:off x="2225660" y="2045719"/>
            <a:ext cx="7703783" cy="2807948"/>
          </a:xfrm>
          <a:prstGeom prst="rect">
            <a:avLst/>
          </a:prstGeom>
          <a:noFill/>
        </p:spPr>
        <p:txBody>
          <a:bodyPr wrap="square">
            <a:spAutoFit/>
          </a:bodyPr>
          <a:lstStyle/>
          <a:p>
            <a:pPr indent="355600" algn="just">
              <a:lnSpc>
                <a:spcPct val="150000"/>
              </a:lnSpc>
            </a:pPr>
            <a:r>
              <a:rPr lang="zh-CN" altLang="zh-CN" sz="2000" dirty="0">
                <a:solidFill>
                  <a:schemeClr val="tx1">
                    <a:lumMod val="75000"/>
                    <a:lumOff val="25000"/>
                  </a:schemeClr>
                </a:solidFill>
                <a:latin typeface="微软雅黑" panose="020B0503020204020204" charset="-122"/>
                <a:ea typeface="微软雅黑" panose="020B0503020204020204" charset="-122"/>
              </a:rPr>
              <a:t>通过加强和落实支部规范化建设目标，坚持“三会一课”制度，加强对党员的教育、管理，发挥党员的先锋模范作用，增强党组织的凝聚力、战斗力和领导力、号召力；同时，通过开展丰富多彩的企业文化活动，增强员工的交流与交融，从而以先进带后进，营造讲团结、重奉献的企业文化，实现以文化人，以文育人、以文培元的目标。</a:t>
            </a:r>
          </a:p>
        </p:txBody>
      </p:sp>
      <p:sp>
        <p:nvSpPr>
          <p:cNvPr id="38" name="半闭框 37">
            <a:extLst>
              <a:ext uri="{FF2B5EF4-FFF2-40B4-BE49-F238E27FC236}">
                <a16:creationId xmlns:a16="http://schemas.microsoft.com/office/drawing/2014/main" id="{5462286A-BE69-4CB2-A2A3-1E70BB883930}"/>
              </a:ext>
            </a:extLst>
          </p:cNvPr>
          <p:cNvSpPr/>
          <p:nvPr/>
        </p:nvSpPr>
        <p:spPr>
          <a:xfrm>
            <a:off x="1977592" y="2045719"/>
            <a:ext cx="311150" cy="311150"/>
          </a:xfrm>
          <a:prstGeom prst="halfFrame">
            <a:avLst>
              <a:gd name="adj1" fmla="val 15263"/>
              <a:gd name="adj2" fmla="val 15263"/>
            </a:avLst>
          </a:prstGeom>
          <a:solidFill>
            <a:srgbClr val="B8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半闭框 38">
            <a:extLst>
              <a:ext uri="{FF2B5EF4-FFF2-40B4-BE49-F238E27FC236}">
                <a16:creationId xmlns:a16="http://schemas.microsoft.com/office/drawing/2014/main" id="{A3433B30-7EF5-409F-BB82-3541D3D37F21}"/>
              </a:ext>
            </a:extLst>
          </p:cNvPr>
          <p:cNvSpPr/>
          <p:nvPr/>
        </p:nvSpPr>
        <p:spPr>
          <a:xfrm flipH="1" flipV="1">
            <a:off x="10021936" y="4504553"/>
            <a:ext cx="311150" cy="349114"/>
          </a:xfrm>
          <a:prstGeom prst="halfFrame">
            <a:avLst>
              <a:gd name="adj1" fmla="val 15263"/>
              <a:gd name="adj2" fmla="val 15263"/>
            </a:avLst>
          </a:prstGeom>
          <a:solidFill>
            <a:srgbClr val="B8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5405246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iterate type="lt">
                                    <p:tmPct val="5882"/>
                                  </p:iterate>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up)">
                                      <p:cBhvr>
                                        <p:cTn id="13" dur="500"/>
                                        <p:tgtEl>
                                          <p:spTgt spid="30"/>
                                        </p:tgtEl>
                                      </p:cBhvr>
                                    </p:animEffect>
                                  </p:childTnLst>
                                </p:cTn>
                              </p:par>
                            </p:childTnLst>
                          </p:cTn>
                        </p:par>
                        <p:par>
                          <p:cTn id="14" fill="hold">
                            <p:stCondLst>
                              <p:cond delay="1059"/>
                            </p:stCondLst>
                            <p:childTnLst>
                              <p:par>
                                <p:cTn id="15" presetID="53" presetClass="entr" presetSubtype="528"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anim calcmode="lin" valueType="num">
                                      <p:cBhvr>
                                        <p:cTn id="20" dur="500" fill="hold"/>
                                        <p:tgtEl>
                                          <p:spTgt spid="38"/>
                                        </p:tgtEl>
                                        <p:attrNameLst>
                                          <p:attrName>ppt_x</p:attrName>
                                        </p:attrNameLst>
                                      </p:cBhvr>
                                      <p:tavLst>
                                        <p:tav tm="0">
                                          <p:val>
                                            <p:fltVal val="0.5"/>
                                          </p:val>
                                        </p:tav>
                                        <p:tav tm="100000">
                                          <p:val>
                                            <p:strVal val="#ppt_x"/>
                                          </p:val>
                                        </p:tav>
                                      </p:tavLst>
                                    </p:anim>
                                    <p:anim calcmode="lin" valueType="num">
                                      <p:cBhvr>
                                        <p:cTn id="21" dur="500" fill="hold"/>
                                        <p:tgtEl>
                                          <p:spTgt spid="38"/>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fltVal val="0.5"/>
                                          </p:val>
                                        </p:tav>
                                        <p:tav tm="100000">
                                          <p:val>
                                            <p:strVal val="#ppt_x"/>
                                          </p:val>
                                        </p:tav>
                                      </p:tavLst>
                                    </p:anim>
                                    <p:anim calcmode="lin" valueType="num">
                                      <p:cBhvr>
                                        <p:cTn id="28" dur="500" fill="hold"/>
                                        <p:tgtEl>
                                          <p:spTgt spid="39"/>
                                        </p:tgtEl>
                                        <p:attrNameLst>
                                          <p:attrName>ppt_y</p:attrName>
                                        </p:attrNameLst>
                                      </p:cBhvr>
                                      <p:tavLst>
                                        <p:tav tm="0">
                                          <p:val>
                                            <p:fltVal val="0.5"/>
                                          </p:val>
                                        </p:tav>
                                        <p:tav tm="100000">
                                          <p:val>
                                            <p:strVal val="#ppt_y"/>
                                          </p:val>
                                        </p:tav>
                                      </p:tavLst>
                                    </p:anim>
                                  </p:childTnLst>
                                </p:cTn>
                              </p:par>
                            </p:childTnLst>
                          </p:cTn>
                        </p:par>
                        <p:par>
                          <p:cTn id="29" fill="hold">
                            <p:stCondLst>
                              <p:cond delay="1559"/>
                            </p:stCondLst>
                            <p:childTnLst>
                              <p:par>
                                <p:cTn id="30" presetID="14" presetClass="entr" presetSubtype="10" fill="hold" grpId="1" nodeType="afterEffect">
                                  <p:stCondLst>
                                    <p:cond delay="0"/>
                                  </p:stCondLst>
                                  <p:iterate type="lt">
                                    <p:tmPct val="0"/>
                                  </p:iterate>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17145" y="3969385"/>
            <a:ext cx="12209145" cy="2888615"/>
          </a:xfrm>
          <a:prstGeom prst="rect">
            <a:avLst/>
          </a:prstGeom>
          <a:blipFill rotWithShape="1">
            <a:blip r:embed="rId2">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53620468-BD68-463C-B80A-F8BD85E1A110}"/>
              </a:ext>
            </a:extLst>
          </p:cNvPr>
          <p:cNvSpPr/>
          <p:nvPr/>
        </p:nvSpPr>
        <p:spPr>
          <a:xfrm>
            <a:off x="792434" y="976502"/>
            <a:ext cx="1107996" cy="461665"/>
          </a:xfrm>
          <a:prstGeom prst="rect">
            <a:avLst/>
          </a:prstGeom>
        </p:spPr>
        <p:txBody>
          <a:bodyPr wrap="none">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严纪律</a:t>
            </a:r>
          </a:p>
        </p:txBody>
      </p:sp>
      <p:grpSp>
        <p:nvGrpSpPr>
          <p:cNvPr id="31" name="组合 30">
            <a:extLst>
              <a:ext uri="{FF2B5EF4-FFF2-40B4-BE49-F238E27FC236}">
                <a16:creationId xmlns:a16="http://schemas.microsoft.com/office/drawing/2014/main" id="{F112ACE5-89D0-48B1-ADC9-6557E344A772}"/>
              </a:ext>
            </a:extLst>
          </p:cNvPr>
          <p:cNvGrpSpPr/>
          <p:nvPr/>
        </p:nvGrpSpPr>
        <p:grpSpPr>
          <a:xfrm flipV="1">
            <a:off x="460375" y="1048190"/>
            <a:ext cx="224744" cy="298764"/>
            <a:chOff x="460375" y="1145304"/>
            <a:chExt cx="224744" cy="386843"/>
          </a:xfrm>
        </p:grpSpPr>
        <p:cxnSp>
          <p:nvCxnSpPr>
            <p:cNvPr id="32" name="直接连接符 31">
              <a:extLst>
                <a:ext uri="{FF2B5EF4-FFF2-40B4-BE49-F238E27FC236}">
                  <a16:creationId xmlns:a16="http://schemas.microsoft.com/office/drawing/2014/main" id="{43550AEB-233A-43A9-9661-44A38ADDAB76}"/>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DCA280A-3A9D-453B-8745-27C37B987029}"/>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1DD345DE-9254-4477-9C2C-1423CDF02F21}"/>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5" name="文本框 34">
            <a:extLst>
              <a:ext uri="{FF2B5EF4-FFF2-40B4-BE49-F238E27FC236}">
                <a16:creationId xmlns:a16="http://schemas.microsoft.com/office/drawing/2014/main" id="{EFA3BFD1-9287-47A2-ADA2-7D82E7BB268A}"/>
              </a:ext>
            </a:extLst>
          </p:cNvPr>
          <p:cNvSpPr txBox="1"/>
          <p:nvPr/>
        </p:nvSpPr>
        <p:spPr>
          <a:xfrm>
            <a:off x="2228200" y="2041274"/>
            <a:ext cx="7703783" cy="2346283"/>
          </a:xfrm>
          <a:prstGeom prst="rect">
            <a:avLst/>
          </a:prstGeom>
          <a:noFill/>
        </p:spPr>
        <p:txBody>
          <a:bodyPr wrap="square">
            <a:spAutoFit/>
          </a:bodyPr>
          <a:lstStyle/>
          <a:p>
            <a:pPr indent="355600" algn="just">
              <a:lnSpc>
                <a:spcPct val="150000"/>
              </a:lnSpc>
            </a:pPr>
            <a:r>
              <a:rPr lang="zh-CN" altLang="zh-CN" sz="2000" dirty="0">
                <a:solidFill>
                  <a:schemeClr val="tx1">
                    <a:lumMod val="75000"/>
                    <a:lumOff val="25000"/>
                  </a:schemeClr>
                </a:solidFill>
                <a:latin typeface="微软雅黑" panose="020B0503020204020204" charset="-122"/>
                <a:ea typeface="微软雅黑" panose="020B0503020204020204" charset="-122"/>
              </a:rPr>
              <a:t>通过深化全面从严治党，落实中央八项规定精神，力戒形式主义和官僚主义，推进党风廉政建设，通过建立健全企业管理制度，认真执行民主集中制，营造出版社领导班子团结务实、清正廉洁的良好氛围；通过加强纪律建设、深化标本兼治，强化党员同志的党性意识、奉献精神和责任担当意识。</a:t>
            </a:r>
          </a:p>
        </p:txBody>
      </p:sp>
      <p:sp>
        <p:nvSpPr>
          <p:cNvPr id="38" name="半闭框 37">
            <a:extLst>
              <a:ext uri="{FF2B5EF4-FFF2-40B4-BE49-F238E27FC236}">
                <a16:creationId xmlns:a16="http://schemas.microsoft.com/office/drawing/2014/main" id="{5462286A-BE69-4CB2-A2A3-1E70BB883930}"/>
              </a:ext>
            </a:extLst>
          </p:cNvPr>
          <p:cNvSpPr/>
          <p:nvPr/>
        </p:nvSpPr>
        <p:spPr>
          <a:xfrm>
            <a:off x="1977592" y="2045719"/>
            <a:ext cx="311150" cy="311150"/>
          </a:xfrm>
          <a:prstGeom prst="halfFrame">
            <a:avLst>
              <a:gd name="adj1" fmla="val 15263"/>
              <a:gd name="adj2" fmla="val 15263"/>
            </a:avLst>
          </a:prstGeom>
          <a:solidFill>
            <a:srgbClr val="B8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半闭框 11">
            <a:extLst>
              <a:ext uri="{FF2B5EF4-FFF2-40B4-BE49-F238E27FC236}">
                <a16:creationId xmlns:a16="http://schemas.microsoft.com/office/drawing/2014/main" id="{8BF886EA-EEEB-4A11-9C12-CFAD61B248CA}"/>
              </a:ext>
            </a:extLst>
          </p:cNvPr>
          <p:cNvSpPr/>
          <p:nvPr/>
        </p:nvSpPr>
        <p:spPr>
          <a:xfrm flipH="1" flipV="1">
            <a:off x="10027016" y="4213000"/>
            <a:ext cx="311150" cy="349114"/>
          </a:xfrm>
          <a:prstGeom prst="halfFrame">
            <a:avLst>
              <a:gd name="adj1" fmla="val 15263"/>
              <a:gd name="adj2" fmla="val 15263"/>
            </a:avLst>
          </a:prstGeom>
          <a:solidFill>
            <a:srgbClr val="B80B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4208643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iterate type="lt">
                                    <p:tmPct val="5882"/>
                                  </p:iterate>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up)">
                                      <p:cBhvr>
                                        <p:cTn id="13" dur="500"/>
                                        <p:tgtEl>
                                          <p:spTgt spid="30"/>
                                        </p:tgtEl>
                                      </p:cBhvr>
                                    </p:animEffect>
                                  </p:childTnLst>
                                </p:cTn>
                              </p:par>
                            </p:childTnLst>
                          </p:cTn>
                        </p:par>
                        <p:par>
                          <p:cTn id="14" fill="hold">
                            <p:stCondLst>
                              <p:cond delay="1059"/>
                            </p:stCondLst>
                            <p:childTnLst>
                              <p:par>
                                <p:cTn id="15" presetID="53" presetClass="entr" presetSubtype="528"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anim calcmode="lin" valueType="num">
                                      <p:cBhvr>
                                        <p:cTn id="20" dur="500" fill="hold"/>
                                        <p:tgtEl>
                                          <p:spTgt spid="38"/>
                                        </p:tgtEl>
                                        <p:attrNameLst>
                                          <p:attrName>ppt_x</p:attrName>
                                        </p:attrNameLst>
                                      </p:cBhvr>
                                      <p:tavLst>
                                        <p:tav tm="0">
                                          <p:val>
                                            <p:fltVal val="0.5"/>
                                          </p:val>
                                        </p:tav>
                                        <p:tav tm="100000">
                                          <p:val>
                                            <p:strVal val="#ppt_x"/>
                                          </p:val>
                                        </p:tav>
                                      </p:tavLst>
                                    </p:anim>
                                    <p:anim calcmode="lin" valueType="num">
                                      <p:cBhvr>
                                        <p:cTn id="21" dur="500" fill="hold"/>
                                        <p:tgtEl>
                                          <p:spTgt spid="38"/>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fltVal val="0.5"/>
                                          </p:val>
                                        </p:tav>
                                        <p:tav tm="100000">
                                          <p:val>
                                            <p:strVal val="#ppt_x"/>
                                          </p:val>
                                        </p:tav>
                                      </p:tavLst>
                                    </p:anim>
                                    <p:anim calcmode="lin" valueType="num">
                                      <p:cBhvr>
                                        <p:cTn id="28" dur="500" fill="hold"/>
                                        <p:tgtEl>
                                          <p:spTgt spid="12"/>
                                        </p:tgtEl>
                                        <p:attrNameLst>
                                          <p:attrName>ppt_y</p:attrName>
                                        </p:attrNameLst>
                                      </p:cBhvr>
                                      <p:tavLst>
                                        <p:tav tm="0">
                                          <p:val>
                                            <p:fltVal val="0.5"/>
                                          </p:val>
                                        </p:tav>
                                        <p:tav tm="100000">
                                          <p:val>
                                            <p:strVal val="#ppt_y"/>
                                          </p:val>
                                        </p:tav>
                                      </p:tavLst>
                                    </p:anim>
                                  </p:childTnLst>
                                </p:cTn>
                              </p:par>
                            </p:childTnLst>
                          </p:cTn>
                        </p:par>
                        <p:par>
                          <p:cTn id="29" fill="hold">
                            <p:stCondLst>
                              <p:cond delay="1559"/>
                            </p:stCondLst>
                            <p:childTnLst>
                              <p:par>
                                <p:cTn id="30" presetID="14" presetClass="entr" presetSubtype="10" fill="hold" grpId="1" nodeType="afterEffect">
                                  <p:stCondLst>
                                    <p:cond delay="0"/>
                                  </p:stCondLst>
                                  <p:iterate type="lt">
                                    <p:tmPct val="0"/>
                                  </p:iterate>
                                  <p:childTnLst>
                                    <p:set>
                                      <p:cBhvr>
                                        <p:cTn id="31" dur="1" fill="hold">
                                          <p:stCondLst>
                                            <p:cond delay="0"/>
                                          </p:stCondLst>
                                        </p:cTn>
                                        <p:tgtEl>
                                          <p:spTgt spid="35"/>
                                        </p:tgtEl>
                                        <p:attrNameLst>
                                          <p:attrName>style.visibility</p:attrName>
                                        </p:attrNameLst>
                                      </p:cBhvr>
                                      <p:to>
                                        <p:strVal val="visible"/>
                                      </p:to>
                                    </p:set>
                                    <p:animEffect transition="in" filter="randombar(horizontal)">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1"/>
      <p:bldP spid="38"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城市"/>
          <p:cNvPicPr>
            <a:picLocks noChangeAspect="1"/>
          </p:cNvPicPr>
          <p:nvPr/>
        </p:nvPicPr>
        <p:blipFill>
          <a:blip r:embed="rId3"/>
          <a:stretch>
            <a:fillRect/>
          </a:stretch>
        </p:blipFill>
        <p:spPr>
          <a:xfrm>
            <a:off x="-19685" y="4108450"/>
            <a:ext cx="12209145" cy="2752725"/>
          </a:xfrm>
          <a:prstGeom prst="rect">
            <a:avLst/>
          </a:prstGeom>
        </p:spPr>
      </p:pic>
      <p:cxnSp>
        <p:nvCxnSpPr>
          <p:cNvPr id="2" name="直接连接符 1"/>
          <p:cNvCxnSpPr/>
          <p:nvPr/>
        </p:nvCxnSpPr>
        <p:spPr>
          <a:xfrm>
            <a:off x="2245995" y="2345690"/>
            <a:ext cx="7700010" cy="0"/>
          </a:xfrm>
          <a:prstGeom prst="line">
            <a:avLst/>
          </a:prstGeom>
          <a:ln w="19050">
            <a:solidFill>
              <a:srgbClr val="B6040F"/>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042160" y="2644775"/>
            <a:ext cx="8084820" cy="1908215"/>
          </a:xfrm>
          <a:prstGeom prst="rect">
            <a:avLst/>
          </a:prstGeom>
          <a:noFill/>
        </p:spPr>
        <p:txBody>
          <a:bodyPr wrap="square" rtlCol="0">
            <a:spAutoFit/>
          </a:bodyPr>
          <a:lstStyle/>
          <a:p>
            <a:pPr algn="ctr"/>
            <a:r>
              <a:rPr lang="zh-CN" altLang="zh-CN" sz="3200" dirty="0">
                <a:solidFill>
                  <a:srgbClr val="B6040F"/>
                </a:solidFill>
                <a:latin typeface="叶根友毛笔行书" panose="02010601030101010101" charset="-122"/>
                <a:ea typeface="叶根友毛笔行书" panose="02010601030101010101" charset="-122"/>
              </a:rPr>
              <a:t>定方向：落实意识形态工作责任，</a:t>
            </a:r>
            <a:endParaRPr lang="en-US" altLang="zh-CN" sz="3200" dirty="0">
              <a:solidFill>
                <a:srgbClr val="B6040F"/>
              </a:solidFill>
              <a:latin typeface="叶根友毛笔行书" panose="02010601030101010101" charset="-122"/>
              <a:ea typeface="叶根友毛笔行书" panose="02010601030101010101" charset="-122"/>
            </a:endParaRPr>
          </a:p>
          <a:p>
            <a:pPr algn="ctr"/>
            <a:r>
              <a:rPr lang="en-US" altLang="zh-CN" sz="3200" dirty="0">
                <a:solidFill>
                  <a:srgbClr val="B6040F"/>
                </a:solidFill>
                <a:latin typeface="叶根友毛笔行书" panose="02010601030101010101" charset="-122"/>
                <a:ea typeface="叶根友毛笔行书" panose="02010601030101010101" charset="-122"/>
              </a:rPr>
              <a:t>       </a:t>
            </a:r>
            <a:r>
              <a:rPr lang="zh-CN" altLang="zh-CN" sz="3200" dirty="0">
                <a:solidFill>
                  <a:srgbClr val="B6040F"/>
                </a:solidFill>
                <a:latin typeface="叶根友毛笔行书" panose="02010601030101010101" charset="-122"/>
                <a:ea typeface="叶根友毛笔行书" panose="02010601030101010101" charset="-122"/>
              </a:rPr>
              <a:t>坚持正确的出版导向</a:t>
            </a:r>
          </a:p>
          <a:p>
            <a:pPr algn="ctr"/>
            <a:endParaRPr lang="zh-CN" altLang="en-US" sz="5400" dirty="0">
              <a:solidFill>
                <a:srgbClr val="B6040F"/>
              </a:solidFill>
              <a:effectLst/>
              <a:latin typeface="叶根友毛笔行书" panose="02010601030101010101" charset="-122"/>
              <a:ea typeface="叶根友毛笔行书" panose="02010601030101010101" charset="-122"/>
            </a:endParaRPr>
          </a:p>
        </p:txBody>
      </p:sp>
      <p:cxnSp>
        <p:nvCxnSpPr>
          <p:cNvPr id="4" name="直接连接符 3"/>
          <p:cNvCxnSpPr/>
          <p:nvPr/>
        </p:nvCxnSpPr>
        <p:spPr>
          <a:xfrm>
            <a:off x="2245995" y="3865880"/>
            <a:ext cx="7700010" cy="0"/>
          </a:xfrm>
          <a:prstGeom prst="line">
            <a:avLst/>
          </a:prstGeom>
          <a:ln w="19050">
            <a:solidFill>
              <a:srgbClr val="B6040F"/>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01D042CD-A4E9-4BD0-8543-D00FE5DDA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857" y="957813"/>
            <a:ext cx="1036086" cy="102494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Scale>
                                      <p:cBhvr>
                                        <p:cTn id="12"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750" decel="50000" fill="hold">
                                          <p:stCondLst>
                                            <p:cond delay="0"/>
                                          </p:stCondLst>
                                        </p:cTn>
                                        <p:tgtEl>
                                          <p:spTgt spid="7"/>
                                        </p:tgtEl>
                                        <p:attrNameLst>
                                          <p:attrName>ppt_x</p:attrName>
                                          <p:attrName>ppt_y</p:attrName>
                                        </p:attrNameLst>
                                      </p:cBhvr>
                                    </p:animMotion>
                                    <p:animEffect transition="in" filter="fade">
                                      <p:cBhvr>
                                        <p:cTn id="14" dur="750"/>
                                        <p:tgtEl>
                                          <p:spTgt spid="7"/>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1750"/>
                            </p:stCondLst>
                            <p:childTnLst>
                              <p:par>
                                <p:cTn id="23" presetID="14" presetClass="entr" presetSubtype="5" fill="hold" grpId="2"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00463" y="3158594"/>
            <a:ext cx="2709637" cy="3494424"/>
          </a:xfrm>
          <a:prstGeom prst="rect">
            <a:avLst/>
          </a:prstGeom>
          <a:ln>
            <a:noFill/>
          </a:ln>
          <a:effectLst>
            <a:softEdge rad="112500"/>
          </a:effectLst>
        </p:spPr>
      </p:pic>
      <p:sp>
        <p:nvSpPr>
          <p:cNvPr id="3" name="矩形 2">
            <a:extLst>
              <a:ext uri="{FF2B5EF4-FFF2-40B4-BE49-F238E27FC236}">
                <a16:creationId xmlns:a16="http://schemas.microsoft.com/office/drawing/2014/main" id="{4C792C11-5B2B-4744-872D-4942D999FF3B}"/>
              </a:ext>
            </a:extLst>
          </p:cNvPr>
          <p:cNvSpPr/>
          <p:nvPr/>
        </p:nvSpPr>
        <p:spPr>
          <a:xfrm>
            <a:off x="795563" y="863486"/>
            <a:ext cx="10711316" cy="1569660"/>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高举习近平新时代中国特色社会主义思想伟大旗帜，主题出版特色鲜明，</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“四个自信”成果丰硕。</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 name="直接连接符 4">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8" name="图片 7"/>
          <p:cNvPicPr>
            <a:picLocks noChangeAspect="1"/>
          </p:cNvPicPr>
          <p:nvPr/>
        </p:nvPicPr>
        <p:blipFill>
          <a:blip r:embed="rId3"/>
          <a:stretch>
            <a:fillRect/>
          </a:stretch>
        </p:blipFill>
        <p:spPr>
          <a:xfrm>
            <a:off x="5280258" y="3158594"/>
            <a:ext cx="5025791" cy="3382450"/>
          </a:xfrm>
          <a:prstGeom prst="rect">
            <a:avLst/>
          </a:prstGeom>
          <a:ln>
            <a:noFill/>
          </a:ln>
          <a:effectLst>
            <a:softEdge rad="112500"/>
          </a:effectLst>
        </p:spPr>
      </p:pic>
      <p:sp>
        <p:nvSpPr>
          <p:cNvPr id="9" name="矩形 8"/>
          <p:cNvSpPr/>
          <p:nvPr/>
        </p:nvSpPr>
        <p:spPr>
          <a:xfrm>
            <a:off x="1436798" y="2357735"/>
            <a:ext cx="8993078" cy="584775"/>
          </a:xfrm>
          <a:prstGeom prst="rect">
            <a:avLst/>
          </a:prstGeom>
        </p:spPr>
        <p:txBody>
          <a:bodyPr wrap="square">
            <a:spAutoFit/>
          </a:bodyPr>
          <a:lstStyle/>
          <a:p>
            <a:r>
              <a:rPr lang="zh-CN" altLang="zh-CN" sz="1600" dirty="0">
                <a:solidFill>
                  <a:schemeClr val="tx1">
                    <a:lumMod val="75000"/>
                    <a:lumOff val="25000"/>
                  </a:schemeClr>
                </a:solidFill>
                <a:latin typeface="微软雅黑" panose="020B0503020204020204" charset="-122"/>
                <a:ea typeface="微软雅黑" panose="020B0503020204020204" charset="-122"/>
              </a:rPr>
              <a:t>《时代大潮和中国共产党》《社会主义核心价值观与中国文化对外传播》和《最美中国人》入选了中宣部、总局“</a:t>
            </a:r>
            <a:r>
              <a:rPr lang="en-US" altLang="zh-CN" sz="1600" dirty="0">
                <a:solidFill>
                  <a:schemeClr val="tx1">
                    <a:lumMod val="75000"/>
                    <a:lumOff val="25000"/>
                  </a:schemeClr>
                </a:solidFill>
                <a:latin typeface="微软雅黑" panose="020B0503020204020204" charset="-122"/>
                <a:ea typeface="微软雅黑" panose="020B0503020204020204" charset="-122"/>
              </a:rPr>
              <a:t>2017</a:t>
            </a:r>
            <a:r>
              <a:rPr lang="zh-CN" altLang="zh-CN" sz="1600" dirty="0">
                <a:solidFill>
                  <a:schemeClr val="tx1">
                    <a:lumMod val="75000"/>
                    <a:lumOff val="25000"/>
                  </a:schemeClr>
                </a:solidFill>
                <a:latin typeface="微软雅黑" panose="020B0503020204020204" charset="-122"/>
                <a:ea typeface="微软雅黑" panose="020B0503020204020204" charset="-122"/>
              </a:rPr>
              <a:t>年主题出版重点出版物选题”</a:t>
            </a:r>
            <a:r>
              <a:rPr lang="zh-CN" altLang="en-US" sz="1600" dirty="0">
                <a:solidFill>
                  <a:schemeClr val="tx1">
                    <a:lumMod val="75000"/>
                    <a:lumOff val="25000"/>
                  </a:schemeClr>
                </a:solidFill>
                <a:latin typeface="微软雅黑" panose="020B0503020204020204" charset="-122"/>
                <a:ea typeface="微软雅黑" panose="020B0503020204020204" charset="-122"/>
              </a:rPr>
              <a:t>。</a:t>
            </a:r>
          </a:p>
        </p:txBody>
      </p:sp>
      <p:grpSp>
        <p:nvGrpSpPr>
          <p:cNvPr id="10" name="组合 9"/>
          <p:cNvGrpSpPr/>
          <p:nvPr/>
        </p:nvGrpSpPr>
        <p:grpSpPr>
          <a:xfrm>
            <a:off x="989238" y="2434148"/>
            <a:ext cx="360493" cy="360493"/>
            <a:chOff x="3827961" y="1609319"/>
            <a:chExt cx="360493" cy="360493"/>
          </a:xfrm>
        </p:grpSpPr>
        <p:sp>
          <p:nvSpPr>
            <p:cNvPr id="11" name="Oval 36"/>
            <p:cNvSpPr>
              <a:spLocks noChangeArrowheads="1"/>
            </p:cNvSpPr>
            <p:nvPr/>
          </p:nvSpPr>
          <p:spPr bwMode="auto">
            <a:xfrm>
              <a:off x="3827961" y="1609319"/>
              <a:ext cx="360493" cy="360493"/>
            </a:xfrm>
            <a:prstGeom prst="ellipse">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b="1">
                <a:latin typeface="微软雅黑" panose="020B0503020204020204" pitchFamily="34" charset="-122"/>
                <a:ea typeface="微软雅黑" panose="020B0503020204020204" pitchFamily="34" charset="-122"/>
              </a:endParaRPr>
            </a:p>
          </p:txBody>
        </p:sp>
        <p:sp>
          <p:nvSpPr>
            <p:cNvPr id="12" name="Freeform 24"/>
            <p:cNvSpPr>
              <a:spLocks noEditPoints="1"/>
            </p:cNvSpPr>
            <p:nvPr/>
          </p:nvSpPr>
          <p:spPr bwMode="auto">
            <a:xfrm>
              <a:off x="3923871" y="1720799"/>
              <a:ext cx="175995" cy="166167"/>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tx1">
                    <a:lumMod val="75000"/>
                    <a:lumOff val="25000"/>
                  </a:schemeClr>
                </a:solidFill>
              </a:endParaRPr>
            </a:p>
          </p:txBody>
        </p:sp>
      </p:grpSp>
    </p:spTree>
    <p:extLst>
      <p:ext uri="{BB962C8B-B14F-4D97-AF65-F5344CB8AC3E}">
        <p14:creationId xmlns:p14="http://schemas.microsoft.com/office/powerpoint/2010/main" val="3257692768"/>
      </p:ext>
    </p:extLst>
  </p:cSld>
  <p:clrMapOvr>
    <a:masterClrMapping/>
  </p:clrMapOvr>
  <p:transition spd="med" advClick="0" advTm="300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C792C11-5B2B-4744-872D-4942D999FF3B}"/>
              </a:ext>
            </a:extLst>
          </p:cNvPr>
          <p:cNvSpPr/>
          <p:nvPr/>
        </p:nvSpPr>
        <p:spPr>
          <a:xfrm>
            <a:off x="795563" y="863486"/>
            <a:ext cx="10711316" cy="1569660"/>
          </a:xfrm>
          <a:prstGeom prst="rect">
            <a:avLst/>
          </a:prstGeom>
        </p:spPr>
        <p:txBody>
          <a:bodyPr wrap="square">
            <a:spAutoFit/>
          </a:bodyPr>
          <a:lstStyle/>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高举习近平新时代中国特色社会主义思想伟大旗帜，主题出版特色鲜明，</a:t>
            </a:r>
            <a:endParaRPr lang="en-US" altLang="zh-CN" sz="2400" b="1" dirty="0">
              <a:solidFill>
                <a:srgbClr val="C00000"/>
              </a:solidFill>
              <a:latin typeface="微软雅黑" panose="020B0503020204020204" pitchFamily="34" charset="-122"/>
              <a:ea typeface="微软雅黑" panose="020B0503020204020204" pitchFamily="34" charset="-122"/>
            </a:endParaRPr>
          </a:p>
          <a:p>
            <a:pPr>
              <a:lnSpc>
                <a:spcPct val="150000"/>
              </a:lnSpc>
            </a:pPr>
            <a:r>
              <a:rPr lang="zh-CN" altLang="zh-CN" sz="2400" b="1" dirty="0">
                <a:solidFill>
                  <a:srgbClr val="C00000"/>
                </a:solidFill>
                <a:latin typeface="微软雅黑" panose="020B0503020204020204" pitchFamily="34" charset="-122"/>
                <a:ea typeface="微软雅黑" panose="020B0503020204020204" pitchFamily="34" charset="-122"/>
              </a:rPr>
              <a:t>“四个自信”成果丰硕。</a:t>
            </a:r>
          </a:p>
          <a:p>
            <a:endParaRPr lang="zh-CN" altLang="en-US" sz="2400" b="1" dirty="0">
              <a:solidFill>
                <a:srgbClr val="C00000"/>
              </a:solidFill>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3034E0AD-130D-4982-AAC7-4651B17D3647}"/>
              </a:ext>
            </a:extLst>
          </p:cNvPr>
          <p:cNvGrpSpPr/>
          <p:nvPr/>
        </p:nvGrpSpPr>
        <p:grpSpPr>
          <a:xfrm flipV="1">
            <a:off x="460375" y="1048190"/>
            <a:ext cx="224744" cy="298764"/>
            <a:chOff x="460375" y="1145304"/>
            <a:chExt cx="224744" cy="386843"/>
          </a:xfrm>
        </p:grpSpPr>
        <p:cxnSp>
          <p:nvCxnSpPr>
            <p:cNvPr id="5" name="直接连接符 4">
              <a:extLst>
                <a:ext uri="{FF2B5EF4-FFF2-40B4-BE49-F238E27FC236}">
                  <a16:creationId xmlns:a16="http://schemas.microsoft.com/office/drawing/2014/main" id="{1B4E34FF-CFF8-4D9C-88C2-EAA3B4E63A74}"/>
                </a:ext>
              </a:extLst>
            </p:cNvPr>
            <p:cNvCxnSpPr/>
            <p:nvPr/>
          </p:nvCxnSpPr>
          <p:spPr>
            <a:xfrm>
              <a:off x="460375" y="1145304"/>
              <a:ext cx="0" cy="38684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FBBC241-F735-4B87-85FA-C75AA5A67A3A}"/>
                </a:ext>
              </a:extLst>
            </p:cNvPr>
            <p:cNvCxnSpPr>
              <a:cxnSpLocks/>
            </p:cNvCxnSpPr>
            <p:nvPr/>
          </p:nvCxnSpPr>
          <p:spPr>
            <a:xfrm>
              <a:off x="574675" y="1145304"/>
              <a:ext cx="0" cy="2977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D05B03D7-1A5C-4538-AA0B-94D82DD52F92}"/>
                </a:ext>
              </a:extLst>
            </p:cNvPr>
            <p:cNvCxnSpPr>
              <a:cxnSpLocks/>
            </p:cNvCxnSpPr>
            <p:nvPr/>
          </p:nvCxnSpPr>
          <p:spPr>
            <a:xfrm>
              <a:off x="685119" y="1145304"/>
              <a:ext cx="0" cy="18343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3" name="图片 12"/>
          <p:cNvPicPr>
            <a:picLocks noChangeAspect="1"/>
          </p:cNvPicPr>
          <p:nvPr/>
        </p:nvPicPr>
        <p:blipFill>
          <a:blip r:embed="rId2"/>
          <a:stretch>
            <a:fillRect/>
          </a:stretch>
        </p:blipFill>
        <p:spPr>
          <a:xfrm>
            <a:off x="3188969" y="3257019"/>
            <a:ext cx="2071499" cy="28770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4" name="矩形 13"/>
          <p:cNvSpPr/>
          <p:nvPr/>
        </p:nvSpPr>
        <p:spPr>
          <a:xfrm>
            <a:off x="1446322" y="2273915"/>
            <a:ext cx="8983554" cy="584775"/>
          </a:xfrm>
          <a:prstGeom prst="rect">
            <a:avLst/>
          </a:prstGeom>
        </p:spPr>
        <p:txBody>
          <a:bodyPr wrap="square">
            <a:spAutoFit/>
          </a:bodyPr>
          <a:lstStyle/>
          <a:p>
            <a:r>
              <a:rPr lang="zh-CN" altLang="zh-CN" sz="1600" dirty="0">
                <a:solidFill>
                  <a:schemeClr val="tx1">
                    <a:lumMod val="75000"/>
                    <a:lumOff val="25000"/>
                  </a:schemeClr>
                </a:solidFill>
                <a:latin typeface="微软雅黑" panose="020B0503020204020204" charset="-122"/>
                <a:ea typeface="微软雅黑" panose="020B0503020204020204" charset="-122"/>
              </a:rPr>
              <a:t>《中国学者谈供给侧改革》《中共党史重大问题研究》等</a:t>
            </a:r>
            <a:r>
              <a:rPr lang="en-US" altLang="zh-CN" sz="1600" dirty="0">
                <a:solidFill>
                  <a:schemeClr val="tx1">
                    <a:lumMod val="75000"/>
                    <a:lumOff val="25000"/>
                  </a:schemeClr>
                </a:solidFill>
                <a:latin typeface="微软雅黑" panose="020B0503020204020204" charset="-122"/>
                <a:ea typeface="微软雅黑" panose="020B0503020204020204" charset="-122"/>
              </a:rPr>
              <a:t>8</a:t>
            </a:r>
            <a:r>
              <a:rPr lang="zh-CN" altLang="zh-CN" sz="1600" dirty="0">
                <a:solidFill>
                  <a:schemeClr val="tx1">
                    <a:lumMod val="75000"/>
                    <a:lumOff val="25000"/>
                  </a:schemeClr>
                </a:solidFill>
                <a:latin typeface="微软雅黑" panose="020B0503020204020204" charset="-122"/>
                <a:ea typeface="微软雅黑" panose="020B0503020204020204" charset="-122"/>
              </a:rPr>
              <a:t>种选题入选教育部</a:t>
            </a:r>
            <a:r>
              <a:rPr lang="en-US" altLang="zh-CN" sz="1600" dirty="0">
                <a:solidFill>
                  <a:schemeClr val="tx1">
                    <a:lumMod val="75000"/>
                    <a:lumOff val="25000"/>
                  </a:schemeClr>
                </a:solidFill>
                <a:latin typeface="微软雅黑" panose="020B0503020204020204" charset="-122"/>
                <a:ea typeface="微软雅黑" panose="020B0503020204020204" charset="-122"/>
              </a:rPr>
              <a:t>2017</a:t>
            </a:r>
            <a:r>
              <a:rPr lang="zh-CN" altLang="zh-CN" sz="1600" dirty="0">
                <a:solidFill>
                  <a:schemeClr val="tx1">
                    <a:lumMod val="75000"/>
                    <a:lumOff val="25000"/>
                  </a:schemeClr>
                </a:solidFill>
                <a:latin typeface="微软雅黑" panose="020B0503020204020204" charset="-122"/>
                <a:ea typeface="微软雅黑" panose="020B0503020204020204" charset="-122"/>
              </a:rPr>
              <a:t>年“全国高校出版社主题出版选题”。</a:t>
            </a:r>
            <a:endParaRPr lang="zh-CN" altLang="en-US" sz="1600" dirty="0">
              <a:solidFill>
                <a:schemeClr val="tx1">
                  <a:lumMod val="75000"/>
                  <a:lumOff val="25000"/>
                </a:schemeClr>
              </a:solidFill>
              <a:latin typeface="微软雅黑" panose="020B0503020204020204" charset="-122"/>
              <a:ea typeface="微软雅黑" panose="020B0503020204020204" charset="-122"/>
            </a:endParaRPr>
          </a:p>
        </p:txBody>
      </p:sp>
      <p:grpSp>
        <p:nvGrpSpPr>
          <p:cNvPr id="15" name="组合 14"/>
          <p:cNvGrpSpPr/>
          <p:nvPr/>
        </p:nvGrpSpPr>
        <p:grpSpPr>
          <a:xfrm>
            <a:off x="989238" y="2333545"/>
            <a:ext cx="360493" cy="360493"/>
            <a:chOff x="3827961" y="1609319"/>
            <a:chExt cx="360493" cy="360493"/>
          </a:xfrm>
        </p:grpSpPr>
        <p:sp>
          <p:nvSpPr>
            <p:cNvPr id="16" name="Oval 36"/>
            <p:cNvSpPr>
              <a:spLocks noChangeArrowheads="1"/>
            </p:cNvSpPr>
            <p:nvPr/>
          </p:nvSpPr>
          <p:spPr bwMode="auto">
            <a:xfrm>
              <a:off x="3827961" y="1609319"/>
              <a:ext cx="360493" cy="360493"/>
            </a:xfrm>
            <a:prstGeom prst="ellipse">
              <a:avLst/>
            </a:prstGeom>
            <a:solidFill>
              <a:srgbClr val="C00000"/>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sz="2000" b="1">
                <a:latin typeface="微软雅黑" panose="020B0503020204020204" pitchFamily="34" charset="-122"/>
                <a:ea typeface="微软雅黑" panose="020B0503020204020204" pitchFamily="34" charset="-122"/>
              </a:endParaRPr>
            </a:p>
          </p:txBody>
        </p:sp>
        <p:sp>
          <p:nvSpPr>
            <p:cNvPr id="17" name="Freeform 24"/>
            <p:cNvSpPr>
              <a:spLocks noEditPoints="1"/>
            </p:cNvSpPr>
            <p:nvPr/>
          </p:nvSpPr>
          <p:spPr bwMode="auto">
            <a:xfrm>
              <a:off x="3923871" y="1720799"/>
              <a:ext cx="175995" cy="166167"/>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chemeClr val="bg1"/>
            </a:solidFill>
            <a:ln>
              <a:noFill/>
            </a:ln>
          </p:spPr>
          <p:txBody>
            <a:bodyPr vert="horz" wrap="square" lIns="91384" tIns="45692" rIns="91384" bIns="45692" numCol="1" anchor="t" anchorCtr="0" compatLnSpc="1">
              <a:prstTxWarp prst="textNoShape">
                <a:avLst/>
              </a:prstTxWarp>
            </a:bodyPr>
            <a:lstStyle/>
            <a:p>
              <a:pPr defTabSz="913851">
                <a:defRPr/>
              </a:pPr>
              <a:endParaRPr lang="zh-CN" altLang="en-US" sz="1799" kern="0">
                <a:solidFill>
                  <a:schemeClr val="tx1">
                    <a:lumMod val="75000"/>
                    <a:lumOff val="25000"/>
                  </a:schemeClr>
                </a:solidFill>
              </a:endParaRPr>
            </a:p>
          </p:txBody>
        </p:sp>
      </p:grpSp>
      <p:pic>
        <p:nvPicPr>
          <p:cNvPr id="18" name="图片 17"/>
          <p:cNvPicPr>
            <a:picLocks noChangeAspect="1"/>
          </p:cNvPicPr>
          <p:nvPr/>
        </p:nvPicPr>
        <p:blipFill>
          <a:blip r:embed="rId3"/>
          <a:stretch>
            <a:fillRect/>
          </a:stretch>
        </p:blipFill>
        <p:spPr>
          <a:xfrm>
            <a:off x="6381750" y="3257018"/>
            <a:ext cx="2044158" cy="28770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86513705"/>
      </p:ext>
    </p:extLst>
  </p:cSld>
  <p:clrMapOvr>
    <a:masterClrMapping/>
  </p:clrMapOvr>
  <p:transition spd="med" advClick="0" advTm="3000">
    <p:pull/>
  </p:transition>
</p:sld>
</file>

<file path=ppt/theme/theme1.xml><?xml version="1.0" encoding="utf-8"?>
<a:theme xmlns:a="http://schemas.openxmlformats.org/drawingml/2006/main" name="www.kaka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www.kakappt.com</Template>
  <TotalTime>652</TotalTime>
  <Words>2041</Words>
  <Application>Microsoft Office PowerPoint</Application>
  <PresentationFormat>宽屏</PresentationFormat>
  <Paragraphs>117</Paragraphs>
  <Slides>30</Slides>
  <Notes>19</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30</vt:i4>
      </vt:variant>
    </vt:vector>
  </HeadingPairs>
  <TitlesOfParts>
    <vt:vector size="37" baseType="lpstr">
      <vt:lpstr>等线</vt:lpstr>
      <vt:lpstr>微软雅黑</vt:lpstr>
      <vt:lpstr>叶根友毛笔行书</vt:lpstr>
      <vt:lpstr>Arial</vt:lpstr>
      <vt:lpstr>Calibri</vt:lpstr>
      <vt:lpstr>Kartika</vt:lpstr>
      <vt:lpstr>www.kakappt.com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www.kakappt.com</Manager>
  <Company>www.kakappt.com</Company>
  <LinksUpToDate>false</LinksUpToDate>
  <SharedDoc>false</SharedDoc>
  <HyperlinkBase>www.kakappt.com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卡卡办公模板</dc:title>
  <dc:subject>www.kakappt.com</dc:subject>
  <dc:creator>www.kakappt.com</dc:creator>
  <cp:keywords>www.kakappt.com</cp:keywords>
  <dc:description>卡卡办公</dc:description>
  <cp:lastModifiedBy>管理员</cp:lastModifiedBy>
  <cp:revision>112</cp:revision>
  <dcterms:created xsi:type="dcterms:W3CDTF">2020-06-27T18:23:00Z</dcterms:created>
  <dcterms:modified xsi:type="dcterms:W3CDTF">2020-11-19T03:35:33Z</dcterms:modified>
  <cp:category>卡卡办公PPT模板</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