
<file path=[Content_Types].xml><?xml version="1.0" encoding="utf-8"?>
<Types xmlns="http://schemas.openxmlformats.org/package/2006/content-types">
  <Default Extension="jpeg" ContentType="image/jpeg"/>
  <Default Extension="jpg" ContentType="image/pn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3.xml" ContentType="application/vnd.openxmlformats-officedocument.theme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image41.jpg" ContentType="image/jpeg"/>
  <Override PartName="/ppt/media/image42.jp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72" r:id="rId2"/>
  </p:sldMasterIdLst>
  <p:notesMasterIdLst>
    <p:notesMasterId r:id="rId16"/>
  </p:notesMasterIdLst>
  <p:sldIdLst>
    <p:sldId id="256" r:id="rId3"/>
    <p:sldId id="276" r:id="rId4"/>
    <p:sldId id="281" r:id="rId5"/>
    <p:sldId id="354" r:id="rId6"/>
    <p:sldId id="282" r:id="rId7"/>
    <p:sldId id="358" r:id="rId8"/>
    <p:sldId id="285" r:id="rId9"/>
    <p:sldId id="353" r:id="rId10"/>
    <p:sldId id="286" r:id="rId11"/>
    <p:sldId id="355" r:id="rId12"/>
    <p:sldId id="356" r:id="rId13"/>
    <p:sldId id="357" r:id="rId14"/>
    <p:sldId id="274" r:id="rId15"/>
  </p:sldIdLst>
  <p:sldSz cx="12192000" cy="6858000"/>
  <p:notesSz cx="6761163" cy="9942513"/>
  <p:defaultTextStyle>
    <a:defPPr>
      <a:defRPr lang="zh-CN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宋体" panose="02010600030101010101" pitchFamily="2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作者" initials="" lastIdx="0" clrIdx="3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77" autoAdjust="0"/>
    <p:restoredTop sz="77798" autoAdjust="0"/>
  </p:normalViewPr>
  <p:slideViewPr>
    <p:cSldViewPr snapToGrid="0">
      <p:cViewPr varScale="1">
        <p:scale>
          <a:sx n="90" d="100"/>
          <a:sy n="90" d="100"/>
        </p:scale>
        <p:origin x="1176" y="78"/>
      </p:cViewPr>
      <p:guideLst>
        <p:guide orient="horz" pos="2162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29761" y="0"/>
            <a:ext cx="2929837" cy="49885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48E5A5B6-C6EE-4A15-BF8B-BD3EAE071705}" type="datetimeFigureOut">
              <a:rPr lang="zh-CN" altLang="en-US"/>
              <a:t>2021/6/7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98463" y="1243013"/>
            <a:ext cx="5964237" cy="33559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76117" y="4784835"/>
            <a:ext cx="5408930" cy="391486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29761" y="9443662"/>
            <a:ext cx="2929837" cy="49885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</a:defRPr>
            </a:lvl1pPr>
          </a:lstStyle>
          <a:p>
            <a:pPr>
              <a:defRPr/>
            </a:pPr>
            <a:fld id="{D5FEC1EB-E9CE-41EF-9330-FD8EB49A9D04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FEC1EB-E9CE-41EF-9330-FD8EB49A9D0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9439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indent="304800" algn="just">
              <a:lnSpc>
                <a:spcPct val="150000"/>
              </a:lnSpc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西安交通大学军事教研室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indent="304800" algn="just">
              <a:lnSpc>
                <a:spcPct val="150000"/>
              </a:lnSpc>
            </a:pPr>
            <a:r>
              <a:rPr lang="en-US" altLang="zh-CN" sz="1800" kern="100" dirty="0">
                <a:effectLst/>
                <a:latin typeface="宋体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1987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年成立，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 1998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年率先在全国普通高校中建立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国防教育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硕士点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indent="304800" algn="just">
              <a:lnSpc>
                <a:spcPct val="150000"/>
              </a:lnSpc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承担学校大学生公共必修课——军事理论课（国防教育课）和集中军事训练工作，开设相关选修课，并负责全校师生的国防教育。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indent="304800" algn="just">
              <a:lnSpc>
                <a:spcPct val="150000"/>
              </a:lnSpc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多年来发表教学科研论文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100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余篇；承担国家社科基金项目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项、全国教育科学规划课题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项、教育部人文社科基金项目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项，陕西省社科基金项目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项，校级教改及科研项目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20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余项；获校级教学成果奖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7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次，省级教学成果奖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3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次；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2003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年军事课被评为校级精品课程，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2004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年军事课被评为省级精品课程，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2015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年军事课被评为陕西省精品资源共享课程，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2017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国防教育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-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军事理论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”MOOC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课程被评为全国首批精品资源共享课程，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2018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年军事课被评为西安交通大学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名课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进行建设；编写各类教材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10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余本，多本教材获得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“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优秀教材奖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”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。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FEC1EB-E9CE-41EF-9330-FD8EB49A9D04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23683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FEC1EB-E9CE-41EF-9330-FD8EB49A9D04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3688005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3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配套立体式资源开发，提供完备服务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FEC1EB-E9CE-41EF-9330-FD8EB49A9D04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585968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幻灯片图像占位符 1"/>
          <p:cNvSpPr>
            <a:spLocks noGrp="1" noRot="1" noChangeAspec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</p:spPr>
      </p:sp>
      <p:sp>
        <p:nvSpPr>
          <p:cNvPr id="61442" name="备注占位符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/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61443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</a:ln>
        </p:spPr>
        <p:txBody>
          <a:bodyPr wrap="square" numCol="1" anchorCtr="0" compatLnSpc="1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AAA1FEF9-C75A-489F-8CB0-25909158AEAB}" type="slidenum">
              <a:rPr lang="zh-CN" altLang="en-US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sz="1800" dirty="0">
                <a:effectLst/>
                <a:latin typeface="宋体" panose="02010600030101010101" pitchFamily="2" charset="-122"/>
                <a:cs typeface="Times New Roman" panose="02020603050405020304" pitchFamily="18" charset="0"/>
              </a:rPr>
              <a:t>2020</a:t>
            </a:r>
            <a:r>
              <a:rPr lang="zh-CN" altLang="zh-CN" sz="18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8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4</a:t>
            </a:r>
            <a:r>
              <a:rPr lang="zh-CN" altLang="zh-CN" sz="18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月</a:t>
            </a:r>
            <a:r>
              <a:rPr lang="en-US" altLang="zh-CN" sz="18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22</a:t>
            </a:r>
            <a:r>
              <a:rPr lang="zh-CN" altLang="zh-CN" sz="18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日，习近平考察西安交通大学</a:t>
            </a:r>
            <a:r>
              <a:rPr lang="zh-CN" altLang="en-US" sz="1800" dirty="0">
                <a:effectLst/>
                <a:ea typeface="宋体" panose="02010600030101010101" pitchFamily="2" charset="-122"/>
                <a:cs typeface="Times New Roman" panose="02020603050405020304" pitchFamily="18" charset="0"/>
              </a:rPr>
              <a:t>，发表了以上讲话，将西迁精神与党和国家、民族、人民紧密联系起来。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FEC1EB-E9CE-41EF-9330-FD8EB49A9D04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037118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zh-CN" altLang="en-US" sz="1800" kern="100" dirty="0">
                <a:effectLst/>
                <a:latin typeface="宋体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西迁精神的生发，是源于</a:t>
            </a:r>
            <a:r>
              <a:rPr lang="en-US" altLang="zh-CN" sz="1800" kern="100" dirty="0">
                <a:effectLst/>
                <a:latin typeface="宋体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20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世纪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50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年代，为了响应国家号召</a:t>
            </a:r>
            <a:r>
              <a:rPr lang="zh-CN" altLang="en-US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，交通大学从上海迁往西安，在西部扎根。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800" kern="100" dirty="0">
                <a:effectLst/>
                <a:latin typeface="宋体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2017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zh-CN" altLang="en-US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底，习近平总书记曾对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15</a:t>
            </a:r>
            <a:r>
              <a:rPr lang="zh-CN" altLang="en-US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位交通大学西迁老教授来信作出重要指示，向响应国家号召献身大西北的交大老同志敬，希望交大师生传承好“西迁精神” 。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800" kern="100" dirty="0">
                <a:effectLst/>
                <a:latin typeface="宋体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2018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zh-CN" altLang="en-US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，习总书记发表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新年贺词</a:t>
            </a:r>
            <a:r>
              <a:rPr lang="zh-CN" altLang="en-US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，再一次提到西迁精神</a:t>
            </a:r>
            <a:endParaRPr lang="en-US" altLang="zh-CN" sz="1800" kern="100" dirty="0">
              <a:effectLst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altLang="zh-CN" sz="1800" kern="100" dirty="0">
              <a:effectLst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en-US" altLang="zh-CN" sz="1800" kern="100" dirty="0">
              <a:effectLst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FEC1EB-E9CE-41EF-9330-FD8EB49A9D04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8518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zh-CN" altLang="en-US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由此，西迁精神在社会上掀起热潮，众多媒体争相报道。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《</a:t>
            </a:r>
            <a:r>
              <a:rPr lang="zh-CN" altLang="en-US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光明日报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》</a:t>
            </a:r>
            <a:r>
              <a:rPr lang="zh-CN" altLang="en-US" sz="18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更是撰文，将西迁精神列入中国共产党的精神谱系。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FEC1EB-E9CE-41EF-9330-FD8EB49A9D04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86852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zh-CN" altLang="en-US" sz="12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事实上，西安交通大学出版社自</a:t>
            </a:r>
            <a:r>
              <a:rPr lang="en-US" altLang="zh-CN" sz="12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2015</a:t>
            </a:r>
            <a:r>
              <a:rPr lang="zh-CN" altLang="en-US" sz="12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年以来，就已专门组织人财物力，成立西迁图书出版专项小组，规划并出版了一系列西迁精神相关图书，至今已达</a:t>
            </a:r>
            <a:r>
              <a:rPr lang="en-US" altLang="zh-CN" sz="12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50</a:t>
            </a:r>
            <a:r>
              <a:rPr lang="zh-CN" altLang="en-US" sz="12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余种，内容</a:t>
            </a:r>
            <a:r>
              <a:rPr lang="zh-CN" altLang="zh-CN" sz="18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涵盖史实记叙、人物传记、报告文学、史料整理、戏剧创作、地缘考证等</a:t>
            </a:r>
            <a:r>
              <a:rPr lang="zh-CN" altLang="en-US" sz="12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，以赋予西迁精神时代新内涵为目标，形成了庞大的西迁图书体系，具有极高的史料价值和很强的可读性。</a:t>
            </a:r>
          </a:p>
          <a:p>
            <a:pPr algn="just">
              <a:lnSpc>
                <a:spcPct val="150000"/>
              </a:lnSpc>
            </a:pPr>
            <a:r>
              <a:rPr lang="zh-CN" altLang="en-US" sz="12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这些图书获得广大读者和社会各界的广泛关注与普遍好评，取得了极佳的社会效益和良好的经济效益。其中</a:t>
            </a:r>
            <a:r>
              <a:rPr lang="en-US" altLang="zh-CN" sz="12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12</a:t>
            </a:r>
            <a:r>
              <a:rPr lang="zh-CN" altLang="en-US" sz="12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种图书入选陕西省重大文化精品项目；</a:t>
            </a:r>
            <a:r>
              <a:rPr lang="en-US" altLang="zh-CN" sz="12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</a:t>
            </a:r>
            <a:r>
              <a:rPr lang="zh-CN" altLang="en-US" sz="12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种图书入选教育部高校出版社主题出版选题；</a:t>
            </a:r>
            <a:r>
              <a:rPr lang="en-US" altLang="zh-CN" sz="12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《</a:t>
            </a:r>
            <a:r>
              <a:rPr lang="zh-CN" altLang="en-US" sz="12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西迁故事</a:t>
            </a:r>
            <a:r>
              <a:rPr lang="en-US" altLang="zh-CN" sz="12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》</a:t>
            </a:r>
            <a:r>
              <a:rPr lang="zh-CN" altLang="en-US" sz="12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一书获“十佳陕版图书”称号；</a:t>
            </a:r>
            <a:r>
              <a:rPr lang="en-US" altLang="zh-CN" sz="12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《</a:t>
            </a:r>
            <a:r>
              <a:rPr lang="zh-CN" altLang="en-US" sz="12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彭康</a:t>
            </a:r>
            <a:r>
              <a:rPr lang="en-US" altLang="zh-CN" sz="12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》</a:t>
            </a:r>
            <a:r>
              <a:rPr lang="zh-CN" altLang="en-US" sz="12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入选</a:t>
            </a:r>
            <a:r>
              <a:rPr lang="en-US" altLang="zh-CN" sz="12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2018</a:t>
            </a:r>
            <a:r>
              <a:rPr lang="zh-CN" altLang="en-US" sz="12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年影响力图书（第四季）；</a:t>
            </a:r>
            <a:r>
              <a:rPr lang="en-US" altLang="zh-CN" sz="12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《</a:t>
            </a:r>
            <a:r>
              <a:rPr lang="zh-CN" altLang="en-US" sz="12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交通大学西迁</a:t>
            </a:r>
            <a:r>
              <a:rPr lang="en-US" altLang="zh-CN" sz="12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》《</a:t>
            </a:r>
            <a:r>
              <a:rPr lang="zh-CN" altLang="en-US" sz="12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从黄浦江边到兴庆湖畔</a:t>
            </a:r>
            <a:r>
              <a:rPr lang="en-US" altLang="zh-CN" sz="12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》</a:t>
            </a:r>
            <a:r>
              <a:rPr lang="zh-CN" altLang="en-US" sz="12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分获校史研究优秀成果一等奖、三等奖。多部图书被党政机关、企事业单位及高校列为党课教材。</a:t>
            </a:r>
          </a:p>
          <a:p>
            <a:r>
              <a:rPr lang="en-US" altLang="zh-CN" sz="12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2020</a:t>
            </a:r>
            <a:r>
              <a:rPr lang="zh-CN" altLang="en-US" sz="12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年</a:t>
            </a:r>
            <a:r>
              <a:rPr lang="en-US" altLang="zh-CN" sz="12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9</a:t>
            </a:r>
            <a:r>
              <a:rPr lang="zh-CN" altLang="en-US" sz="12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月，推出了适合中小学生阅读的</a:t>
            </a:r>
            <a:r>
              <a:rPr lang="en-US" altLang="zh-CN" sz="12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《</a:t>
            </a:r>
            <a:r>
              <a:rPr lang="zh-CN" altLang="en-US" sz="12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西迁精神教育读本</a:t>
            </a:r>
            <a:r>
              <a:rPr lang="en-US" altLang="zh-CN" sz="12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》</a:t>
            </a:r>
            <a:r>
              <a:rPr lang="zh-CN" altLang="en-US" sz="1200" kern="10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，</a:t>
            </a:r>
            <a:r>
              <a:rPr lang="zh-CN" altLang="en-US" sz="12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列入中小学教材，累计销量</a:t>
            </a:r>
            <a:r>
              <a:rPr lang="en-US" altLang="zh-CN" sz="12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84</a:t>
            </a:r>
            <a:r>
              <a:rPr lang="zh-CN" altLang="en-US" sz="1200" kern="100" dirty="0">
                <a:effectLst/>
                <a:latin typeface="等线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万册，中职版、高职版、大学版也即将出版。</a:t>
            </a:r>
            <a:endParaRPr lang="en-US" altLang="zh-CN" sz="12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FEC1EB-E9CE-41EF-9330-FD8EB49A9D04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049930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zh-CN" altLang="en-US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成绩的取得，与作者密不可分，顶级作者团队：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校史专家、知名</a:t>
            </a:r>
            <a:r>
              <a:rPr lang="zh-CN" altLang="en-US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作家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、文化</a:t>
            </a:r>
            <a:r>
              <a:rPr lang="zh-CN" altLang="en-US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学者、专职研究人员。</a:t>
            </a:r>
            <a:endParaRPr lang="en-US" altLang="zh-CN" sz="1800" kern="100" dirty="0">
              <a:effectLst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2021</a:t>
            </a:r>
            <a:r>
              <a:rPr lang="zh-CN" altLang="en-US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年，出版社出资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100</a:t>
            </a:r>
            <a:r>
              <a:rPr lang="zh-CN" altLang="en-US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万元，设立西迁精神图书出版基金，吸纳更多优秀的研究成果。欢迎相关研究人员与我们合作。</a:t>
            </a:r>
            <a:endParaRPr lang="en-US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en-US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FEC1EB-E9CE-41EF-9330-FD8EB49A9D04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454481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just">
              <a:lnSpc>
                <a:spcPct val="150000"/>
              </a:lnSpc>
            </a:pPr>
            <a:r>
              <a:rPr lang="zh-CN" altLang="en-US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第二部分，介绍我社另一本优秀教材</a:t>
            </a:r>
            <a:endParaRPr lang="en-US" altLang="zh-CN" sz="1800" kern="100" dirty="0">
              <a:effectLst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背景意义：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800" kern="100" dirty="0">
                <a:effectLst/>
                <a:latin typeface="宋体" panose="02010600030101010101" pitchFamily="2" charset="-122"/>
                <a:ea typeface="等线" panose="02010600030101010101" pitchFamily="2" charset="-122"/>
                <a:cs typeface="Times New Roman" panose="02020603050405020304" pitchFamily="18" charset="0"/>
              </a:rPr>
              <a:t>2019</a:t>
            </a:r>
            <a:r>
              <a:rPr lang="zh-CN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年教育部、中央军委国防的动员部颁发《普通高等学校军事课教学大纲》</a:t>
            </a:r>
            <a:endParaRPr lang="en-US" altLang="zh-CN" sz="1800" kern="100" dirty="0">
              <a:effectLst/>
              <a:latin typeface="等线" panose="02010600030101010101" pitchFamily="2" charset="-122"/>
              <a:ea typeface="宋体" panose="02010600030101010101" pitchFamily="2" charset="-122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2003</a:t>
            </a:r>
            <a:r>
              <a:rPr lang="zh-CN" altLang="en-US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年起，至今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5</a:t>
            </a:r>
            <a:r>
              <a:rPr lang="zh-CN" altLang="en-US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版</a:t>
            </a:r>
            <a:r>
              <a:rPr lang="en-US" altLang="zh-CN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23</a:t>
            </a:r>
            <a:r>
              <a:rPr lang="zh-CN" altLang="en-US" sz="1800" kern="100" dirty="0">
                <a:effectLst/>
                <a:latin typeface="等线" panose="02010600030101010101" pitchFamily="2" charset="-122"/>
                <a:ea typeface="宋体" panose="02010600030101010101" pitchFamily="2" charset="-122"/>
                <a:cs typeface="Times New Roman" panose="02020603050405020304" pitchFamily="18" charset="0"/>
              </a:rPr>
              <a:t>印次</a:t>
            </a:r>
            <a:endParaRPr lang="zh-CN" altLang="zh-CN" sz="1800" kern="100" dirty="0">
              <a:effectLst/>
              <a:latin typeface="等线" panose="02010600030101010101" pitchFamily="2" charset="-122"/>
              <a:ea typeface="等线" panose="02010600030101010101" pitchFamily="2" charset="-122"/>
              <a:cs typeface="Times New Roman" panose="02020603050405020304" pitchFamily="18" charset="0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FEC1EB-E9CE-41EF-9330-FD8EB49A9D04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851252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5FEC1EB-E9CE-41EF-9330-FD8EB49A9D04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18408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425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4BC240-981E-4F88-BC20-7B6F82585F31}" type="datetimeFigureOut">
              <a:rPr lang="zh-CN" altLang="en-US"/>
              <a:t>2021/6/7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361644-B576-4BCB-873E-40B204CFE36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7BFDAA-F3AF-4DF7-AE72-948FEB109B68}" type="datetimeFigureOut">
              <a:rPr lang="zh-CN" altLang="en-US"/>
              <a:t>2021/6/7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6213D2-DCF1-42F1-A23F-6AC1FE0DBC0A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839200" y="274638"/>
            <a:ext cx="2743200" cy="5851525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609600" y="274638"/>
            <a:ext cx="8026400" cy="5851525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3E1B66-62F4-4464-A50A-C6DCB96BC118}" type="datetimeFigureOut">
              <a:rPr lang="zh-CN" altLang="en-US"/>
              <a:t>2021/6/7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70B909-C807-4B78-82AB-A6032A595E9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blipFill dpi="0" rotWithShape="0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PA_组合 3"/>
          <p:cNvGrpSpPr/>
          <p:nvPr userDrawn="1">
            <p:custDataLst>
              <p:tags r:id="rId1"/>
            </p:custDataLst>
          </p:nvPr>
        </p:nvGrpSpPr>
        <p:grpSpPr bwMode="auto">
          <a:xfrm>
            <a:off x="10550525" y="5348288"/>
            <a:ext cx="1238250" cy="1238250"/>
            <a:chOff x="1970268" y="2545227"/>
            <a:chExt cx="3276600" cy="3276601"/>
          </a:xfrm>
        </p:grpSpPr>
        <p:sp>
          <p:nvSpPr>
            <p:cNvPr id="5" name="Freeform 5"/>
            <p:cNvSpPr/>
            <p:nvPr/>
          </p:nvSpPr>
          <p:spPr bwMode="auto">
            <a:xfrm>
              <a:off x="1970268" y="2545227"/>
              <a:ext cx="3276600" cy="3276601"/>
            </a:xfrm>
            <a:custGeom>
              <a:avLst/>
              <a:gdLst>
                <a:gd name="T0" fmla="*/ 871 w 871"/>
                <a:gd name="T1" fmla="*/ 402 h 871"/>
                <a:gd name="T2" fmla="*/ 835 w 871"/>
                <a:gd name="T3" fmla="*/ 466 h 871"/>
                <a:gd name="T4" fmla="*/ 829 w 871"/>
                <a:gd name="T5" fmla="*/ 520 h 871"/>
                <a:gd name="T6" fmla="*/ 860 w 871"/>
                <a:gd name="T7" fmla="*/ 528 h 871"/>
                <a:gd name="T8" fmla="*/ 811 w 871"/>
                <a:gd name="T9" fmla="*/ 578 h 871"/>
                <a:gd name="T10" fmla="*/ 818 w 871"/>
                <a:gd name="T11" fmla="*/ 643 h 871"/>
                <a:gd name="T12" fmla="*/ 756 w 871"/>
                <a:gd name="T13" fmla="*/ 677 h 871"/>
                <a:gd name="T14" fmla="*/ 743 w 871"/>
                <a:gd name="T15" fmla="*/ 743 h 871"/>
                <a:gd name="T16" fmla="*/ 695 w 871"/>
                <a:gd name="T17" fmla="*/ 786 h 871"/>
                <a:gd name="T18" fmla="*/ 674 w 871"/>
                <a:gd name="T19" fmla="*/ 757 h 871"/>
                <a:gd name="T20" fmla="*/ 629 w 871"/>
                <a:gd name="T21" fmla="*/ 785 h 871"/>
                <a:gd name="T22" fmla="*/ 586 w 871"/>
                <a:gd name="T23" fmla="*/ 844 h 871"/>
                <a:gd name="T24" fmla="*/ 521 w 871"/>
                <a:gd name="T25" fmla="*/ 825 h 871"/>
                <a:gd name="T26" fmla="*/ 529 w 871"/>
                <a:gd name="T27" fmla="*/ 861 h 871"/>
                <a:gd name="T28" fmla="*/ 462 w 871"/>
                <a:gd name="T29" fmla="*/ 834 h 871"/>
                <a:gd name="T30" fmla="*/ 405 w 871"/>
                <a:gd name="T31" fmla="*/ 870 h 871"/>
                <a:gd name="T32" fmla="*/ 348 w 871"/>
                <a:gd name="T33" fmla="*/ 824 h 871"/>
                <a:gd name="T34" fmla="*/ 283 w 871"/>
                <a:gd name="T35" fmla="*/ 843 h 871"/>
                <a:gd name="T36" fmla="*/ 241 w 871"/>
                <a:gd name="T37" fmla="*/ 782 h 871"/>
                <a:gd name="T38" fmla="*/ 196 w 871"/>
                <a:gd name="T39" fmla="*/ 756 h 871"/>
                <a:gd name="T40" fmla="*/ 125 w 871"/>
                <a:gd name="T41" fmla="*/ 742 h 871"/>
                <a:gd name="T42" fmla="*/ 148 w 871"/>
                <a:gd name="T43" fmla="*/ 710 h 871"/>
                <a:gd name="T44" fmla="*/ 85 w 871"/>
                <a:gd name="T45" fmla="*/ 695 h 871"/>
                <a:gd name="T46" fmla="*/ 52 w 871"/>
                <a:gd name="T47" fmla="*/ 642 h 871"/>
                <a:gd name="T48" fmla="*/ 63 w 871"/>
                <a:gd name="T49" fmla="*/ 575 h 871"/>
                <a:gd name="T50" fmla="*/ 8 w 871"/>
                <a:gd name="T51" fmla="*/ 527 h 871"/>
                <a:gd name="T52" fmla="*/ 48 w 871"/>
                <a:gd name="T53" fmla="*/ 518 h 871"/>
                <a:gd name="T54" fmla="*/ 40 w 871"/>
                <a:gd name="T55" fmla="*/ 465 h 871"/>
                <a:gd name="T56" fmla="*/ 0 w 871"/>
                <a:gd name="T57" fmla="*/ 403 h 871"/>
                <a:gd name="T58" fmla="*/ 48 w 871"/>
                <a:gd name="T59" fmla="*/ 353 h 871"/>
                <a:gd name="T60" fmla="*/ 8 w 871"/>
                <a:gd name="T61" fmla="*/ 344 h 871"/>
                <a:gd name="T62" fmla="*/ 64 w 871"/>
                <a:gd name="T63" fmla="*/ 296 h 871"/>
                <a:gd name="T64" fmla="*/ 51 w 871"/>
                <a:gd name="T65" fmla="*/ 228 h 871"/>
                <a:gd name="T66" fmla="*/ 87 w 871"/>
                <a:gd name="T67" fmla="*/ 174 h 871"/>
                <a:gd name="T68" fmla="*/ 118 w 871"/>
                <a:gd name="T69" fmla="*/ 196 h 871"/>
                <a:gd name="T70" fmla="*/ 125 w 871"/>
                <a:gd name="T71" fmla="*/ 128 h 871"/>
                <a:gd name="T72" fmla="*/ 175 w 871"/>
                <a:gd name="T73" fmla="*/ 86 h 871"/>
                <a:gd name="T74" fmla="*/ 201 w 871"/>
                <a:gd name="T75" fmla="*/ 115 h 871"/>
                <a:gd name="T76" fmla="*/ 226 w 871"/>
                <a:gd name="T77" fmla="*/ 52 h 871"/>
                <a:gd name="T78" fmla="*/ 298 w 871"/>
                <a:gd name="T79" fmla="*/ 62 h 871"/>
                <a:gd name="T80" fmla="*/ 341 w 871"/>
                <a:gd name="T81" fmla="*/ 8 h 871"/>
                <a:gd name="T82" fmla="*/ 408 w 871"/>
                <a:gd name="T83" fmla="*/ 38 h 871"/>
                <a:gd name="T84" fmla="*/ 465 w 871"/>
                <a:gd name="T85" fmla="*/ 0 h 871"/>
                <a:gd name="T86" fmla="*/ 529 w 871"/>
                <a:gd name="T87" fmla="*/ 11 h 871"/>
                <a:gd name="T88" fmla="*/ 521 w 871"/>
                <a:gd name="T89" fmla="*/ 46 h 871"/>
                <a:gd name="T90" fmla="*/ 587 w 871"/>
                <a:gd name="T91" fmla="*/ 26 h 871"/>
                <a:gd name="T92" fmla="*/ 630 w 871"/>
                <a:gd name="T93" fmla="*/ 87 h 871"/>
                <a:gd name="T94" fmla="*/ 677 w 871"/>
                <a:gd name="T95" fmla="*/ 111 h 871"/>
                <a:gd name="T96" fmla="*/ 697 w 871"/>
                <a:gd name="T97" fmla="*/ 86 h 871"/>
                <a:gd name="T98" fmla="*/ 735 w 871"/>
                <a:gd name="T99" fmla="*/ 169 h 871"/>
                <a:gd name="T100" fmla="*/ 783 w 871"/>
                <a:gd name="T101" fmla="*/ 172 h 871"/>
                <a:gd name="T102" fmla="*/ 817 w 871"/>
                <a:gd name="T103" fmla="*/ 229 h 871"/>
                <a:gd name="T104" fmla="*/ 812 w 871"/>
                <a:gd name="T105" fmla="*/ 293 h 871"/>
                <a:gd name="T106" fmla="*/ 860 w 871"/>
                <a:gd name="T107" fmla="*/ 344 h 871"/>
                <a:gd name="T108" fmla="*/ 828 w 871"/>
                <a:gd name="T109" fmla="*/ 351 h 871"/>
                <a:gd name="T110" fmla="*/ 835 w 871"/>
                <a:gd name="T111" fmla="*/ 405 h 8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871" h="871">
                  <a:moveTo>
                    <a:pt x="835" y="405"/>
                  </a:moveTo>
                  <a:cubicBezTo>
                    <a:pt x="847" y="404"/>
                    <a:pt x="859" y="403"/>
                    <a:pt x="871" y="402"/>
                  </a:cubicBezTo>
                  <a:cubicBezTo>
                    <a:pt x="871" y="424"/>
                    <a:pt x="871" y="447"/>
                    <a:pt x="871" y="469"/>
                  </a:cubicBezTo>
                  <a:cubicBezTo>
                    <a:pt x="859" y="468"/>
                    <a:pt x="847" y="467"/>
                    <a:pt x="835" y="466"/>
                  </a:cubicBezTo>
                  <a:cubicBezTo>
                    <a:pt x="835" y="486"/>
                    <a:pt x="832" y="504"/>
                    <a:pt x="828" y="520"/>
                  </a:cubicBezTo>
                  <a:cubicBezTo>
                    <a:pt x="828" y="520"/>
                    <a:pt x="829" y="520"/>
                    <a:pt x="829" y="520"/>
                  </a:cubicBezTo>
                  <a:cubicBezTo>
                    <a:pt x="840" y="522"/>
                    <a:pt x="850" y="524"/>
                    <a:pt x="860" y="527"/>
                  </a:cubicBezTo>
                  <a:cubicBezTo>
                    <a:pt x="860" y="527"/>
                    <a:pt x="860" y="527"/>
                    <a:pt x="860" y="528"/>
                  </a:cubicBezTo>
                  <a:cubicBezTo>
                    <a:pt x="855" y="548"/>
                    <a:pt x="849" y="569"/>
                    <a:pt x="844" y="590"/>
                  </a:cubicBezTo>
                  <a:cubicBezTo>
                    <a:pt x="833" y="586"/>
                    <a:pt x="822" y="582"/>
                    <a:pt x="811" y="578"/>
                  </a:cubicBezTo>
                  <a:cubicBezTo>
                    <a:pt x="804" y="594"/>
                    <a:pt x="796" y="611"/>
                    <a:pt x="789" y="627"/>
                  </a:cubicBezTo>
                  <a:cubicBezTo>
                    <a:pt x="799" y="633"/>
                    <a:pt x="808" y="638"/>
                    <a:pt x="818" y="643"/>
                  </a:cubicBezTo>
                  <a:cubicBezTo>
                    <a:pt x="806" y="661"/>
                    <a:pt x="795" y="680"/>
                    <a:pt x="783" y="699"/>
                  </a:cubicBezTo>
                  <a:cubicBezTo>
                    <a:pt x="774" y="691"/>
                    <a:pt x="765" y="684"/>
                    <a:pt x="756" y="677"/>
                  </a:cubicBezTo>
                  <a:cubicBezTo>
                    <a:pt x="741" y="689"/>
                    <a:pt x="734" y="707"/>
                    <a:pt x="719" y="718"/>
                  </a:cubicBezTo>
                  <a:cubicBezTo>
                    <a:pt x="727" y="726"/>
                    <a:pt x="735" y="734"/>
                    <a:pt x="743" y="743"/>
                  </a:cubicBezTo>
                  <a:cubicBezTo>
                    <a:pt x="740" y="745"/>
                    <a:pt x="738" y="748"/>
                    <a:pt x="735" y="750"/>
                  </a:cubicBezTo>
                  <a:cubicBezTo>
                    <a:pt x="728" y="765"/>
                    <a:pt x="708" y="776"/>
                    <a:pt x="695" y="786"/>
                  </a:cubicBezTo>
                  <a:cubicBezTo>
                    <a:pt x="694" y="785"/>
                    <a:pt x="693" y="785"/>
                    <a:pt x="692" y="784"/>
                  </a:cubicBezTo>
                  <a:cubicBezTo>
                    <a:pt x="686" y="775"/>
                    <a:pt x="680" y="766"/>
                    <a:pt x="674" y="757"/>
                  </a:cubicBezTo>
                  <a:cubicBezTo>
                    <a:pt x="673" y="758"/>
                    <a:pt x="672" y="759"/>
                    <a:pt x="671" y="760"/>
                  </a:cubicBezTo>
                  <a:cubicBezTo>
                    <a:pt x="657" y="767"/>
                    <a:pt x="646" y="778"/>
                    <a:pt x="629" y="785"/>
                  </a:cubicBezTo>
                  <a:cubicBezTo>
                    <a:pt x="634" y="796"/>
                    <a:pt x="638" y="807"/>
                    <a:pt x="643" y="818"/>
                  </a:cubicBezTo>
                  <a:cubicBezTo>
                    <a:pt x="624" y="827"/>
                    <a:pt x="605" y="835"/>
                    <a:pt x="586" y="844"/>
                  </a:cubicBezTo>
                  <a:cubicBezTo>
                    <a:pt x="581" y="833"/>
                    <a:pt x="577" y="822"/>
                    <a:pt x="572" y="811"/>
                  </a:cubicBezTo>
                  <a:cubicBezTo>
                    <a:pt x="557" y="817"/>
                    <a:pt x="540" y="823"/>
                    <a:pt x="521" y="825"/>
                  </a:cubicBezTo>
                  <a:cubicBezTo>
                    <a:pt x="521" y="826"/>
                    <a:pt x="521" y="826"/>
                    <a:pt x="521" y="826"/>
                  </a:cubicBezTo>
                  <a:cubicBezTo>
                    <a:pt x="524" y="838"/>
                    <a:pt x="526" y="849"/>
                    <a:pt x="529" y="861"/>
                  </a:cubicBezTo>
                  <a:cubicBezTo>
                    <a:pt x="508" y="864"/>
                    <a:pt x="486" y="868"/>
                    <a:pt x="465" y="871"/>
                  </a:cubicBezTo>
                  <a:cubicBezTo>
                    <a:pt x="464" y="859"/>
                    <a:pt x="463" y="846"/>
                    <a:pt x="462" y="834"/>
                  </a:cubicBezTo>
                  <a:cubicBezTo>
                    <a:pt x="444" y="834"/>
                    <a:pt x="426" y="833"/>
                    <a:pt x="408" y="833"/>
                  </a:cubicBezTo>
                  <a:cubicBezTo>
                    <a:pt x="407" y="845"/>
                    <a:pt x="406" y="858"/>
                    <a:pt x="405" y="870"/>
                  </a:cubicBezTo>
                  <a:cubicBezTo>
                    <a:pt x="384" y="868"/>
                    <a:pt x="362" y="865"/>
                    <a:pt x="341" y="863"/>
                  </a:cubicBezTo>
                  <a:cubicBezTo>
                    <a:pt x="343" y="850"/>
                    <a:pt x="346" y="837"/>
                    <a:pt x="348" y="824"/>
                  </a:cubicBezTo>
                  <a:cubicBezTo>
                    <a:pt x="332" y="819"/>
                    <a:pt x="315" y="814"/>
                    <a:pt x="298" y="809"/>
                  </a:cubicBezTo>
                  <a:cubicBezTo>
                    <a:pt x="293" y="820"/>
                    <a:pt x="288" y="832"/>
                    <a:pt x="283" y="843"/>
                  </a:cubicBezTo>
                  <a:cubicBezTo>
                    <a:pt x="264" y="835"/>
                    <a:pt x="244" y="826"/>
                    <a:pt x="225" y="818"/>
                  </a:cubicBezTo>
                  <a:cubicBezTo>
                    <a:pt x="229" y="809"/>
                    <a:pt x="244" y="790"/>
                    <a:pt x="241" y="782"/>
                  </a:cubicBezTo>
                  <a:cubicBezTo>
                    <a:pt x="227" y="773"/>
                    <a:pt x="213" y="763"/>
                    <a:pt x="199" y="754"/>
                  </a:cubicBezTo>
                  <a:cubicBezTo>
                    <a:pt x="198" y="755"/>
                    <a:pt x="197" y="755"/>
                    <a:pt x="196" y="756"/>
                  </a:cubicBezTo>
                  <a:cubicBezTo>
                    <a:pt x="189" y="766"/>
                    <a:pt x="182" y="775"/>
                    <a:pt x="175" y="785"/>
                  </a:cubicBezTo>
                  <a:cubicBezTo>
                    <a:pt x="169" y="781"/>
                    <a:pt x="125" y="744"/>
                    <a:pt x="125" y="742"/>
                  </a:cubicBezTo>
                  <a:cubicBezTo>
                    <a:pt x="134" y="733"/>
                    <a:pt x="143" y="724"/>
                    <a:pt x="153" y="715"/>
                  </a:cubicBezTo>
                  <a:cubicBezTo>
                    <a:pt x="151" y="713"/>
                    <a:pt x="149" y="712"/>
                    <a:pt x="148" y="710"/>
                  </a:cubicBezTo>
                  <a:cubicBezTo>
                    <a:pt x="138" y="698"/>
                    <a:pt x="128" y="686"/>
                    <a:pt x="118" y="675"/>
                  </a:cubicBezTo>
                  <a:cubicBezTo>
                    <a:pt x="110" y="680"/>
                    <a:pt x="93" y="697"/>
                    <a:pt x="85" y="695"/>
                  </a:cubicBezTo>
                  <a:cubicBezTo>
                    <a:pt x="74" y="678"/>
                    <a:pt x="62" y="661"/>
                    <a:pt x="51" y="644"/>
                  </a:cubicBezTo>
                  <a:cubicBezTo>
                    <a:pt x="51" y="643"/>
                    <a:pt x="52" y="643"/>
                    <a:pt x="52" y="642"/>
                  </a:cubicBezTo>
                  <a:cubicBezTo>
                    <a:pt x="63" y="636"/>
                    <a:pt x="75" y="630"/>
                    <a:pt x="86" y="625"/>
                  </a:cubicBezTo>
                  <a:cubicBezTo>
                    <a:pt x="79" y="608"/>
                    <a:pt x="71" y="591"/>
                    <a:pt x="63" y="575"/>
                  </a:cubicBezTo>
                  <a:cubicBezTo>
                    <a:pt x="51" y="579"/>
                    <a:pt x="39" y="584"/>
                    <a:pt x="27" y="588"/>
                  </a:cubicBezTo>
                  <a:cubicBezTo>
                    <a:pt x="20" y="568"/>
                    <a:pt x="14" y="547"/>
                    <a:pt x="8" y="527"/>
                  </a:cubicBezTo>
                  <a:cubicBezTo>
                    <a:pt x="8" y="527"/>
                    <a:pt x="9" y="527"/>
                    <a:pt x="10" y="527"/>
                  </a:cubicBezTo>
                  <a:cubicBezTo>
                    <a:pt x="22" y="524"/>
                    <a:pt x="35" y="521"/>
                    <a:pt x="48" y="518"/>
                  </a:cubicBezTo>
                  <a:cubicBezTo>
                    <a:pt x="48" y="518"/>
                    <a:pt x="48" y="517"/>
                    <a:pt x="48" y="517"/>
                  </a:cubicBezTo>
                  <a:cubicBezTo>
                    <a:pt x="43" y="503"/>
                    <a:pt x="40" y="485"/>
                    <a:pt x="40" y="465"/>
                  </a:cubicBezTo>
                  <a:cubicBezTo>
                    <a:pt x="27" y="466"/>
                    <a:pt x="13" y="467"/>
                    <a:pt x="0" y="468"/>
                  </a:cubicBezTo>
                  <a:cubicBezTo>
                    <a:pt x="0" y="446"/>
                    <a:pt x="0" y="425"/>
                    <a:pt x="0" y="403"/>
                  </a:cubicBezTo>
                  <a:cubicBezTo>
                    <a:pt x="13" y="404"/>
                    <a:pt x="27" y="405"/>
                    <a:pt x="40" y="406"/>
                  </a:cubicBezTo>
                  <a:cubicBezTo>
                    <a:pt x="40" y="385"/>
                    <a:pt x="44" y="368"/>
                    <a:pt x="48" y="353"/>
                  </a:cubicBezTo>
                  <a:cubicBezTo>
                    <a:pt x="47" y="353"/>
                    <a:pt x="47" y="353"/>
                    <a:pt x="46" y="353"/>
                  </a:cubicBezTo>
                  <a:cubicBezTo>
                    <a:pt x="33" y="350"/>
                    <a:pt x="20" y="347"/>
                    <a:pt x="8" y="344"/>
                  </a:cubicBezTo>
                  <a:cubicBezTo>
                    <a:pt x="14" y="324"/>
                    <a:pt x="20" y="303"/>
                    <a:pt x="27" y="283"/>
                  </a:cubicBezTo>
                  <a:cubicBezTo>
                    <a:pt x="39" y="287"/>
                    <a:pt x="52" y="292"/>
                    <a:pt x="64" y="296"/>
                  </a:cubicBezTo>
                  <a:cubicBezTo>
                    <a:pt x="71" y="279"/>
                    <a:pt x="78" y="262"/>
                    <a:pt x="85" y="245"/>
                  </a:cubicBezTo>
                  <a:cubicBezTo>
                    <a:pt x="74" y="240"/>
                    <a:pt x="62" y="234"/>
                    <a:pt x="51" y="228"/>
                  </a:cubicBezTo>
                  <a:cubicBezTo>
                    <a:pt x="51" y="228"/>
                    <a:pt x="51" y="227"/>
                    <a:pt x="51" y="227"/>
                  </a:cubicBezTo>
                  <a:cubicBezTo>
                    <a:pt x="63" y="210"/>
                    <a:pt x="75" y="192"/>
                    <a:pt x="87" y="174"/>
                  </a:cubicBezTo>
                  <a:cubicBezTo>
                    <a:pt x="88" y="175"/>
                    <a:pt x="89" y="176"/>
                    <a:pt x="90" y="177"/>
                  </a:cubicBezTo>
                  <a:cubicBezTo>
                    <a:pt x="100" y="184"/>
                    <a:pt x="109" y="190"/>
                    <a:pt x="118" y="196"/>
                  </a:cubicBezTo>
                  <a:cubicBezTo>
                    <a:pt x="130" y="183"/>
                    <a:pt x="141" y="170"/>
                    <a:pt x="153" y="157"/>
                  </a:cubicBezTo>
                  <a:cubicBezTo>
                    <a:pt x="143" y="147"/>
                    <a:pt x="134" y="138"/>
                    <a:pt x="125" y="128"/>
                  </a:cubicBezTo>
                  <a:cubicBezTo>
                    <a:pt x="127" y="126"/>
                    <a:pt x="129" y="124"/>
                    <a:pt x="131" y="122"/>
                  </a:cubicBezTo>
                  <a:cubicBezTo>
                    <a:pt x="145" y="110"/>
                    <a:pt x="160" y="98"/>
                    <a:pt x="175" y="86"/>
                  </a:cubicBezTo>
                  <a:cubicBezTo>
                    <a:pt x="183" y="96"/>
                    <a:pt x="191" y="107"/>
                    <a:pt x="199" y="117"/>
                  </a:cubicBezTo>
                  <a:cubicBezTo>
                    <a:pt x="199" y="116"/>
                    <a:pt x="200" y="115"/>
                    <a:pt x="201" y="115"/>
                  </a:cubicBezTo>
                  <a:cubicBezTo>
                    <a:pt x="215" y="106"/>
                    <a:pt x="229" y="96"/>
                    <a:pt x="243" y="87"/>
                  </a:cubicBezTo>
                  <a:cubicBezTo>
                    <a:pt x="237" y="75"/>
                    <a:pt x="231" y="64"/>
                    <a:pt x="226" y="52"/>
                  </a:cubicBezTo>
                  <a:cubicBezTo>
                    <a:pt x="245" y="44"/>
                    <a:pt x="265" y="36"/>
                    <a:pt x="284" y="28"/>
                  </a:cubicBezTo>
                  <a:cubicBezTo>
                    <a:pt x="289" y="40"/>
                    <a:pt x="293" y="51"/>
                    <a:pt x="298" y="62"/>
                  </a:cubicBezTo>
                  <a:cubicBezTo>
                    <a:pt x="315" y="57"/>
                    <a:pt x="332" y="52"/>
                    <a:pt x="348" y="47"/>
                  </a:cubicBezTo>
                  <a:cubicBezTo>
                    <a:pt x="346" y="34"/>
                    <a:pt x="343" y="21"/>
                    <a:pt x="341" y="8"/>
                  </a:cubicBezTo>
                  <a:cubicBezTo>
                    <a:pt x="362" y="6"/>
                    <a:pt x="384" y="3"/>
                    <a:pt x="405" y="1"/>
                  </a:cubicBezTo>
                  <a:cubicBezTo>
                    <a:pt x="406" y="13"/>
                    <a:pt x="407" y="26"/>
                    <a:pt x="408" y="38"/>
                  </a:cubicBezTo>
                  <a:cubicBezTo>
                    <a:pt x="426" y="38"/>
                    <a:pt x="444" y="37"/>
                    <a:pt x="462" y="37"/>
                  </a:cubicBezTo>
                  <a:cubicBezTo>
                    <a:pt x="463" y="25"/>
                    <a:pt x="464" y="12"/>
                    <a:pt x="465" y="0"/>
                  </a:cubicBezTo>
                  <a:cubicBezTo>
                    <a:pt x="486" y="3"/>
                    <a:pt x="508" y="7"/>
                    <a:pt x="529" y="10"/>
                  </a:cubicBezTo>
                  <a:cubicBezTo>
                    <a:pt x="529" y="11"/>
                    <a:pt x="529" y="11"/>
                    <a:pt x="529" y="11"/>
                  </a:cubicBezTo>
                  <a:cubicBezTo>
                    <a:pt x="526" y="22"/>
                    <a:pt x="524" y="34"/>
                    <a:pt x="521" y="45"/>
                  </a:cubicBezTo>
                  <a:cubicBezTo>
                    <a:pt x="521" y="45"/>
                    <a:pt x="521" y="45"/>
                    <a:pt x="521" y="46"/>
                  </a:cubicBezTo>
                  <a:cubicBezTo>
                    <a:pt x="540" y="47"/>
                    <a:pt x="559" y="59"/>
                    <a:pt x="573" y="59"/>
                  </a:cubicBezTo>
                  <a:cubicBezTo>
                    <a:pt x="578" y="48"/>
                    <a:pt x="582" y="37"/>
                    <a:pt x="587" y="26"/>
                  </a:cubicBezTo>
                  <a:cubicBezTo>
                    <a:pt x="606" y="35"/>
                    <a:pt x="625" y="45"/>
                    <a:pt x="644" y="54"/>
                  </a:cubicBezTo>
                  <a:cubicBezTo>
                    <a:pt x="639" y="65"/>
                    <a:pt x="635" y="76"/>
                    <a:pt x="630" y="87"/>
                  </a:cubicBezTo>
                  <a:cubicBezTo>
                    <a:pt x="646" y="90"/>
                    <a:pt x="664" y="103"/>
                    <a:pt x="673" y="114"/>
                  </a:cubicBezTo>
                  <a:cubicBezTo>
                    <a:pt x="674" y="113"/>
                    <a:pt x="676" y="112"/>
                    <a:pt x="677" y="111"/>
                  </a:cubicBezTo>
                  <a:cubicBezTo>
                    <a:pt x="683" y="102"/>
                    <a:pt x="688" y="94"/>
                    <a:pt x="694" y="85"/>
                  </a:cubicBezTo>
                  <a:cubicBezTo>
                    <a:pt x="695" y="85"/>
                    <a:pt x="696" y="86"/>
                    <a:pt x="697" y="86"/>
                  </a:cubicBezTo>
                  <a:cubicBezTo>
                    <a:pt x="726" y="110"/>
                    <a:pt x="760" y="122"/>
                    <a:pt x="719" y="152"/>
                  </a:cubicBezTo>
                  <a:cubicBezTo>
                    <a:pt x="724" y="158"/>
                    <a:pt x="730" y="163"/>
                    <a:pt x="735" y="169"/>
                  </a:cubicBezTo>
                  <a:cubicBezTo>
                    <a:pt x="742" y="177"/>
                    <a:pt x="749" y="185"/>
                    <a:pt x="756" y="194"/>
                  </a:cubicBezTo>
                  <a:cubicBezTo>
                    <a:pt x="765" y="187"/>
                    <a:pt x="774" y="179"/>
                    <a:pt x="783" y="172"/>
                  </a:cubicBezTo>
                  <a:cubicBezTo>
                    <a:pt x="784" y="173"/>
                    <a:pt x="785" y="174"/>
                    <a:pt x="786" y="174"/>
                  </a:cubicBezTo>
                  <a:cubicBezTo>
                    <a:pt x="796" y="193"/>
                    <a:pt x="807" y="211"/>
                    <a:pt x="817" y="229"/>
                  </a:cubicBezTo>
                  <a:cubicBezTo>
                    <a:pt x="807" y="234"/>
                    <a:pt x="798" y="239"/>
                    <a:pt x="788" y="244"/>
                  </a:cubicBezTo>
                  <a:cubicBezTo>
                    <a:pt x="796" y="261"/>
                    <a:pt x="804" y="277"/>
                    <a:pt x="812" y="293"/>
                  </a:cubicBezTo>
                  <a:cubicBezTo>
                    <a:pt x="823" y="289"/>
                    <a:pt x="833" y="285"/>
                    <a:pt x="844" y="281"/>
                  </a:cubicBezTo>
                  <a:cubicBezTo>
                    <a:pt x="849" y="302"/>
                    <a:pt x="855" y="323"/>
                    <a:pt x="860" y="344"/>
                  </a:cubicBezTo>
                  <a:cubicBezTo>
                    <a:pt x="860" y="344"/>
                    <a:pt x="859" y="344"/>
                    <a:pt x="858" y="344"/>
                  </a:cubicBezTo>
                  <a:cubicBezTo>
                    <a:pt x="848" y="347"/>
                    <a:pt x="838" y="349"/>
                    <a:pt x="828" y="351"/>
                  </a:cubicBezTo>
                  <a:cubicBezTo>
                    <a:pt x="828" y="351"/>
                    <a:pt x="828" y="352"/>
                    <a:pt x="828" y="352"/>
                  </a:cubicBezTo>
                  <a:cubicBezTo>
                    <a:pt x="833" y="367"/>
                    <a:pt x="835" y="385"/>
                    <a:pt x="835" y="405"/>
                  </a:cubicBezTo>
                  <a:close/>
                </a:path>
              </a:pathLst>
            </a:cu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  <p:sp>
          <p:nvSpPr>
            <p:cNvPr id="6" name="椭圆 9"/>
            <p:cNvSpPr/>
            <p:nvPr/>
          </p:nvSpPr>
          <p:spPr>
            <a:xfrm>
              <a:off x="2302130" y="2877087"/>
              <a:ext cx="2612878" cy="2612879"/>
            </a:xfrm>
            <a:prstGeom prst="ellipse">
              <a:avLst/>
            </a:prstGeom>
            <a:solidFill>
              <a:srgbClr val="FFFFFF"/>
            </a:solidFill>
            <a:ln w="15875" cap="flat">
              <a:solidFill>
                <a:srgbClr val="000000"/>
              </a:solidFill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latin typeface="+mn-lt"/>
                <a:ea typeface="+mn-ea"/>
              </a:endParaRPr>
            </a:p>
          </p:txBody>
        </p:sp>
      </p:grpSp>
      <p:grpSp>
        <p:nvGrpSpPr>
          <p:cNvPr id="9" name="PA_组合 7"/>
          <p:cNvGrpSpPr/>
          <p:nvPr userDrawn="1">
            <p:custDataLst>
              <p:tags r:id="rId2"/>
            </p:custDataLst>
          </p:nvPr>
        </p:nvGrpSpPr>
        <p:grpSpPr>
          <a:xfrm>
            <a:off x="10364504" y="5548442"/>
            <a:ext cx="1609956" cy="837942"/>
            <a:chOff x="5153289" y="991666"/>
            <a:chExt cx="4264025" cy="2219325"/>
          </a:xfrm>
          <a:solidFill>
            <a:schemeClr val="bg1"/>
          </a:solidFill>
        </p:grpSpPr>
        <p:sp>
          <p:nvSpPr>
            <p:cNvPr id="10" name="Freeform 5"/>
            <p:cNvSpPr/>
            <p:nvPr/>
          </p:nvSpPr>
          <p:spPr bwMode="auto">
            <a:xfrm>
              <a:off x="5153289" y="991666"/>
              <a:ext cx="4264025" cy="2219325"/>
            </a:xfrm>
            <a:custGeom>
              <a:avLst/>
              <a:gdLst>
                <a:gd name="T0" fmla="*/ 593 w 1134"/>
                <a:gd name="T1" fmla="*/ 190 h 589"/>
                <a:gd name="T2" fmla="*/ 602 w 1134"/>
                <a:gd name="T3" fmla="*/ 190 h 589"/>
                <a:gd name="T4" fmla="*/ 602 w 1134"/>
                <a:gd name="T5" fmla="*/ 18 h 589"/>
                <a:gd name="T6" fmla="*/ 636 w 1134"/>
                <a:gd name="T7" fmla="*/ 17 h 589"/>
                <a:gd name="T8" fmla="*/ 646 w 1134"/>
                <a:gd name="T9" fmla="*/ 65 h 589"/>
                <a:gd name="T10" fmla="*/ 668 w 1134"/>
                <a:gd name="T11" fmla="*/ 54 h 589"/>
                <a:gd name="T12" fmla="*/ 755 w 1134"/>
                <a:gd name="T13" fmla="*/ 184 h 589"/>
                <a:gd name="T14" fmla="*/ 747 w 1134"/>
                <a:gd name="T15" fmla="*/ 192 h 589"/>
                <a:gd name="T16" fmla="*/ 734 w 1134"/>
                <a:gd name="T17" fmla="*/ 203 h 589"/>
                <a:gd name="T18" fmla="*/ 879 w 1134"/>
                <a:gd name="T19" fmla="*/ 221 h 589"/>
                <a:gd name="T20" fmla="*/ 870 w 1134"/>
                <a:gd name="T21" fmla="*/ 234 h 589"/>
                <a:gd name="T22" fmla="*/ 870 w 1134"/>
                <a:gd name="T23" fmla="*/ 249 h 589"/>
                <a:gd name="T24" fmla="*/ 869 w 1134"/>
                <a:gd name="T25" fmla="*/ 324 h 589"/>
                <a:gd name="T26" fmla="*/ 1083 w 1134"/>
                <a:gd name="T27" fmla="*/ 343 h 589"/>
                <a:gd name="T28" fmla="*/ 1134 w 1134"/>
                <a:gd name="T29" fmla="*/ 480 h 589"/>
                <a:gd name="T30" fmla="*/ 689 w 1134"/>
                <a:gd name="T31" fmla="*/ 450 h 589"/>
                <a:gd name="T32" fmla="*/ 692 w 1134"/>
                <a:gd name="T33" fmla="*/ 478 h 589"/>
                <a:gd name="T34" fmla="*/ 715 w 1134"/>
                <a:gd name="T35" fmla="*/ 481 h 589"/>
                <a:gd name="T36" fmla="*/ 733 w 1134"/>
                <a:gd name="T37" fmla="*/ 568 h 589"/>
                <a:gd name="T38" fmla="*/ 688 w 1134"/>
                <a:gd name="T39" fmla="*/ 588 h 589"/>
                <a:gd name="T40" fmla="*/ 540 w 1134"/>
                <a:gd name="T41" fmla="*/ 589 h 589"/>
                <a:gd name="T42" fmla="*/ 466 w 1134"/>
                <a:gd name="T43" fmla="*/ 589 h 589"/>
                <a:gd name="T44" fmla="*/ 421 w 1134"/>
                <a:gd name="T45" fmla="*/ 569 h 589"/>
                <a:gd name="T46" fmla="*/ 421 w 1134"/>
                <a:gd name="T47" fmla="*/ 552 h 589"/>
                <a:gd name="T48" fmla="*/ 408 w 1134"/>
                <a:gd name="T49" fmla="*/ 562 h 589"/>
                <a:gd name="T50" fmla="*/ 345 w 1134"/>
                <a:gd name="T51" fmla="*/ 516 h 589"/>
                <a:gd name="T52" fmla="*/ 345 w 1134"/>
                <a:gd name="T53" fmla="*/ 514 h 589"/>
                <a:gd name="T54" fmla="*/ 380 w 1134"/>
                <a:gd name="T55" fmla="*/ 507 h 589"/>
                <a:gd name="T56" fmla="*/ 389 w 1134"/>
                <a:gd name="T57" fmla="*/ 458 h 589"/>
                <a:gd name="T58" fmla="*/ 0 w 1134"/>
                <a:gd name="T59" fmla="*/ 481 h 589"/>
                <a:gd name="T60" fmla="*/ 0 w 1134"/>
                <a:gd name="T61" fmla="*/ 480 h 589"/>
                <a:gd name="T62" fmla="*/ 63 w 1134"/>
                <a:gd name="T63" fmla="*/ 349 h 589"/>
                <a:gd name="T64" fmla="*/ 409 w 1134"/>
                <a:gd name="T65" fmla="*/ 336 h 589"/>
                <a:gd name="T66" fmla="*/ 433 w 1134"/>
                <a:gd name="T67" fmla="*/ 233 h 589"/>
                <a:gd name="T68" fmla="*/ 435 w 1134"/>
                <a:gd name="T69" fmla="*/ 234 h 589"/>
                <a:gd name="T70" fmla="*/ 421 w 1134"/>
                <a:gd name="T71" fmla="*/ 336 h 589"/>
                <a:gd name="T72" fmla="*/ 430 w 1134"/>
                <a:gd name="T73" fmla="*/ 330 h 589"/>
                <a:gd name="T74" fmla="*/ 440 w 1134"/>
                <a:gd name="T75" fmla="*/ 229 h 589"/>
                <a:gd name="T76" fmla="*/ 431 w 1134"/>
                <a:gd name="T77" fmla="*/ 227 h 589"/>
                <a:gd name="T78" fmla="*/ 403 w 1134"/>
                <a:gd name="T79" fmla="*/ 314 h 589"/>
                <a:gd name="T80" fmla="*/ 399 w 1134"/>
                <a:gd name="T81" fmla="*/ 314 h 589"/>
                <a:gd name="T82" fmla="*/ 370 w 1134"/>
                <a:gd name="T83" fmla="*/ 276 h 589"/>
                <a:gd name="T84" fmla="*/ 317 w 1134"/>
                <a:gd name="T85" fmla="*/ 264 h 589"/>
                <a:gd name="T86" fmla="*/ 318 w 1134"/>
                <a:gd name="T87" fmla="*/ 199 h 589"/>
                <a:gd name="T88" fmla="*/ 372 w 1134"/>
                <a:gd name="T89" fmla="*/ 199 h 589"/>
                <a:gd name="T90" fmla="*/ 373 w 1134"/>
                <a:gd name="T91" fmla="*/ 185 h 589"/>
                <a:gd name="T92" fmla="*/ 448 w 1134"/>
                <a:gd name="T93" fmla="*/ 185 h 589"/>
                <a:gd name="T94" fmla="*/ 448 w 1134"/>
                <a:gd name="T95" fmla="*/ 153 h 589"/>
                <a:gd name="T96" fmla="*/ 443 w 1134"/>
                <a:gd name="T97" fmla="*/ 146 h 589"/>
                <a:gd name="T98" fmla="*/ 448 w 1134"/>
                <a:gd name="T99" fmla="*/ 121 h 589"/>
                <a:gd name="T100" fmla="*/ 448 w 1134"/>
                <a:gd name="T101" fmla="*/ 93 h 589"/>
                <a:gd name="T102" fmla="*/ 457 w 1134"/>
                <a:gd name="T103" fmla="*/ 61 h 589"/>
                <a:gd name="T104" fmla="*/ 440 w 1134"/>
                <a:gd name="T105" fmla="*/ 42 h 589"/>
                <a:gd name="T106" fmla="*/ 442 w 1134"/>
                <a:gd name="T107" fmla="*/ 42 h 589"/>
                <a:gd name="T108" fmla="*/ 515 w 1134"/>
                <a:gd name="T109" fmla="*/ 23 h 589"/>
                <a:gd name="T110" fmla="*/ 518 w 1134"/>
                <a:gd name="T111" fmla="*/ 7 h 589"/>
                <a:gd name="T112" fmla="*/ 539 w 1134"/>
                <a:gd name="T113" fmla="*/ 8 h 589"/>
                <a:gd name="T114" fmla="*/ 545 w 1134"/>
                <a:gd name="T115" fmla="*/ 0 h 589"/>
                <a:gd name="T116" fmla="*/ 586 w 1134"/>
                <a:gd name="T117" fmla="*/ 1 h 589"/>
                <a:gd name="T118" fmla="*/ 591 w 1134"/>
                <a:gd name="T119" fmla="*/ 8 h 589"/>
                <a:gd name="T120" fmla="*/ 593 w 1134"/>
                <a:gd name="T121" fmla="*/ 190 h 5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1134" h="589">
                  <a:moveTo>
                    <a:pt x="593" y="190"/>
                  </a:moveTo>
                  <a:cubicBezTo>
                    <a:pt x="596" y="190"/>
                    <a:pt x="599" y="190"/>
                    <a:pt x="602" y="190"/>
                  </a:cubicBezTo>
                  <a:cubicBezTo>
                    <a:pt x="602" y="133"/>
                    <a:pt x="602" y="76"/>
                    <a:pt x="602" y="18"/>
                  </a:cubicBezTo>
                  <a:cubicBezTo>
                    <a:pt x="613" y="18"/>
                    <a:pt x="624" y="17"/>
                    <a:pt x="636" y="17"/>
                  </a:cubicBezTo>
                  <a:cubicBezTo>
                    <a:pt x="652" y="24"/>
                    <a:pt x="640" y="46"/>
                    <a:pt x="646" y="65"/>
                  </a:cubicBezTo>
                  <a:cubicBezTo>
                    <a:pt x="653" y="61"/>
                    <a:pt x="661" y="57"/>
                    <a:pt x="668" y="54"/>
                  </a:cubicBezTo>
                  <a:cubicBezTo>
                    <a:pt x="697" y="97"/>
                    <a:pt x="726" y="140"/>
                    <a:pt x="755" y="184"/>
                  </a:cubicBezTo>
                  <a:cubicBezTo>
                    <a:pt x="752" y="186"/>
                    <a:pt x="749" y="189"/>
                    <a:pt x="747" y="192"/>
                  </a:cubicBezTo>
                  <a:cubicBezTo>
                    <a:pt x="743" y="196"/>
                    <a:pt x="739" y="199"/>
                    <a:pt x="734" y="203"/>
                  </a:cubicBezTo>
                  <a:cubicBezTo>
                    <a:pt x="767" y="202"/>
                    <a:pt x="887" y="190"/>
                    <a:pt x="879" y="221"/>
                  </a:cubicBezTo>
                  <a:cubicBezTo>
                    <a:pt x="877" y="228"/>
                    <a:pt x="872" y="230"/>
                    <a:pt x="870" y="234"/>
                  </a:cubicBezTo>
                  <a:cubicBezTo>
                    <a:pt x="870" y="239"/>
                    <a:pt x="870" y="244"/>
                    <a:pt x="870" y="249"/>
                  </a:cubicBezTo>
                  <a:cubicBezTo>
                    <a:pt x="870" y="281"/>
                    <a:pt x="890" y="294"/>
                    <a:pt x="869" y="324"/>
                  </a:cubicBezTo>
                  <a:cubicBezTo>
                    <a:pt x="943" y="324"/>
                    <a:pt x="1014" y="336"/>
                    <a:pt x="1083" y="343"/>
                  </a:cubicBezTo>
                  <a:cubicBezTo>
                    <a:pt x="1100" y="389"/>
                    <a:pt x="1117" y="434"/>
                    <a:pt x="1134" y="480"/>
                  </a:cubicBezTo>
                  <a:cubicBezTo>
                    <a:pt x="986" y="470"/>
                    <a:pt x="837" y="460"/>
                    <a:pt x="689" y="450"/>
                  </a:cubicBezTo>
                  <a:cubicBezTo>
                    <a:pt x="690" y="460"/>
                    <a:pt x="691" y="469"/>
                    <a:pt x="692" y="478"/>
                  </a:cubicBezTo>
                  <a:cubicBezTo>
                    <a:pt x="700" y="479"/>
                    <a:pt x="708" y="480"/>
                    <a:pt x="715" y="481"/>
                  </a:cubicBezTo>
                  <a:cubicBezTo>
                    <a:pt x="721" y="510"/>
                    <a:pt x="727" y="539"/>
                    <a:pt x="733" y="568"/>
                  </a:cubicBezTo>
                  <a:cubicBezTo>
                    <a:pt x="718" y="574"/>
                    <a:pt x="703" y="581"/>
                    <a:pt x="688" y="588"/>
                  </a:cubicBezTo>
                  <a:cubicBezTo>
                    <a:pt x="639" y="588"/>
                    <a:pt x="589" y="588"/>
                    <a:pt x="540" y="589"/>
                  </a:cubicBezTo>
                  <a:cubicBezTo>
                    <a:pt x="515" y="589"/>
                    <a:pt x="490" y="589"/>
                    <a:pt x="466" y="589"/>
                  </a:cubicBezTo>
                  <a:cubicBezTo>
                    <a:pt x="451" y="582"/>
                    <a:pt x="436" y="576"/>
                    <a:pt x="421" y="569"/>
                  </a:cubicBezTo>
                  <a:cubicBezTo>
                    <a:pt x="421" y="564"/>
                    <a:pt x="421" y="558"/>
                    <a:pt x="421" y="552"/>
                  </a:cubicBezTo>
                  <a:cubicBezTo>
                    <a:pt x="416" y="554"/>
                    <a:pt x="411" y="557"/>
                    <a:pt x="408" y="562"/>
                  </a:cubicBezTo>
                  <a:cubicBezTo>
                    <a:pt x="387" y="549"/>
                    <a:pt x="360" y="535"/>
                    <a:pt x="345" y="516"/>
                  </a:cubicBezTo>
                  <a:cubicBezTo>
                    <a:pt x="345" y="515"/>
                    <a:pt x="345" y="514"/>
                    <a:pt x="345" y="514"/>
                  </a:cubicBezTo>
                  <a:cubicBezTo>
                    <a:pt x="356" y="505"/>
                    <a:pt x="361" y="506"/>
                    <a:pt x="380" y="507"/>
                  </a:cubicBezTo>
                  <a:cubicBezTo>
                    <a:pt x="383" y="491"/>
                    <a:pt x="386" y="474"/>
                    <a:pt x="389" y="458"/>
                  </a:cubicBezTo>
                  <a:cubicBezTo>
                    <a:pt x="259" y="466"/>
                    <a:pt x="130" y="473"/>
                    <a:pt x="0" y="481"/>
                  </a:cubicBezTo>
                  <a:cubicBezTo>
                    <a:pt x="0" y="481"/>
                    <a:pt x="0" y="481"/>
                    <a:pt x="0" y="480"/>
                  </a:cubicBezTo>
                  <a:cubicBezTo>
                    <a:pt x="21" y="436"/>
                    <a:pt x="42" y="393"/>
                    <a:pt x="63" y="349"/>
                  </a:cubicBezTo>
                  <a:cubicBezTo>
                    <a:pt x="171" y="326"/>
                    <a:pt x="290" y="324"/>
                    <a:pt x="409" y="336"/>
                  </a:cubicBezTo>
                  <a:cubicBezTo>
                    <a:pt x="410" y="318"/>
                    <a:pt x="423" y="239"/>
                    <a:pt x="433" y="233"/>
                  </a:cubicBezTo>
                  <a:cubicBezTo>
                    <a:pt x="434" y="234"/>
                    <a:pt x="434" y="234"/>
                    <a:pt x="435" y="234"/>
                  </a:cubicBezTo>
                  <a:cubicBezTo>
                    <a:pt x="441" y="252"/>
                    <a:pt x="426" y="316"/>
                    <a:pt x="421" y="336"/>
                  </a:cubicBezTo>
                  <a:cubicBezTo>
                    <a:pt x="424" y="334"/>
                    <a:pt x="427" y="332"/>
                    <a:pt x="430" y="330"/>
                  </a:cubicBezTo>
                  <a:cubicBezTo>
                    <a:pt x="433" y="307"/>
                    <a:pt x="450" y="247"/>
                    <a:pt x="440" y="229"/>
                  </a:cubicBezTo>
                  <a:cubicBezTo>
                    <a:pt x="437" y="228"/>
                    <a:pt x="434" y="227"/>
                    <a:pt x="431" y="227"/>
                  </a:cubicBezTo>
                  <a:cubicBezTo>
                    <a:pt x="408" y="237"/>
                    <a:pt x="414" y="291"/>
                    <a:pt x="403" y="314"/>
                  </a:cubicBezTo>
                  <a:cubicBezTo>
                    <a:pt x="402" y="314"/>
                    <a:pt x="401" y="314"/>
                    <a:pt x="399" y="314"/>
                  </a:cubicBezTo>
                  <a:cubicBezTo>
                    <a:pt x="388" y="304"/>
                    <a:pt x="376" y="291"/>
                    <a:pt x="370" y="276"/>
                  </a:cubicBezTo>
                  <a:cubicBezTo>
                    <a:pt x="350" y="276"/>
                    <a:pt x="326" y="274"/>
                    <a:pt x="317" y="264"/>
                  </a:cubicBezTo>
                  <a:cubicBezTo>
                    <a:pt x="317" y="242"/>
                    <a:pt x="317" y="221"/>
                    <a:pt x="318" y="199"/>
                  </a:cubicBezTo>
                  <a:cubicBezTo>
                    <a:pt x="336" y="199"/>
                    <a:pt x="354" y="199"/>
                    <a:pt x="372" y="199"/>
                  </a:cubicBezTo>
                  <a:cubicBezTo>
                    <a:pt x="373" y="194"/>
                    <a:pt x="373" y="190"/>
                    <a:pt x="373" y="185"/>
                  </a:cubicBezTo>
                  <a:cubicBezTo>
                    <a:pt x="398" y="185"/>
                    <a:pt x="423" y="185"/>
                    <a:pt x="448" y="185"/>
                  </a:cubicBezTo>
                  <a:cubicBezTo>
                    <a:pt x="443" y="174"/>
                    <a:pt x="448" y="164"/>
                    <a:pt x="448" y="153"/>
                  </a:cubicBezTo>
                  <a:cubicBezTo>
                    <a:pt x="446" y="151"/>
                    <a:pt x="444" y="148"/>
                    <a:pt x="443" y="146"/>
                  </a:cubicBezTo>
                  <a:cubicBezTo>
                    <a:pt x="438" y="137"/>
                    <a:pt x="445" y="126"/>
                    <a:pt x="448" y="121"/>
                  </a:cubicBezTo>
                  <a:cubicBezTo>
                    <a:pt x="440" y="109"/>
                    <a:pt x="446" y="104"/>
                    <a:pt x="448" y="93"/>
                  </a:cubicBezTo>
                  <a:cubicBezTo>
                    <a:pt x="451" y="78"/>
                    <a:pt x="435" y="71"/>
                    <a:pt x="457" y="61"/>
                  </a:cubicBezTo>
                  <a:cubicBezTo>
                    <a:pt x="451" y="55"/>
                    <a:pt x="445" y="49"/>
                    <a:pt x="440" y="42"/>
                  </a:cubicBezTo>
                  <a:cubicBezTo>
                    <a:pt x="440" y="42"/>
                    <a:pt x="441" y="42"/>
                    <a:pt x="442" y="42"/>
                  </a:cubicBezTo>
                  <a:cubicBezTo>
                    <a:pt x="466" y="36"/>
                    <a:pt x="490" y="30"/>
                    <a:pt x="515" y="23"/>
                  </a:cubicBezTo>
                  <a:cubicBezTo>
                    <a:pt x="514" y="16"/>
                    <a:pt x="515" y="12"/>
                    <a:pt x="518" y="7"/>
                  </a:cubicBezTo>
                  <a:cubicBezTo>
                    <a:pt x="526" y="5"/>
                    <a:pt x="533" y="7"/>
                    <a:pt x="539" y="8"/>
                  </a:cubicBezTo>
                  <a:cubicBezTo>
                    <a:pt x="541" y="5"/>
                    <a:pt x="543" y="3"/>
                    <a:pt x="545" y="0"/>
                  </a:cubicBezTo>
                  <a:cubicBezTo>
                    <a:pt x="559" y="1"/>
                    <a:pt x="572" y="1"/>
                    <a:pt x="586" y="1"/>
                  </a:cubicBezTo>
                  <a:cubicBezTo>
                    <a:pt x="588" y="3"/>
                    <a:pt x="589" y="6"/>
                    <a:pt x="591" y="8"/>
                  </a:cubicBezTo>
                  <a:cubicBezTo>
                    <a:pt x="592" y="69"/>
                    <a:pt x="593" y="129"/>
                    <a:pt x="593" y="190"/>
                  </a:cubicBezTo>
                  <a:close/>
                </a:path>
              </a:pathLst>
            </a:custGeom>
            <a:grpFill/>
            <a:ln w="15875" cap="flat">
              <a:solidFill>
                <a:srgbClr val="000000"/>
              </a:solidFill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363A91"/>
                </a:solidFill>
                <a:latin typeface="+mn-lt"/>
                <a:ea typeface="+mn-ea"/>
              </a:endParaRPr>
            </a:p>
          </p:txBody>
        </p:sp>
        <p:sp>
          <p:nvSpPr>
            <p:cNvPr id="11" name="Freeform 7"/>
            <p:cNvSpPr/>
            <p:nvPr/>
          </p:nvSpPr>
          <p:spPr bwMode="auto">
            <a:xfrm>
              <a:off x="7112264" y="1036118"/>
              <a:ext cx="38100" cy="30163"/>
            </a:xfrm>
            <a:custGeom>
              <a:avLst/>
              <a:gdLst>
                <a:gd name="T0" fmla="*/ 3 w 10"/>
                <a:gd name="T1" fmla="*/ 0 h 8"/>
                <a:gd name="T2" fmla="*/ 0 w 10"/>
                <a:gd name="T3" fmla="*/ 4 h 8"/>
                <a:gd name="T4" fmla="*/ 3 w 10"/>
                <a:gd name="T5" fmla="*/ 8 h 8"/>
                <a:gd name="T6" fmla="*/ 9 w 10"/>
                <a:gd name="T7" fmla="*/ 7 h 8"/>
                <a:gd name="T8" fmla="*/ 10 w 10"/>
                <a:gd name="T9" fmla="*/ 3 h 8"/>
                <a:gd name="T10" fmla="*/ 8 w 10"/>
                <a:gd name="T11" fmla="*/ 0 h 8"/>
                <a:gd name="T12" fmla="*/ 3 w 10"/>
                <a:gd name="T13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0" h="8">
                  <a:moveTo>
                    <a:pt x="3" y="0"/>
                  </a:moveTo>
                  <a:cubicBezTo>
                    <a:pt x="2" y="1"/>
                    <a:pt x="1" y="2"/>
                    <a:pt x="0" y="4"/>
                  </a:cubicBezTo>
                  <a:cubicBezTo>
                    <a:pt x="1" y="5"/>
                    <a:pt x="2" y="7"/>
                    <a:pt x="3" y="8"/>
                  </a:cubicBezTo>
                  <a:cubicBezTo>
                    <a:pt x="5" y="8"/>
                    <a:pt x="7" y="8"/>
                    <a:pt x="9" y="7"/>
                  </a:cubicBezTo>
                  <a:cubicBezTo>
                    <a:pt x="9" y="6"/>
                    <a:pt x="10" y="4"/>
                    <a:pt x="10" y="3"/>
                  </a:cubicBezTo>
                  <a:cubicBezTo>
                    <a:pt x="9" y="2"/>
                    <a:pt x="9" y="1"/>
                    <a:pt x="8" y="0"/>
                  </a:cubicBezTo>
                  <a:cubicBezTo>
                    <a:pt x="6" y="0"/>
                    <a:pt x="5" y="0"/>
                    <a:pt x="3" y="0"/>
                  </a:cubicBezTo>
                  <a:close/>
                </a:path>
              </a:pathLst>
            </a:custGeom>
            <a:grpFill/>
            <a:ln w="15875" cap="flat">
              <a:solidFill>
                <a:srgbClr val="000000"/>
              </a:solidFill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363A91"/>
                </a:solidFill>
                <a:latin typeface="+mn-lt"/>
                <a:ea typeface="+mn-ea"/>
              </a:endParaRPr>
            </a:p>
          </p:txBody>
        </p:sp>
        <p:sp>
          <p:nvSpPr>
            <p:cNvPr id="12" name="Freeform 8"/>
            <p:cNvSpPr/>
            <p:nvPr/>
          </p:nvSpPr>
          <p:spPr bwMode="auto">
            <a:xfrm>
              <a:off x="7266251" y="1104381"/>
              <a:ext cx="38100" cy="36513"/>
            </a:xfrm>
            <a:custGeom>
              <a:avLst/>
              <a:gdLst>
                <a:gd name="T0" fmla="*/ 0 w 10"/>
                <a:gd name="T1" fmla="*/ 0 h 10"/>
                <a:gd name="T2" fmla="*/ 0 w 10"/>
                <a:gd name="T3" fmla="*/ 10 h 10"/>
                <a:gd name="T4" fmla="*/ 10 w 10"/>
                <a:gd name="T5" fmla="*/ 10 h 10"/>
                <a:gd name="T6" fmla="*/ 9 w 10"/>
                <a:gd name="T7" fmla="*/ 0 h 10"/>
                <a:gd name="T8" fmla="*/ 0 w 10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0" y="0"/>
                  </a:moveTo>
                  <a:cubicBezTo>
                    <a:pt x="0" y="3"/>
                    <a:pt x="0" y="6"/>
                    <a:pt x="0" y="10"/>
                  </a:cubicBezTo>
                  <a:cubicBezTo>
                    <a:pt x="3" y="10"/>
                    <a:pt x="7" y="10"/>
                    <a:pt x="10" y="10"/>
                  </a:cubicBezTo>
                  <a:cubicBezTo>
                    <a:pt x="10" y="6"/>
                    <a:pt x="10" y="3"/>
                    <a:pt x="9" y="0"/>
                  </a:cubicBezTo>
                  <a:cubicBezTo>
                    <a:pt x="6" y="0"/>
                    <a:pt x="3" y="0"/>
                    <a:pt x="0" y="0"/>
                  </a:cubicBezTo>
                  <a:close/>
                </a:path>
              </a:pathLst>
            </a:custGeom>
            <a:grpFill/>
            <a:ln w="15875" cap="flat">
              <a:solidFill>
                <a:srgbClr val="000000"/>
              </a:solidFill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363A91"/>
                </a:solidFill>
                <a:latin typeface="+mn-lt"/>
                <a:ea typeface="+mn-ea"/>
              </a:endParaRPr>
            </a:p>
          </p:txBody>
        </p:sp>
        <p:sp>
          <p:nvSpPr>
            <p:cNvPr id="13" name="Freeform 9"/>
            <p:cNvSpPr/>
            <p:nvPr/>
          </p:nvSpPr>
          <p:spPr bwMode="auto">
            <a:xfrm>
              <a:off x="7059876" y="1129781"/>
              <a:ext cx="115888" cy="90488"/>
            </a:xfrm>
            <a:custGeom>
              <a:avLst/>
              <a:gdLst>
                <a:gd name="T0" fmla="*/ 31 w 31"/>
                <a:gd name="T1" fmla="*/ 24 h 24"/>
                <a:gd name="T2" fmla="*/ 31 w 31"/>
                <a:gd name="T3" fmla="*/ 0 h 24"/>
                <a:gd name="T4" fmla="*/ 0 w 31"/>
                <a:gd name="T5" fmla="*/ 23 h 24"/>
                <a:gd name="T6" fmla="*/ 31 w 31"/>
                <a:gd name="T7" fmla="*/ 24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1" h="24">
                  <a:moveTo>
                    <a:pt x="31" y="24"/>
                  </a:moveTo>
                  <a:cubicBezTo>
                    <a:pt x="31" y="16"/>
                    <a:pt x="31" y="8"/>
                    <a:pt x="31" y="0"/>
                  </a:cubicBezTo>
                  <a:cubicBezTo>
                    <a:pt x="20" y="7"/>
                    <a:pt x="10" y="15"/>
                    <a:pt x="0" y="23"/>
                  </a:cubicBezTo>
                  <a:cubicBezTo>
                    <a:pt x="10" y="23"/>
                    <a:pt x="20" y="23"/>
                    <a:pt x="31" y="24"/>
                  </a:cubicBezTo>
                  <a:close/>
                </a:path>
              </a:pathLst>
            </a:custGeom>
            <a:grpFill/>
            <a:ln w="15875" cap="flat">
              <a:solidFill>
                <a:srgbClr val="000000"/>
              </a:solidFill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363A91"/>
                </a:solidFill>
                <a:latin typeface="+mn-lt"/>
                <a:ea typeface="+mn-ea"/>
              </a:endParaRPr>
            </a:p>
          </p:txBody>
        </p:sp>
        <p:sp>
          <p:nvSpPr>
            <p:cNvPr id="14" name="Freeform 10"/>
            <p:cNvSpPr/>
            <p:nvPr/>
          </p:nvSpPr>
          <p:spPr bwMode="auto">
            <a:xfrm>
              <a:off x="7455164" y="1137718"/>
              <a:ext cx="30163" cy="52388"/>
            </a:xfrm>
            <a:custGeom>
              <a:avLst/>
              <a:gdLst>
                <a:gd name="T0" fmla="*/ 0 w 8"/>
                <a:gd name="T1" fmla="*/ 0 h 14"/>
                <a:gd name="T2" fmla="*/ 1 w 8"/>
                <a:gd name="T3" fmla="*/ 14 h 14"/>
                <a:gd name="T4" fmla="*/ 8 w 8"/>
                <a:gd name="T5" fmla="*/ 14 h 14"/>
                <a:gd name="T6" fmla="*/ 8 w 8"/>
                <a:gd name="T7" fmla="*/ 0 h 14"/>
                <a:gd name="T8" fmla="*/ 0 w 8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4">
                  <a:moveTo>
                    <a:pt x="0" y="0"/>
                  </a:moveTo>
                  <a:cubicBezTo>
                    <a:pt x="1" y="4"/>
                    <a:pt x="1" y="9"/>
                    <a:pt x="1" y="14"/>
                  </a:cubicBezTo>
                  <a:cubicBezTo>
                    <a:pt x="4" y="14"/>
                    <a:pt x="6" y="14"/>
                    <a:pt x="8" y="14"/>
                  </a:cubicBezTo>
                  <a:cubicBezTo>
                    <a:pt x="8" y="9"/>
                    <a:pt x="8" y="4"/>
                    <a:pt x="8" y="0"/>
                  </a:cubicBezTo>
                  <a:cubicBezTo>
                    <a:pt x="6" y="0"/>
                    <a:pt x="3" y="0"/>
                    <a:pt x="0" y="0"/>
                  </a:cubicBezTo>
                  <a:close/>
                </a:path>
              </a:pathLst>
            </a:custGeom>
            <a:grpFill/>
            <a:ln w="15875" cap="flat">
              <a:solidFill>
                <a:srgbClr val="000000"/>
              </a:solidFill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363A91"/>
                </a:solidFill>
                <a:latin typeface="+mn-lt"/>
                <a:ea typeface="+mn-ea"/>
              </a:endParaRPr>
            </a:p>
          </p:txBody>
        </p:sp>
        <p:sp>
          <p:nvSpPr>
            <p:cNvPr id="15" name="Freeform 11"/>
            <p:cNvSpPr/>
            <p:nvPr/>
          </p:nvSpPr>
          <p:spPr bwMode="auto">
            <a:xfrm>
              <a:off x="6913826" y="1145656"/>
              <a:ext cx="134938" cy="74613"/>
            </a:xfrm>
            <a:custGeom>
              <a:avLst/>
              <a:gdLst>
                <a:gd name="T0" fmla="*/ 36 w 36"/>
                <a:gd name="T1" fmla="*/ 0 h 20"/>
                <a:gd name="T2" fmla="*/ 0 w 36"/>
                <a:gd name="T3" fmla="*/ 8 h 20"/>
                <a:gd name="T4" fmla="*/ 7 w 36"/>
                <a:gd name="T5" fmla="*/ 20 h 20"/>
                <a:gd name="T6" fmla="*/ 36 w 36"/>
                <a:gd name="T7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6" h="20">
                  <a:moveTo>
                    <a:pt x="36" y="0"/>
                  </a:moveTo>
                  <a:cubicBezTo>
                    <a:pt x="24" y="2"/>
                    <a:pt x="12" y="5"/>
                    <a:pt x="0" y="8"/>
                  </a:cubicBezTo>
                  <a:cubicBezTo>
                    <a:pt x="2" y="12"/>
                    <a:pt x="5" y="16"/>
                    <a:pt x="7" y="20"/>
                  </a:cubicBezTo>
                  <a:cubicBezTo>
                    <a:pt x="17" y="13"/>
                    <a:pt x="26" y="6"/>
                    <a:pt x="36" y="0"/>
                  </a:cubicBezTo>
                  <a:close/>
                </a:path>
              </a:pathLst>
            </a:custGeom>
            <a:grpFill/>
            <a:ln w="15875" cap="flat">
              <a:solidFill>
                <a:srgbClr val="000000"/>
              </a:solidFill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363A91"/>
                </a:solidFill>
                <a:latin typeface="+mn-lt"/>
                <a:ea typeface="+mn-ea"/>
              </a:endParaRPr>
            </a:p>
          </p:txBody>
        </p:sp>
        <p:sp>
          <p:nvSpPr>
            <p:cNvPr id="16" name="Freeform 12"/>
            <p:cNvSpPr/>
            <p:nvPr/>
          </p:nvSpPr>
          <p:spPr bwMode="auto">
            <a:xfrm>
              <a:off x="7263076" y="1159943"/>
              <a:ext cx="36513" cy="30163"/>
            </a:xfrm>
            <a:custGeom>
              <a:avLst/>
              <a:gdLst>
                <a:gd name="T0" fmla="*/ 0 w 10"/>
                <a:gd name="T1" fmla="*/ 0 h 8"/>
                <a:gd name="T2" fmla="*/ 0 w 10"/>
                <a:gd name="T3" fmla="*/ 8 h 8"/>
                <a:gd name="T4" fmla="*/ 10 w 10"/>
                <a:gd name="T5" fmla="*/ 8 h 8"/>
                <a:gd name="T6" fmla="*/ 10 w 10"/>
                <a:gd name="T7" fmla="*/ 0 h 8"/>
                <a:gd name="T8" fmla="*/ 0 w 10"/>
                <a:gd name="T9" fmla="*/ 0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8">
                  <a:moveTo>
                    <a:pt x="0" y="0"/>
                  </a:moveTo>
                  <a:cubicBezTo>
                    <a:pt x="0" y="3"/>
                    <a:pt x="0" y="5"/>
                    <a:pt x="0" y="8"/>
                  </a:cubicBezTo>
                  <a:cubicBezTo>
                    <a:pt x="3" y="8"/>
                    <a:pt x="7" y="8"/>
                    <a:pt x="10" y="8"/>
                  </a:cubicBezTo>
                  <a:cubicBezTo>
                    <a:pt x="10" y="5"/>
                    <a:pt x="10" y="3"/>
                    <a:pt x="10" y="0"/>
                  </a:cubicBezTo>
                  <a:cubicBezTo>
                    <a:pt x="7" y="0"/>
                    <a:pt x="3" y="0"/>
                    <a:pt x="0" y="0"/>
                  </a:cubicBezTo>
                  <a:close/>
                </a:path>
              </a:pathLst>
            </a:custGeom>
            <a:grpFill/>
            <a:ln w="15875" cap="flat">
              <a:solidFill>
                <a:srgbClr val="000000"/>
              </a:solidFill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363A91"/>
                </a:solidFill>
                <a:latin typeface="+mn-lt"/>
                <a:ea typeface="+mn-ea"/>
              </a:endParaRPr>
            </a:p>
          </p:txBody>
        </p:sp>
        <p:sp>
          <p:nvSpPr>
            <p:cNvPr id="17" name="Freeform 13"/>
            <p:cNvSpPr/>
            <p:nvPr/>
          </p:nvSpPr>
          <p:spPr bwMode="auto">
            <a:xfrm>
              <a:off x="7258314" y="1220268"/>
              <a:ext cx="38100" cy="34925"/>
            </a:xfrm>
            <a:custGeom>
              <a:avLst/>
              <a:gdLst>
                <a:gd name="T0" fmla="*/ 0 w 10"/>
                <a:gd name="T1" fmla="*/ 0 h 9"/>
                <a:gd name="T2" fmla="*/ 0 w 10"/>
                <a:gd name="T3" fmla="*/ 9 h 9"/>
                <a:gd name="T4" fmla="*/ 10 w 10"/>
                <a:gd name="T5" fmla="*/ 9 h 9"/>
                <a:gd name="T6" fmla="*/ 10 w 10"/>
                <a:gd name="T7" fmla="*/ 0 h 9"/>
                <a:gd name="T8" fmla="*/ 0 w 10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9">
                  <a:moveTo>
                    <a:pt x="0" y="0"/>
                  </a:moveTo>
                  <a:cubicBezTo>
                    <a:pt x="0" y="3"/>
                    <a:pt x="0" y="6"/>
                    <a:pt x="0" y="9"/>
                  </a:cubicBezTo>
                  <a:cubicBezTo>
                    <a:pt x="3" y="9"/>
                    <a:pt x="7" y="9"/>
                    <a:pt x="10" y="9"/>
                  </a:cubicBezTo>
                  <a:cubicBezTo>
                    <a:pt x="10" y="6"/>
                    <a:pt x="10" y="3"/>
                    <a:pt x="10" y="0"/>
                  </a:cubicBezTo>
                  <a:cubicBezTo>
                    <a:pt x="7" y="0"/>
                    <a:pt x="3" y="0"/>
                    <a:pt x="0" y="0"/>
                  </a:cubicBezTo>
                  <a:close/>
                </a:path>
              </a:pathLst>
            </a:custGeom>
            <a:grpFill/>
            <a:ln w="15875" cap="flat">
              <a:solidFill>
                <a:srgbClr val="000000"/>
              </a:solidFill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363A91"/>
                </a:solidFill>
                <a:latin typeface="+mn-lt"/>
                <a:ea typeface="+mn-ea"/>
              </a:endParaRPr>
            </a:p>
          </p:txBody>
        </p:sp>
        <p:sp>
          <p:nvSpPr>
            <p:cNvPr id="18" name="Freeform 14"/>
            <p:cNvSpPr/>
            <p:nvPr/>
          </p:nvSpPr>
          <p:spPr bwMode="auto">
            <a:xfrm>
              <a:off x="7455164" y="1236143"/>
              <a:ext cx="30163" cy="55563"/>
            </a:xfrm>
            <a:custGeom>
              <a:avLst/>
              <a:gdLst>
                <a:gd name="T0" fmla="*/ 0 w 8"/>
                <a:gd name="T1" fmla="*/ 0 h 15"/>
                <a:gd name="T2" fmla="*/ 0 w 8"/>
                <a:gd name="T3" fmla="*/ 15 h 15"/>
                <a:gd name="T4" fmla="*/ 8 w 8"/>
                <a:gd name="T5" fmla="*/ 15 h 15"/>
                <a:gd name="T6" fmla="*/ 8 w 8"/>
                <a:gd name="T7" fmla="*/ 0 h 15"/>
                <a:gd name="T8" fmla="*/ 0 w 8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0" y="0"/>
                  </a:moveTo>
                  <a:cubicBezTo>
                    <a:pt x="0" y="5"/>
                    <a:pt x="0" y="10"/>
                    <a:pt x="0" y="15"/>
                  </a:cubicBezTo>
                  <a:cubicBezTo>
                    <a:pt x="3" y="15"/>
                    <a:pt x="6" y="15"/>
                    <a:pt x="8" y="15"/>
                  </a:cubicBezTo>
                  <a:cubicBezTo>
                    <a:pt x="8" y="10"/>
                    <a:pt x="8" y="5"/>
                    <a:pt x="8" y="0"/>
                  </a:cubicBezTo>
                  <a:cubicBezTo>
                    <a:pt x="6" y="0"/>
                    <a:pt x="3" y="0"/>
                    <a:pt x="0" y="0"/>
                  </a:cubicBezTo>
                  <a:close/>
                </a:path>
              </a:pathLst>
            </a:custGeom>
            <a:grpFill/>
            <a:ln w="15875" cap="flat">
              <a:solidFill>
                <a:srgbClr val="000000"/>
              </a:solidFill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363A91"/>
                </a:solidFill>
                <a:latin typeface="+mn-lt"/>
                <a:ea typeface="+mn-ea"/>
              </a:endParaRPr>
            </a:p>
          </p:txBody>
        </p:sp>
        <p:sp>
          <p:nvSpPr>
            <p:cNvPr id="19" name="Freeform 15"/>
            <p:cNvSpPr/>
            <p:nvPr/>
          </p:nvSpPr>
          <p:spPr bwMode="auto">
            <a:xfrm>
              <a:off x="7258314" y="1277418"/>
              <a:ext cx="41275" cy="38100"/>
            </a:xfrm>
            <a:custGeom>
              <a:avLst/>
              <a:gdLst>
                <a:gd name="T0" fmla="*/ 0 w 11"/>
                <a:gd name="T1" fmla="*/ 0 h 10"/>
                <a:gd name="T2" fmla="*/ 1 w 11"/>
                <a:gd name="T3" fmla="*/ 10 h 10"/>
                <a:gd name="T4" fmla="*/ 11 w 11"/>
                <a:gd name="T5" fmla="*/ 9 h 10"/>
                <a:gd name="T6" fmla="*/ 11 w 11"/>
                <a:gd name="T7" fmla="*/ 0 h 10"/>
                <a:gd name="T8" fmla="*/ 0 w 11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0" y="0"/>
                  </a:moveTo>
                  <a:cubicBezTo>
                    <a:pt x="0" y="3"/>
                    <a:pt x="0" y="6"/>
                    <a:pt x="1" y="10"/>
                  </a:cubicBezTo>
                  <a:cubicBezTo>
                    <a:pt x="4" y="9"/>
                    <a:pt x="8" y="9"/>
                    <a:pt x="11" y="9"/>
                  </a:cubicBezTo>
                  <a:cubicBezTo>
                    <a:pt x="11" y="6"/>
                    <a:pt x="11" y="3"/>
                    <a:pt x="11" y="0"/>
                  </a:cubicBezTo>
                  <a:cubicBezTo>
                    <a:pt x="7" y="0"/>
                    <a:pt x="4" y="0"/>
                    <a:pt x="0" y="0"/>
                  </a:cubicBezTo>
                  <a:close/>
                </a:path>
              </a:pathLst>
            </a:custGeom>
            <a:grpFill/>
            <a:ln w="15875" cap="flat">
              <a:solidFill>
                <a:srgbClr val="000000"/>
              </a:solidFill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363A91"/>
                </a:solidFill>
                <a:latin typeface="+mn-lt"/>
                <a:ea typeface="+mn-ea"/>
              </a:endParaRPr>
            </a:p>
          </p:txBody>
        </p:sp>
        <p:sp>
          <p:nvSpPr>
            <p:cNvPr id="20" name="Freeform 16"/>
            <p:cNvSpPr/>
            <p:nvPr/>
          </p:nvSpPr>
          <p:spPr bwMode="auto">
            <a:xfrm>
              <a:off x="6909064" y="1291706"/>
              <a:ext cx="271463" cy="34925"/>
            </a:xfrm>
            <a:custGeom>
              <a:avLst/>
              <a:gdLst>
                <a:gd name="T0" fmla="*/ 1 w 72"/>
                <a:gd name="T1" fmla="*/ 0 h 9"/>
                <a:gd name="T2" fmla="*/ 0 w 72"/>
                <a:gd name="T3" fmla="*/ 3 h 9"/>
                <a:gd name="T4" fmla="*/ 1 w 72"/>
                <a:gd name="T5" fmla="*/ 6 h 9"/>
                <a:gd name="T6" fmla="*/ 72 w 72"/>
                <a:gd name="T7" fmla="*/ 5 h 9"/>
                <a:gd name="T8" fmla="*/ 70 w 72"/>
                <a:gd name="T9" fmla="*/ 0 h 9"/>
                <a:gd name="T10" fmla="*/ 1 w 72"/>
                <a:gd name="T11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2" h="9">
                  <a:moveTo>
                    <a:pt x="1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1" y="6"/>
                    <a:pt x="0" y="4"/>
                    <a:pt x="1" y="6"/>
                  </a:cubicBezTo>
                  <a:cubicBezTo>
                    <a:pt x="10" y="9"/>
                    <a:pt x="65" y="8"/>
                    <a:pt x="72" y="5"/>
                  </a:cubicBezTo>
                  <a:cubicBezTo>
                    <a:pt x="71" y="3"/>
                    <a:pt x="70" y="1"/>
                    <a:pt x="70" y="0"/>
                  </a:cubicBezTo>
                  <a:cubicBezTo>
                    <a:pt x="47" y="0"/>
                    <a:pt x="24" y="0"/>
                    <a:pt x="1" y="0"/>
                  </a:cubicBezTo>
                  <a:close/>
                </a:path>
              </a:pathLst>
            </a:custGeom>
            <a:grpFill/>
            <a:ln w="15875" cap="flat">
              <a:solidFill>
                <a:srgbClr val="000000"/>
              </a:solidFill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363A91"/>
                </a:solidFill>
                <a:latin typeface="+mn-lt"/>
                <a:ea typeface="+mn-ea"/>
              </a:endParaRPr>
            </a:p>
          </p:txBody>
        </p:sp>
        <p:sp>
          <p:nvSpPr>
            <p:cNvPr id="21" name="Freeform 17"/>
            <p:cNvSpPr/>
            <p:nvPr/>
          </p:nvSpPr>
          <p:spPr bwMode="auto">
            <a:xfrm>
              <a:off x="7258314" y="1329806"/>
              <a:ext cx="38100" cy="38100"/>
            </a:xfrm>
            <a:custGeom>
              <a:avLst/>
              <a:gdLst>
                <a:gd name="T0" fmla="*/ 0 w 10"/>
                <a:gd name="T1" fmla="*/ 0 h 10"/>
                <a:gd name="T2" fmla="*/ 0 w 10"/>
                <a:gd name="T3" fmla="*/ 10 h 10"/>
                <a:gd name="T4" fmla="*/ 10 w 10"/>
                <a:gd name="T5" fmla="*/ 10 h 10"/>
                <a:gd name="T6" fmla="*/ 10 w 10"/>
                <a:gd name="T7" fmla="*/ 0 h 10"/>
                <a:gd name="T8" fmla="*/ 0 w 10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" h="10">
                  <a:moveTo>
                    <a:pt x="0" y="0"/>
                  </a:moveTo>
                  <a:cubicBezTo>
                    <a:pt x="0" y="4"/>
                    <a:pt x="0" y="7"/>
                    <a:pt x="0" y="10"/>
                  </a:cubicBezTo>
                  <a:cubicBezTo>
                    <a:pt x="3" y="10"/>
                    <a:pt x="7" y="10"/>
                    <a:pt x="10" y="10"/>
                  </a:cubicBezTo>
                  <a:cubicBezTo>
                    <a:pt x="10" y="7"/>
                    <a:pt x="10" y="4"/>
                    <a:pt x="10" y="0"/>
                  </a:cubicBezTo>
                  <a:cubicBezTo>
                    <a:pt x="7" y="0"/>
                    <a:pt x="3" y="0"/>
                    <a:pt x="0" y="0"/>
                  </a:cubicBezTo>
                  <a:close/>
                </a:path>
              </a:pathLst>
            </a:custGeom>
            <a:grpFill/>
            <a:ln w="15875" cap="flat">
              <a:solidFill>
                <a:srgbClr val="000000"/>
              </a:solidFill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363A91"/>
                </a:solidFill>
                <a:latin typeface="+mn-lt"/>
                <a:ea typeface="+mn-ea"/>
              </a:endParaRPr>
            </a:p>
          </p:txBody>
        </p:sp>
        <p:sp>
          <p:nvSpPr>
            <p:cNvPr id="22" name="Freeform 18"/>
            <p:cNvSpPr/>
            <p:nvPr/>
          </p:nvSpPr>
          <p:spPr bwMode="auto">
            <a:xfrm>
              <a:off x="7455164" y="1329806"/>
              <a:ext cx="30163" cy="57150"/>
            </a:xfrm>
            <a:custGeom>
              <a:avLst/>
              <a:gdLst>
                <a:gd name="T0" fmla="*/ 0 w 8"/>
                <a:gd name="T1" fmla="*/ 0 h 15"/>
                <a:gd name="T2" fmla="*/ 0 w 8"/>
                <a:gd name="T3" fmla="*/ 15 h 15"/>
                <a:gd name="T4" fmla="*/ 8 w 8"/>
                <a:gd name="T5" fmla="*/ 15 h 15"/>
                <a:gd name="T6" fmla="*/ 8 w 8"/>
                <a:gd name="T7" fmla="*/ 0 h 15"/>
                <a:gd name="T8" fmla="*/ 0 w 8"/>
                <a:gd name="T9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15">
                  <a:moveTo>
                    <a:pt x="0" y="0"/>
                  </a:moveTo>
                  <a:cubicBezTo>
                    <a:pt x="0" y="5"/>
                    <a:pt x="0" y="10"/>
                    <a:pt x="0" y="15"/>
                  </a:cubicBezTo>
                  <a:cubicBezTo>
                    <a:pt x="3" y="15"/>
                    <a:pt x="6" y="15"/>
                    <a:pt x="8" y="15"/>
                  </a:cubicBezTo>
                  <a:cubicBezTo>
                    <a:pt x="8" y="10"/>
                    <a:pt x="8" y="5"/>
                    <a:pt x="8" y="0"/>
                  </a:cubicBezTo>
                  <a:cubicBezTo>
                    <a:pt x="6" y="0"/>
                    <a:pt x="3" y="0"/>
                    <a:pt x="0" y="0"/>
                  </a:cubicBezTo>
                  <a:close/>
                </a:path>
              </a:pathLst>
            </a:custGeom>
            <a:grpFill/>
            <a:ln w="15875" cap="flat">
              <a:solidFill>
                <a:srgbClr val="000000"/>
              </a:solidFill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363A91"/>
                </a:solidFill>
                <a:latin typeface="+mn-lt"/>
                <a:ea typeface="+mn-ea"/>
              </a:endParaRPr>
            </a:p>
          </p:txBody>
        </p:sp>
        <p:sp>
          <p:nvSpPr>
            <p:cNvPr id="23" name="Freeform 19"/>
            <p:cNvSpPr/>
            <p:nvPr/>
          </p:nvSpPr>
          <p:spPr bwMode="auto">
            <a:xfrm>
              <a:off x="7623439" y="1344093"/>
              <a:ext cx="38100" cy="42863"/>
            </a:xfrm>
            <a:custGeom>
              <a:avLst/>
              <a:gdLst>
                <a:gd name="T0" fmla="*/ 3 w 10"/>
                <a:gd name="T1" fmla="*/ 0 h 11"/>
                <a:gd name="T2" fmla="*/ 0 w 10"/>
                <a:gd name="T3" fmla="*/ 3 h 11"/>
                <a:gd name="T4" fmla="*/ 6 w 10"/>
                <a:gd name="T5" fmla="*/ 11 h 11"/>
                <a:gd name="T6" fmla="*/ 9 w 10"/>
                <a:gd name="T7" fmla="*/ 10 h 11"/>
                <a:gd name="T8" fmla="*/ 10 w 10"/>
                <a:gd name="T9" fmla="*/ 8 h 11"/>
                <a:gd name="T10" fmla="*/ 3 w 10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0" h="11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2" y="6"/>
                    <a:pt x="4" y="8"/>
                    <a:pt x="6" y="11"/>
                  </a:cubicBezTo>
                  <a:cubicBezTo>
                    <a:pt x="7" y="11"/>
                    <a:pt x="8" y="10"/>
                    <a:pt x="9" y="10"/>
                  </a:cubicBezTo>
                  <a:cubicBezTo>
                    <a:pt x="10" y="9"/>
                    <a:pt x="10" y="9"/>
                    <a:pt x="10" y="8"/>
                  </a:cubicBezTo>
                  <a:cubicBezTo>
                    <a:pt x="8" y="5"/>
                    <a:pt x="5" y="3"/>
                    <a:pt x="3" y="0"/>
                  </a:cubicBezTo>
                  <a:close/>
                </a:path>
              </a:pathLst>
            </a:custGeom>
            <a:grpFill/>
            <a:ln w="15875" cap="flat">
              <a:solidFill>
                <a:srgbClr val="000000"/>
              </a:solidFill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363A91"/>
                </a:solidFill>
                <a:latin typeface="+mn-lt"/>
                <a:ea typeface="+mn-ea"/>
              </a:endParaRPr>
            </a:p>
          </p:txBody>
        </p:sp>
        <p:sp>
          <p:nvSpPr>
            <p:cNvPr id="24" name="Freeform 20"/>
            <p:cNvSpPr/>
            <p:nvPr/>
          </p:nvSpPr>
          <p:spPr bwMode="auto">
            <a:xfrm>
              <a:off x="7258314" y="1386956"/>
              <a:ext cx="41275" cy="33338"/>
            </a:xfrm>
            <a:custGeom>
              <a:avLst/>
              <a:gdLst>
                <a:gd name="T0" fmla="*/ 0 w 11"/>
                <a:gd name="T1" fmla="*/ 0 h 9"/>
                <a:gd name="T2" fmla="*/ 0 w 11"/>
                <a:gd name="T3" fmla="*/ 9 h 9"/>
                <a:gd name="T4" fmla="*/ 11 w 11"/>
                <a:gd name="T5" fmla="*/ 9 h 9"/>
                <a:gd name="T6" fmla="*/ 11 w 11"/>
                <a:gd name="T7" fmla="*/ 0 h 9"/>
                <a:gd name="T8" fmla="*/ 0 w 11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0" y="0"/>
                  </a:moveTo>
                  <a:cubicBezTo>
                    <a:pt x="0" y="3"/>
                    <a:pt x="0" y="6"/>
                    <a:pt x="0" y="9"/>
                  </a:cubicBezTo>
                  <a:cubicBezTo>
                    <a:pt x="4" y="9"/>
                    <a:pt x="7" y="9"/>
                    <a:pt x="11" y="9"/>
                  </a:cubicBezTo>
                  <a:cubicBezTo>
                    <a:pt x="11" y="6"/>
                    <a:pt x="11" y="3"/>
                    <a:pt x="11" y="0"/>
                  </a:cubicBezTo>
                  <a:cubicBezTo>
                    <a:pt x="7" y="0"/>
                    <a:pt x="4" y="0"/>
                    <a:pt x="0" y="0"/>
                  </a:cubicBezTo>
                  <a:close/>
                </a:path>
              </a:pathLst>
            </a:custGeom>
            <a:grpFill/>
            <a:ln w="15875" cap="flat">
              <a:solidFill>
                <a:srgbClr val="000000"/>
              </a:solidFill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363A91"/>
                </a:solidFill>
                <a:latin typeface="+mn-lt"/>
                <a:ea typeface="+mn-ea"/>
              </a:endParaRPr>
            </a:p>
          </p:txBody>
        </p:sp>
        <p:sp>
          <p:nvSpPr>
            <p:cNvPr id="25" name="Freeform 21"/>
            <p:cNvSpPr/>
            <p:nvPr/>
          </p:nvSpPr>
          <p:spPr bwMode="auto">
            <a:xfrm>
              <a:off x="6909064" y="1390131"/>
              <a:ext cx="271463" cy="44450"/>
            </a:xfrm>
            <a:custGeom>
              <a:avLst/>
              <a:gdLst>
                <a:gd name="T0" fmla="*/ 2 w 72"/>
                <a:gd name="T1" fmla="*/ 0 h 12"/>
                <a:gd name="T2" fmla="*/ 0 w 72"/>
                <a:gd name="T3" fmla="*/ 2 h 12"/>
                <a:gd name="T4" fmla="*/ 0 w 72"/>
                <a:gd name="T5" fmla="*/ 6 h 12"/>
                <a:gd name="T6" fmla="*/ 1 w 72"/>
                <a:gd name="T7" fmla="*/ 7 h 12"/>
                <a:gd name="T8" fmla="*/ 72 w 72"/>
                <a:gd name="T9" fmla="*/ 5 h 12"/>
                <a:gd name="T10" fmla="*/ 72 w 72"/>
                <a:gd name="T11" fmla="*/ 4 h 12"/>
                <a:gd name="T12" fmla="*/ 69 w 72"/>
                <a:gd name="T13" fmla="*/ 1 h 12"/>
                <a:gd name="T14" fmla="*/ 2 w 72"/>
                <a:gd name="T15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72" h="12">
                  <a:moveTo>
                    <a:pt x="2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0" y="3"/>
                    <a:pt x="0" y="4"/>
                    <a:pt x="0" y="6"/>
                  </a:cubicBezTo>
                  <a:cubicBezTo>
                    <a:pt x="0" y="6"/>
                    <a:pt x="0" y="6"/>
                    <a:pt x="1" y="7"/>
                  </a:cubicBezTo>
                  <a:cubicBezTo>
                    <a:pt x="20" y="7"/>
                    <a:pt x="56" y="12"/>
                    <a:pt x="72" y="5"/>
                  </a:cubicBezTo>
                  <a:cubicBezTo>
                    <a:pt x="72" y="4"/>
                    <a:pt x="72" y="4"/>
                    <a:pt x="72" y="4"/>
                  </a:cubicBezTo>
                  <a:cubicBezTo>
                    <a:pt x="70" y="1"/>
                    <a:pt x="71" y="2"/>
                    <a:pt x="69" y="1"/>
                  </a:cubicBezTo>
                  <a:cubicBezTo>
                    <a:pt x="47" y="0"/>
                    <a:pt x="25" y="0"/>
                    <a:pt x="2" y="0"/>
                  </a:cubicBezTo>
                  <a:close/>
                </a:path>
              </a:pathLst>
            </a:custGeom>
            <a:grpFill/>
            <a:ln w="15875" cap="flat">
              <a:solidFill>
                <a:srgbClr val="000000"/>
              </a:solidFill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363A91"/>
                </a:solidFill>
                <a:latin typeface="+mn-lt"/>
                <a:ea typeface="+mn-ea"/>
              </a:endParaRPr>
            </a:p>
          </p:txBody>
        </p:sp>
        <p:sp>
          <p:nvSpPr>
            <p:cNvPr id="26" name="Freeform 22"/>
            <p:cNvSpPr/>
            <p:nvPr/>
          </p:nvSpPr>
          <p:spPr bwMode="auto">
            <a:xfrm>
              <a:off x="7656776" y="1393306"/>
              <a:ext cx="42863" cy="34925"/>
            </a:xfrm>
            <a:custGeom>
              <a:avLst/>
              <a:gdLst>
                <a:gd name="T0" fmla="*/ 2 w 11"/>
                <a:gd name="T1" fmla="*/ 0 h 9"/>
                <a:gd name="T2" fmla="*/ 0 w 11"/>
                <a:gd name="T3" fmla="*/ 3 h 9"/>
                <a:gd name="T4" fmla="*/ 9 w 11"/>
                <a:gd name="T5" fmla="*/ 7 h 9"/>
                <a:gd name="T6" fmla="*/ 11 w 11"/>
                <a:gd name="T7" fmla="*/ 7 h 9"/>
                <a:gd name="T8" fmla="*/ 2 w 11"/>
                <a:gd name="T9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9"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3" y="7"/>
                    <a:pt x="5" y="9"/>
                    <a:pt x="9" y="7"/>
                  </a:cubicBezTo>
                  <a:cubicBezTo>
                    <a:pt x="10" y="7"/>
                    <a:pt x="10" y="7"/>
                    <a:pt x="11" y="7"/>
                  </a:cubicBezTo>
                  <a:cubicBezTo>
                    <a:pt x="8" y="5"/>
                    <a:pt x="5" y="2"/>
                    <a:pt x="2" y="0"/>
                  </a:cubicBezTo>
                  <a:close/>
                </a:path>
              </a:pathLst>
            </a:custGeom>
            <a:grpFill/>
            <a:ln w="15875" cap="flat">
              <a:solidFill>
                <a:srgbClr val="000000"/>
              </a:solidFill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363A91"/>
                </a:solidFill>
                <a:latin typeface="+mn-lt"/>
                <a:ea typeface="+mn-ea"/>
              </a:endParaRPr>
            </a:p>
          </p:txBody>
        </p:sp>
        <p:sp>
          <p:nvSpPr>
            <p:cNvPr id="27" name="Freeform 23"/>
            <p:cNvSpPr/>
            <p:nvPr/>
          </p:nvSpPr>
          <p:spPr bwMode="auto">
            <a:xfrm>
              <a:off x="7458339" y="1412356"/>
              <a:ext cx="26988" cy="52388"/>
            </a:xfrm>
            <a:custGeom>
              <a:avLst/>
              <a:gdLst>
                <a:gd name="T0" fmla="*/ 0 w 7"/>
                <a:gd name="T1" fmla="*/ 0 h 14"/>
                <a:gd name="T2" fmla="*/ 0 w 7"/>
                <a:gd name="T3" fmla="*/ 14 h 14"/>
                <a:gd name="T4" fmla="*/ 7 w 7"/>
                <a:gd name="T5" fmla="*/ 14 h 14"/>
                <a:gd name="T6" fmla="*/ 7 w 7"/>
                <a:gd name="T7" fmla="*/ 0 h 14"/>
                <a:gd name="T8" fmla="*/ 0 w 7"/>
                <a:gd name="T9" fmla="*/ 0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" h="14">
                  <a:moveTo>
                    <a:pt x="0" y="0"/>
                  </a:moveTo>
                  <a:cubicBezTo>
                    <a:pt x="0" y="4"/>
                    <a:pt x="0" y="9"/>
                    <a:pt x="0" y="14"/>
                  </a:cubicBezTo>
                  <a:cubicBezTo>
                    <a:pt x="3" y="14"/>
                    <a:pt x="5" y="14"/>
                    <a:pt x="7" y="14"/>
                  </a:cubicBezTo>
                  <a:cubicBezTo>
                    <a:pt x="7" y="9"/>
                    <a:pt x="7" y="4"/>
                    <a:pt x="7" y="0"/>
                  </a:cubicBezTo>
                  <a:cubicBezTo>
                    <a:pt x="5" y="0"/>
                    <a:pt x="3" y="0"/>
                    <a:pt x="0" y="0"/>
                  </a:cubicBezTo>
                  <a:close/>
                </a:path>
              </a:pathLst>
            </a:custGeom>
            <a:grpFill/>
            <a:ln w="15875" cap="flat">
              <a:solidFill>
                <a:srgbClr val="000000"/>
              </a:solidFill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363A91"/>
                </a:solidFill>
                <a:latin typeface="+mn-lt"/>
                <a:ea typeface="+mn-ea"/>
              </a:endParaRPr>
            </a:p>
          </p:txBody>
        </p:sp>
        <p:sp>
          <p:nvSpPr>
            <p:cNvPr id="28" name="Freeform 24"/>
            <p:cNvSpPr/>
            <p:nvPr/>
          </p:nvSpPr>
          <p:spPr bwMode="auto">
            <a:xfrm>
              <a:off x="7694876" y="1450456"/>
              <a:ext cx="33338" cy="41275"/>
            </a:xfrm>
            <a:custGeom>
              <a:avLst/>
              <a:gdLst>
                <a:gd name="T0" fmla="*/ 2 w 9"/>
                <a:gd name="T1" fmla="*/ 0 h 11"/>
                <a:gd name="T2" fmla="*/ 0 w 9"/>
                <a:gd name="T3" fmla="*/ 3 h 11"/>
                <a:gd name="T4" fmla="*/ 2 w 9"/>
                <a:gd name="T5" fmla="*/ 5 h 11"/>
                <a:gd name="T6" fmla="*/ 6 w 9"/>
                <a:gd name="T7" fmla="*/ 11 h 11"/>
                <a:gd name="T8" fmla="*/ 9 w 9"/>
                <a:gd name="T9" fmla="*/ 9 h 11"/>
                <a:gd name="T10" fmla="*/ 2 w 9"/>
                <a:gd name="T11" fmla="*/ 0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11">
                  <a:moveTo>
                    <a:pt x="2" y="0"/>
                  </a:moveTo>
                  <a:cubicBezTo>
                    <a:pt x="1" y="1"/>
                    <a:pt x="0" y="2"/>
                    <a:pt x="0" y="3"/>
                  </a:cubicBezTo>
                  <a:cubicBezTo>
                    <a:pt x="0" y="4"/>
                    <a:pt x="1" y="4"/>
                    <a:pt x="2" y="5"/>
                  </a:cubicBezTo>
                  <a:cubicBezTo>
                    <a:pt x="3" y="7"/>
                    <a:pt x="4" y="9"/>
                    <a:pt x="6" y="11"/>
                  </a:cubicBezTo>
                  <a:cubicBezTo>
                    <a:pt x="7" y="10"/>
                    <a:pt x="8" y="9"/>
                    <a:pt x="9" y="9"/>
                  </a:cubicBezTo>
                  <a:cubicBezTo>
                    <a:pt x="8" y="4"/>
                    <a:pt x="6" y="2"/>
                    <a:pt x="2" y="0"/>
                  </a:cubicBezTo>
                  <a:close/>
                </a:path>
              </a:pathLst>
            </a:custGeom>
            <a:grpFill/>
            <a:ln w="15875" cap="flat">
              <a:solidFill>
                <a:srgbClr val="000000"/>
              </a:solidFill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363A91"/>
                </a:solidFill>
                <a:latin typeface="+mn-lt"/>
                <a:ea typeface="+mn-ea"/>
              </a:endParaRPr>
            </a:p>
          </p:txBody>
        </p:sp>
        <p:sp>
          <p:nvSpPr>
            <p:cNvPr id="29" name="Freeform 25"/>
            <p:cNvSpPr/>
            <p:nvPr/>
          </p:nvSpPr>
          <p:spPr bwMode="auto">
            <a:xfrm>
              <a:off x="7725039" y="1491731"/>
              <a:ext cx="41275" cy="38100"/>
            </a:xfrm>
            <a:custGeom>
              <a:avLst/>
              <a:gdLst>
                <a:gd name="T0" fmla="*/ 3 w 11"/>
                <a:gd name="T1" fmla="*/ 0 h 10"/>
                <a:gd name="T2" fmla="*/ 0 w 11"/>
                <a:gd name="T3" fmla="*/ 3 h 10"/>
                <a:gd name="T4" fmla="*/ 8 w 11"/>
                <a:gd name="T5" fmla="*/ 10 h 10"/>
                <a:gd name="T6" fmla="*/ 11 w 11"/>
                <a:gd name="T7" fmla="*/ 7 h 10"/>
                <a:gd name="T8" fmla="*/ 3 w 11"/>
                <a:gd name="T9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" h="10">
                  <a:moveTo>
                    <a:pt x="3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3" y="5"/>
                    <a:pt x="6" y="8"/>
                    <a:pt x="8" y="10"/>
                  </a:cubicBezTo>
                  <a:cubicBezTo>
                    <a:pt x="9" y="9"/>
                    <a:pt x="10" y="8"/>
                    <a:pt x="11" y="7"/>
                  </a:cubicBezTo>
                  <a:cubicBezTo>
                    <a:pt x="8" y="5"/>
                    <a:pt x="6" y="2"/>
                    <a:pt x="3" y="0"/>
                  </a:cubicBezTo>
                  <a:close/>
                </a:path>
              </a:pathLst>
            </a:custGeom>
            <a:grpFill/>
            <a:ln w="15875" cap="flat">
              <a:solidFill>
                <a:srgbClr val="000000"/>
              </a:solidFill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363A91"/>
                </a:solidFill>
                <a:latin typeface="+mn-lt"/>
                <a:ea typeface="+mn-ea"/>
              </a:endParaRPr>
            </a:p>
          </p:txBody>
        </p:sp>
        <p:sp>
          <p:nvSpPr>
            <p:cNvPr id="30" name="Freeform 26"/>
            <p:cNvSpPr/>
            <p:nvPr/>
          </p:nvSpPr>
          <p:spPr bwMode="auto">
            <a:xfrm>
              <a:off x="6909064" y="1494906"/>
              <a:ext cx="271463" cy="46038"/>
            </a:xfrm>
            <a:custGeom>
              <a:avLst/>
              <a:gdLst>
                <a:gd name="T0" fmla="*/ 2 w 72"/>
                <a:gd name="T1" fmla="*/ 0 h 12"/>
                <a:gd name="T2" fmla="*/ 0 w 72"/>
                <a:gd name="T3" fmla="*/ 2 h 12"/>
                <a:gd name="T4" fmla="*/ 0 w 72"/>
                <a:gd name="T5" fmla="*/ 5 h 12"/>
                <a:gd name="T6" fmla="*/ 1 w 72"/>
                <a:gd name="T7" fmla="*/ 6 h 12"/>
                <a:gd name="T8" fmla="*/ 72 w 72"/>
                <a:gd name="T9" fmla="*/ 4 h 12"/>
                <a:gd name="T10" fmla="*/ 70 w 72"/>
                <a:gd name="T11" fmla="*/ 0 h 12"/>
                <a:gd name="T12" fmla="*/ 2 w 72"/>
                <a:gd name="T13" fmla="*/ 0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2" h="12">
                  <a:moveTo>
                    <a:pt x="2" y="0"/>
                  </a:moveTo>
                  <a:cubicBezTo>
                    <a:pt x="1" y="0"/>
                    <a:pt x="1" y="1"/>
                    <a:pt x="0" y="2"/>
                  </a:cubicBezTo>
                  <a:cubicBezTo>
                    <a:pt x="0" y="3"/>
                    <a:pt x="0" y="4"/>
                    <a:pt x="0" y="5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20" y="7"/>
                    <a:pt x="56" y="12"/>
                    <a:pt x="72" y="4"/>
                  </a:cubicBezTo>
                  <a:cubicBezTo>
                    <a:pt x="71" y="3"/>
                    <a:pt x="70" y="1"/>
                    <a:pt x="70" y="0"/>
                  </a:cubicBezTo>
                  <a:cubicBezTo>
                    <a:pt x="47" y="0"/>
                    <a:pt x="25" y="0"/>
                    <a:pt x="2" y="0"/>
                  </a:cubicBezTo>
                  <a:close/>
                </a:path>
              </a:pathLst>
            </a:custGeom>
            <a:grpFill/>
            <a:ln w="15875" cap="flat">
              <a:solidFill>
                <a:srgbClr val="000000"/>
              </a:solidFill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363A91"/>
                </a:solidFill>
                <a:latin typeface="+mn-lt"/>
                <a:ea typeface="+mn-ea"/>
              </a:endParaRPr>
            </a:p>
          </p:txBody>
        </p:sp>
        <p:sp>
          <p:nvSpPr>
            <p:cNvPr id="31" name="Freeform 27"/>
            <p:cNvSpPr/>
            <p:nvPr/>
          </p:nvSpPr>
          <p:spPr bwMode="auto">
            <a:xfrm>
              <a:off x="6905889" y="1601268"/>
              <a:ext cx="274638" cy="36513"/>
            </a:xfrm>
            <a:custGeom>
              <a:avLst/>
              <a:gdLst>
                <a:gd name="T0" fmla="*/ 2 w 73"/>
                <a:gd name="T1" fmla="*/ 0 h 10"/>
                <a:gd name="T2" fmla="*/ 0 w 73"/>
                <a:gd name="T3" fmla="*/ 3 h 10"/>
                <a:gd name="T4" fmla="*/ 2 w 73"/>
                <a:gd name="T5" fmla="*/ 6 h 10"/>
                <a:gd name="T6" fmla="*/ 73 w 73"/>
                <a:gd name="T7" fmla="*/ 3 h 10"/>
                <a:gd name="T8" fmla="*/ 71 w 73"/>
                <a:gd name="T9" fmla="*/ 0 h 10"/>
                <a:gd name="T10" fmla="*/ 2 w 73"/>
                <a:gd name="T11" fmla="*/ 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3" h="10">
                  <a:moveTo>
                    <a:pt x="2" y="0"/>
                  </a:moveTo>
                  <a:cubicBezTo>
                    <a:pt x="2" y="1"/>
                    <a:pt x="1" y="2"/>
                    <a:pt x="0" y="3"/>
                  </a:cubicBezTo>
                  <a:cubicBezTo>
                    <a:pt x="1" y="6"/>
                    <a:pt x="0" y="5"/>
                    <a:pt x="2" y="6"/>
                  </a:cubicBezTo>
                  <a:cubicBezTo>
                    <a:pt x="12" y="10"/>
                    <a:pt x="69" y="8"/>
                    <a:pt x="73" y="3"/>
                  </a:cubicBezTo>
                  <a:cubicBezTo>
                    <a:pt x="72" y="2"/>
                    <a:pt x="71" y="1"/>
                    <a:pt x="71" y="0"/>
                  </a:cubicBezTo>
                  <a:cubicBezTo>
                    <a:pt x="48" y="0"/>
                    <a:pt x="25" y="0"/>
                    <a:pt x="2" y="0"/>
                  </a:cubicBezTo>
                  <a:close/>
                </a:path>
              </a:pathLst>
            </a:custGeom>
            <a:grpFill/>
            <a:ln w="15875" cap="flat">
              <a:solidFill>
                <a:srgbClr val="000000"/>
              </a:solidFill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363A91"/>
                </a:solidFill>
                <a:latin typeface="+mn-lt"/>
                <a:ea typeface="+mn-ea"/>
              </a:endParaRPr>
            </a:p>
          </p:txBody>
        </p:sp>
        <p:sp>
          <p:nvSpPr>
            <p:cNvPr id="32" name="Freeform 28"/>
            <p:cNvSpPr/>
            <p:nvPr/>
          </p:nvSpPr>
          <p:spPr bwMode="auto">
            <a:xfrm>
              <a:off x="7931414" y="1923531"/>
              <a:ext cx="444500" cy="320675"/>
            </a:xfrm>
            <a:custGeom>
              <a:avLst/>
              <a:gdLst>
                <a:gd name="T0" fmla="*/ 113 w 118"/>
                <a:gd name="T1" fmla="*/ 0 h 85"/>
                <a:gd name="T2" fmla="*/ 31 w 118"/>
                <a:gd name="T3" fmla="*/ 66 h 85"/>
                <a:gd name="T4" fmla="*/ 0 w 118"/>
                <a:gd name="T5" fmla="*/ 85 h 85"/>
                <a:gd name="T6" fmla="*/ 113 w 118"/>
                <a:gd name="T7" fmla="*/ 76 h 85"/>
                <a:gd name="T8" fmla="*/ 118 w 118"/>
                <a:gd name="T9" fmla="*/ 12 h 85"/>
                <a:gd name="T10" fmla="*/ 113 w 118"/>
                <a:gd name="T11" fmla="*/ 0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18" h="85">
                  <a:moveTo>
                    <a:pt x="113" y="0"/>
                  </a:moveTo>
                  <a:cubicBezTo>
                    <a:pt x="98" y="27"/>
                    <a:pt x="58" y="49"/>
                    <a:pt x="31" y="66"/>
                  </a:cubicBezTo>
                  <a:cubicBezTo>
                    <a:pt x="21" y="73"/>
                    <a:pt x="10" y="79"/>
                    <a:pt x="0" y="85"/>
                  </a:cubicBezTo>
                  <a:cubicBezTo>
                    <a:pt x="34" y="78"/>
                    <a:pt x="72" y="76"/>
                    <a:pt x="113" y="76"/>
                  </a:cubicBezTo>
                  <a:cubicBezTo>
                    <a:pt x="99" y="55"/>
                    <a:pt x="106" y="28"/>
                    <a:pt x="118" y="12"/>
                  </a:cubicBezTo>
                  <a:cubicBezTo>
                    <a:pt x="118" y="7"/>
                    <a:pt x="117" y="2"/>
                    <a:pt x="113" y="0"/>
                  </a:cubicBezTo>
                  <a:close/>
                </a:path>
              </a:pathLst>
            </a:custGeom>
            <a:grpFill/>
            <a:ln w="15875" cap="flat">
              <a:solidFill>
                <a:srgbClr val="000000"/>
              </a:solidFill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363A91"/>
                </a:solidFill>
                <a:latin typeface="+mn-lt"/>
                <a:ea typeface="+mn-ea"/>
              </a:endParaRPr>
            </a:p>
          </p:txBody>
        </p:sp>
        <p:sp>
          <p:nvSpPr>
            <p:cNvPr id="33" name="Freeform 29"/>
            <p:cNvSpPr/>
            <p:nvPr/>
          </p:nvSpPr>
          <p:spPr bwMode="auto">
            <a:xfrm>
              <a:off x="8375914" y="2048943"/>
              <a:ext cx="33338" cy="90488"/>
            </a:xfrm>
            <a:custGeom>
              <a:avLst/>
              <a:gdLst>
                <a:gd name="T0" fmla="*/ 3 w 9"/>
                <a:gd name="T1" fmla="*/ 0 h 24"/>
                <a:gd name="T2" fmla="*/ 2 w 9"/>
                <a:gd name="T3" fmla="*/ 24 h 24"/>
                <a:gd name="T4" fmla="*/ 4 w 9"/>
                <a:gd name="T5" fmla="*/ 24 h 24"/>
                <a:gd name="T6" fmla="*/ 8 w 9"/>
                <a:gd name="T7" fmla="*/ 23 h 24"/>
                <a:gd name="T8" fmla="*/ 5 w 9"/>
                <a:gd name="T9" fmla="*/ 0 h 24"/>
                <a:gd name="T10" fmla="*/ 3 w 9"/>
                <a:gd name="T11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24">
                  <a:moveTo>
                    <a:pt x="3" y="0"/>
                  </a:moveTo>
                  <a:cubicBezTo>
                    <a:pt x="0" y="6"/>
                    <a:pt x="0" y="16"/>
                    <a:pt x="2" y="24"/>
                  </a:cubicBezTo>
                  <a:cubicBezTo>
                    <a:pt x="3" y="24"/>
                    <a:pt x="3" y="24"/>
                    <a:pt x="4" y="24"/>
                  </a:cubicBezTo>
                  <a:cubicBezTo>
                    <a:pt x="5" y="24"/>
                    <a:pt x="7" y="23"/>
                    <a:pt x="8" y="23"/>
                  </a:cubicBezTo>
                  <a:cubicBezTo>
                    <a:pt x="9" y="13"/>
                    <a:pt x="9" y="6"/>
                    <a:pt x="5" y="0"/>
                  </a:cubicBezTo>
                  <a:cubicBezTo>
                    <a:pt x="4" y="0"/>
                    <a:pt x="4" y="0"/>
                    <a:pt x="3" y="0"/>
                  </a:cubicBezTo>
                  <a:close/>
                </a:path>
              </a:pathLst>
            </a:custGeom>
            <a:grpFill/>
            <a:ln w="15875" cap="flat">
              <a:solidFill>
                <a:srgbClr val="000000"/>
              </a:solidFill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363A91"/>
                </a:solidFill>
                <a:latin typeface="+mn-lt"/>
                <a:ea typeface="+mn-ea"/>
              </a:endParaRPr>
            </a:p>
          </p:txBody>
        </p:sp>
        <p:sp>
          <p:nvSpPr>
            <p:cNvPr id="34" name="Freeform 30"/>
            <p:cNvSpPr/>
            <p:nvPr/>
          </p:nvSpPr>
          <p:spPr bwMode="auto">
            <a:xfrm>
              <a:off x="5318389" y="2307706"/>
              <a:ext cx="3948113" cy="463550"/>
            </a:xfrm>
            <a:custGeom>
              <a:avLst/>
              <a:gdLst>
                <a:gd name="T0" fmla="*/ 699 w 1050"/>
                <a:gd name="T1" fmla="*/ 3 h 123"/>
                <a:gd name="T2" fmla="*/ 631 w 1050"/>
                <a:gd name="T3" fmla="*/ 7 h 123"/>
                <a:gd name="T4" fmla="*/ 530 w 1050"/>
                <a:gd name="T5" fmla="*/ 53 h 123"/>
                <a:gd name="T6" fmla="*/ 527 w 1050"/>
                <a:gd name="T7" fmla="*/ 51 h 123"/>
                <a:gd name="T8" fmla="*/ 409 w 1050"/>
                <a:gd name="T9" fmla="*/ 9 h 123"/>
                <a:gd name="T10" fmla="*/ 313 w 1050"/>
                <a:gd name="T11" fmla="*/ 6 h 123"/>
                <a:gd name="T12" fmla="*/ 126 w 1050"/>
                <a:gd name="T13" fmla="*/ 12 h 123"/>
                <a:gd name="T14" fmla="*/ 35 w 1050"/>
                <a:gd name="T15" fmla="*/ 21 h 123"/>
                <a:gd name="T16" fmla="*/ 0 w 1050"/>
                <a:gd name="T17" fmla="*/ 103 h 123"/>
                <a:gd name="T18" fmla="*/ 346 w 1050"/>
                <a:gd name="T19" fmla="*/ 78 h 123"/>
                <a:gd name="T20" fmla="*/ 483 w 1050"/>
                <a:gd name="T21" fmla="*/ 123 h 123"/>
                <a:gd name="T22" fmla="*/ 574 w 1050"/>
                <a:gd name="T23" fmla="*/ 123 h 123"/>
                <a:gd name="T24" fmla="*/ 710 w 1050"/>
                <a:gd name="T25" fmla="*/ 77 h 123"/>
                <a:gd name="T26" fmla="*/ 853 w 1050"/>
                <a:gd name="T27" fmla="*/ 88 h 123"/>
                <a:gd name="T28" fmla="*/ 1050 w 1050"/>
                <a:gd name="T29" fmla="*/ 101 h 123"/>
                <a:gd name="T30" fmla="*/ 1050 w 1050"/>
                <a:gd name="T31" fmla="*/ 100 h 123"/>
                <a:gd name="T32" fmla="*/ 1021 w 1050"/>
                <a:gd name="T33" fmla="*/ 19 h 123"/>
                <a:gd name="T34" fmla="*/ 902 w 1050"/>
                <a:gd name="T35" fmla="*/ 9 h 123"/>
                <a:gd name="T36" fmla="*/ 852 w 1050"/>
                <a:gd name="T37" fmla="*/ 7 h 123"/>
                <a:gd name="T38" fmla="*/ 699 w 1050"/>
                <a:gd name="T39" fmla="*/ 3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1050" h="123">
                  <a:moveTo>
                    <a:pt x="699" y="3"/>
                  </a:moveTo>
                  <a:cubicBezTo>
                    <a:pt x="676" y="5"/>
                    <a:pt x="654" y="6"/>
                    <a:pt x="631" y="7"/>
                  </a:cubicBezTo>
                  <a:cubicBezTo>
                    <a:pt x="590" y="14"/>
                    <a:pt x="551" y="27"/>
                    <a:pt x="530" y="53"/>
                  </a:cubicBezTo>
                  <a:cubicBezTo>
                    <a:pt x="529" y="53"/>
                    <a:pt x="528" y="52"/>
                    <a:pt x="527" y="51"/>
                  </a:cubicBezTo>
                  <a:cubicBezTo>
                    <a:pt x="513" y="21"/>
                    <a:pt x="450" y="16"/>
                    <a:pt x="409" y="9"/>
                  </a:cubicBezTo>
                  <a:cubicBezTo>
                    <a:pt x="380" y="5"/>
                    <a:pt x="346" y="6"/>
                    <a:pt x="313" y="6"/>
                  </a:cubicBezTo>
                  <a:cubicBezTo>
                    <a:pt x="250" y="6"/>
                    <a:pt x="185" y="3"/>
                    <a:pt x="126" y="12"/>
                  </a:cubicBezTo>
                  <a:cubicBezTo>
                    <a:pt x="96" y="15"/>
                    <a:pt x="65" y="18"/>
                    <a:pt x="35" y="21"/>
                  </a:cubicBezTo>
                  <a:cubicBezTo>
                    <a:pt x="23" y="48"/>
                    <a:pt x="12" y="76"/>
                    <a:pt x="0" y="103"/>
                  </a:cubicBezTo>
                  <a:cubicBezTo>
                    <a:pt x="115" y="95"/>
                    <a:pt x="231" y="87"/>
                    <a:pt x="346" y="78"/>
                  </a:cubicBezTo>
                  <a:cubicBezTo>
                    <a:pt x="414" y="67"/>
                    <a:pt x="466" y="69"/>
                    <a:pt x="483" y="123"/>
                  </a:cubicBezTo>
                  <a:cubicBezTo>
                    <a:pt x="513" y="123"/>
                    <a:pt x="544" y="123"/>
                    <a:pt x="574" y="123"/>
                  </a:cubicBezTo>
                  <a:cubicBezTo>
                    <a:pt x="590" y="68"/>
                    <a:pt x="642" y="67"/>
                    <a:pt x="710" y="77"/>
                  </a:cubicBezTo>
                  <a:cubicBezTo>
                    <a:pt x="757" y="81"/>
                    <a:pt x="805" y="84"/>
                    <a:pt x="853" y="88"/>
                  </a:cubicBezTo>
                  <a:cubicBezTo>
                    <a:pt x="919" y="92"/>
                    <a:pt x="984" y="97"/>
                    <a:pt x="1050" y="101"/>
                  </a:cubicBezTo>
                  <a:cubicBezTo>
                    <a:pt x="1050" y="101"/>
                    <a:pt x="1050" y="101"/>
                    <a:pt x="1050" y="100"/>
                  </a:cubicBezTo>
                  <a:cubicBezTo>
                    <a:pt x="1040" y="73"/>
                    <a:pt x="1031" y="46"/>
                    <a:pt x="1021" y="19"/>
                  </a:cubicBezTo>
                  <a:cubicBezTo>
                    <a:pt x="981" y="16"/>
                    <a:pt x="941" y="12"/>
                    <a:pt x="902" y="9"/>
                  </a:cubicBezTo>
                  <a:cubicBezTo>
                    <a:pt x="885" y="9"/>
                    <a:pt x="868" y="8"/>
                    <a:pt x="852" y="7"/>
                  </a:cubicBezTo>
                  <a:cubicBezTo>
                    <a:pt x="804" y="0"/>
                    <a:pt x="751" y="4"/>
                    <a:pt x="699" y="3"/>
                  </a:cubicBezTo>
                  <a:close/>
                </a:path>
              </a:pathLst>
            </a:custGeom>
            <a:grpFill/>
            <a:ln w="15875" cap="flat">
              <a:solidFill>
                <a:srgbClr val="000000"/>
              </a:solidFill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363A91"/>
                </a:solidFill>
                <a:latin typeface="+mn-lt"/>
                <a:ea typeface="+mn-ea"/>
              </a:endParaRPr>
            </a:p>
          </p:txBody>
        </p:sp>
        <p:sp>
          <p:nvSpPr>
            <p:cNvPr id="35" name="Freeform 31"/>
            <p:cNvSpPr/>
            <p:nvPr/>
          </p:nvSpPr>
          <p:spPr bwMode="auto">
            <a:xfrm>
              <a:off x="6623314" y="2695056"/>
              <a:ext cx="252413" cy="301625"/>
            </a:xfrm>
            <a:custGeom>
              <a:avLst/>
              <a:gdLst>
                <a:gd name="T0" fmla="*/ 8 w 67"/>
                <a:gd name="T1" fmla="*/ 5 h 80"/>
                <a:gd name="T2" fmla="*/ 0 w 67"/>
                <a:gd name="T3" fmla="*/ 58 h 80"/>
                <a:gd name="T4" fmla="*/ 32 w 67"/>
                <a:gd name="T5" fmla="*/ 80 h 80"/>
                <a:gd name="T6" fmla="*/ 32 w 67"/>
                <a:gd name="T7" fmla="*/ 78 h 80"/>
                <a:gd name="T8" fmla="*/ 45 w 67"/>
                <a:gd name="T9" fmla="*/ 24 h 80"/>
                <a:gd name="T10" fmla="*/ 63 w 67"/>
                <a:gd name="T11" fmla="*/ 19 h 80"/>
                <a:gd name="T12" fmla="*/ 67 w 67"/>
                <a:gd name="T13" fmla="*/ 0 h 80"/>
                <a:gd name="T14" fmla="*/ 8 w 67"/>
                <a:gd name="T15" fmla="*/ 5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67" h="80">
                  <a:moveTo>
                    <a:pt x="8" y="5"/>
                  </a:moveTo>
                  <a:cubicBezTo>
                    <a:pt x="5" y="23"/>
                    <a:pt x="3" y="40"/>
                    <a:pt x="0" y="58"/>
                  </a:cubicBezTo>
                  <a:cubicBezTo>
                    <a:pt x="19" y="61"/>
                    <a:pt x="23" y="67"/>
                    <a:pt x="32" y="80"/>
                  </a:cubicBezTo>
                  <a:cubicBezTo>
                    <a:pt x="32" y="79"/>
                    <a:pt x="32" y="79"/>
                    <a:pt x="32" y="78"/>
                  </a:cubicBezTo>
                  <a:cubicBezTo>
                    <a:pt x="37" y="60"/>
                    <a:pt x="41" y="42"/>
                    <a:pt x="45" y="24"/>
                  </a:cubicBezTo>
                  <a:cubicBezTo>
                    <a:pt x="51" y="22"/>
                    <a:pt x="57" y="20"/>
                    <a:pt x="63" y="19"/>
                  </a:cubicBezTo>
                  <a:cubicBezTo>
                    <a:pt x="64" y="12"/>
                    <a:pt x="66" y="6"/>
                    <a:pt x="67" y="0"/>
                  </a:cubicBezTo>
                  <a:cubicBezTo>
                    <a:pt x="47" y="2"/>
                    <a:pt x="28" y="4"/>
                    <a:pt x="8" y="5"/>
                  </a:cubicBezTo>
                  <a:close/>
                </a:path>
              </a:pathLst>
            </a:custGeom>
            <a:grpFill/>
            <a:ln w="15875" cap="flat">
              <a:solidFill>
                <a:srgbClr val="000000"/>
              </a:solidFill>
              <a:prstDash val="solid"/>
              <a:miter lim="800000"/>
            </a:ln>
          </p:spPr>
          <p:txBody>
            <a:bodyPr/>
            <a:lstStyle/>
            <a:p>
              <a:pPr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rgbClr val="363A91"/>
                </a:solidFill>
                <a:latin typeface="+mn-lt"/>
                <a:ea typeface="+mn-ea"/>
              </a:endParaRPr>
            </a:p>
          </p:txBody>
        </p:sp>
      </p:grpSp>
      <p:sp>
        <p:nvSpPr>
          <p:cNvPr id="7" name="标题 1"/>
          <p:cNvSpPr>
            <a:spLocks noGrp="1"/>
          </p:cNvSpPr>
          <p:nvPr>
            <p:ph type="ctrTitle"/>
          </p:nvPr>
        </p:nvSpPr>
        <p:spPr>
          <a:xfrm>
            <a:off x="1524000" y="2134760"/>
            <a:ext cx="9144000" cy="1524001"/>
          </a:xfrm>
          <a:prstGeom prst="rect">
            <a:avLst/>
          </a:prstGeom>
        </p:spPr>
        <p:txBody>
          <a:bodyPr anchor="ctr"/>
          <a:lstStyle>
            <a:lvl1pPr algn="ctr">
              <a:defRPr sz="4800">
                <a:latin typeface="经典繁颜体" panose="02010609000101010101" pitchFamily="49" charset="-122"/>
                <a:ea typeface="经典繁颜体" panose="02010609000101010101" pitchFamily="49" charset="-122"/>
                <a:cs typeface="经典繁颜体" panose="02010609000101010101" pitchFamily="49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8" name="副标题 2"/>
          <p:cNvSpPr>
            <a:spLocks noGrp="1"/>
          </p:cNvSpPr>
          <p:nvPr>
            <p:ph type="subTitle" idx="1"/>
          </p:nvPr>
        </p:nvSpPr>
        <p:spPr>
          <a:xfrm>
            <a:off x="1524000" y="4124987"/>
            <a:ext cx="9144000" cy="933386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3200">
                <a:latin typeface="方正苏新诗柳楷繁体" panose="02000000000000000000" pitchFamily="2" charset="-122"/>
                <a:ea typeface="方正苏新诗柳楷繁体" panose="02000000000000000000" pitchFamily="2" charset="-122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 dirty="0"/>
          </a:p>
        </p:txBody>
      </p:sp>
    </p:spTree>
  </p:cSld>
  <p:clrMapOvr>
    <a:masterClrMapping/>
  </p:clrMapOvr>
  <p:transition spd="slow">
    <p:pull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638629"/>
            <a:ext cx="10515600" cy="856341"/>
          </a:xfrm>
          <a:prstGeom prst="rect">
            <a:avLst/>
          </a:prstGeom>
        </p:spPr>
        <p:txBody>
          <a:bodyPr anchor="b"/>
          <a:lstStyle>
            <a:lvl1pPr>
              <a:defRPr sz="4000">
                <a:latin typeface="方正宋刻本秀楷简体" panose="02000000000000000000" pitchFamily="2" charset="-122"/>
                <a:ea typeface="方正宋刻本秀楷简体" panose="02000000000000000000" pitchFamily="2" charset="-122"/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4"/>
            <a:ext cx="10515600" cy="4721479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11582400" y="6181725"/>
            <a:ext cx="609600" cy="365125"/>
          </a:xfrm>
          <a:prstGeom prst="rect">
            <a:avLst/>
          </a:prstGeom>
          <a:solidFill>
            <a:srgbClr val="363A91"/>
          </a:solidFill>
        </p:spPr>
        <p:txBody>
          <a:bodyPr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>
              <a:defRPr/>
            </a:pPr>
            <a:fld id="{88108E62-D866-4F58-BF8F-0B52CD970757}" type="slidenum">
              <a:rPr lang="zh-CN" altLang="en-US"/>
              <a:t>‹#›</a:t>
            </a:fld>
            <a:endParaRPr lang="zh-CN" altLang="en-US" dirty="0"/>
          </a:p>
        </p:txBody>
      </p:sp>
    </p:spTree>
  </p:cSld>
  <p:clrMapOvr>
    <a:masterClrMapping/>
  </p:clrMapOvr>
  <p:transition spd="slow">
    <p:pull dir="r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743712"/>
            <a:ext cx="10515600" cy="5803391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zh-CN" altLang="en-US" dirty="0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0"/>
          </p:nvPr>
        </p:nvSpPr>
        <p:spPr>
          <a:xfrm>
            <a:off x="11582400" y="6181725"/>
            <a:ext cx="609600" cy="365125"/>
          </a:xfrm>
          <a:prstGeom prst="rect">
            <a:avLst/>
          </a:prstGeom>
          <a:solidFill>
            <a:srgbClr val="363A91"/>
          </a:solidFill>
        </p:spPr>
        <p:txBody>
          <a:bodyPr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mtClean="0">
                <a:solidFill>
                  <a:schemeClr val="bg1"/>
                </a:solidFill>
                <a:latin typeface="Microsoft YaHei UI" panose="020B0503020204020204" pitchFamily="34" charset="-122"/>
                <a:ea typeface="Microsoft YaHei UI" panose="020B0503020204020204" pitchFamily="34" charset="-122"/>
              </a:defRPr>
            </a:lvl1pPr>
          </a:lstStyle>
          <a:p>
            <a:pPr>
              <a:defRPr/>
            </a:pPr>
            <a:fld id="{47F25A7B-2599-49A7-BB70-AB9D6C65296D}" type="slidenum">
              <a:rPr lang="zh-CN" altLang="en-US"/>
              <a:t>‹#›</a:t>
            </a:fld>
            <a:endParaRPr lang="zh-CN" altLang="en-US" dirty="0"/>
          </a:p>
        </p:txBody>
      </p:sp>
    </p:spTree>
  </p:cSld>
  <p:clrMapOvr>
    <a:masterClrMapping/>
  </p:clrMapOvr>
  <p:transition spd="slow">
    <p:pull dir="r"/>
  </p:transition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感谢">
    <p:bg>
      <p:bgPr>
        <a:blipFill dpi="0" rotWithShape="0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 userDrawn="1"/>
        </p:nvGrpSpPr>
        <p:grpSpPr bwMode="auto">
          <a:xfrm>
            <a:off x="2489200" y="4059238"/>
            <a:ext cx="7213600" cy="1584325"/>
            <a:chOff x="1763732" y="4437288"/>
            <a:chExt cx="7212854" cy="1584000"/>
          </a:xfrm>
        </p:grpSpPr>
        <p:pic>
          <p:nvPicPr>
            <p:cNvPr id="5" name="图片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63732" y="4437288"/>
              <a:ext cx="1584000" cy="158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78159" y="4437288"/>
              <a:ext cx="1584000" cy="158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92586" y="4437288"/>
              <a:ext cx="1584000" cy="15840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" name="标题 3"/>
          <p:cNvSpPr>
            <a:spLocks noGrp="1"/>
          </p:cNvSpPr>
          <p:nvPr>
            <p:ph type="title"/>
          </p:nvPr>
        </p:nvSpPr>
        <p:spPr>
          <a:xfrm>
            <a:off x="3352800" y="2681581"/>
            <a:ext cx="5486400" cy="1008112"/>
          </a:xfrm>
          <a:prstGeom prst="rect">
            <a:avLst/>
          </a:prstGeom>
        </p:spPr>
        <p:txBody>
          <a:bodyPr anchor="ctr">
            <a:noAutofit/>
          </a:bodyPr>
          <a:lstStyle>
            <a:lvl1pPr algn="ctr">
              <a:defRPr>
                <a:latin typeface="经典繁颜体" panose="02010609000101010101" pitchFamily="49" charset="-122"/>
                <a:ea typeface="经典繁颜体" panose="02010609000101010101" pitchFamily="49" charset="-122"/>
                <a:cs typeface="经典繁颜体" panose="02010609000101010101" pitchFamily="49" charset="-122"/>
              </a:defRPr>
            </a:lvl1pPr>
          </a:lstStyle>
          <a:p>
            <a:r>
              <a:rPr lang="zh-CN" altLang="en-US" dirty="0"/>
              <a:t>单击此处编辑母版标题样式</a:t>
            </a:r>
          </a:p>
        </p:txBody>
      </p:sp>
    </p:spTree>
  </p:cSld>
  <p:clrMapOvr>
    <a:masterClrMapping/>
  </p:clrMapOvr>
  <p:transition spd="slow">
    <p:pull dir="r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972B796F-2965-404E-AF1A-6374CF3C526F}" type="datetimeFigureOut">
              <a:rPr lang="zh-CN" altLang="en-US"/>
              <a:t>2021/6/7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/>
          <a:lstStyle>
            <a:lvl1pPr fontAlgn="auto">
              <a:spcBef>
                <a:spcPts val="0"/>
              </a:spcBef>
              <a:spcAft>
                <a:spcPts val="0"/>
              </a:spcAft>
              <a:defRPr>
                <a:latin typeface="+mn-lt"/>
                <a:ea typeface="+mn-ea"/>
              </a:defRPr>
            </a:lvl1pPr>
          </a:lstStyle>
          <a:p>
            <a:pPr>
              <a:defRPr/>
            </a:pPr>
            <a:fld id="{336ACCFA-04E3-4E57-B06B-37920EAF769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B8CFA2-809F-45AC-A7CB-81322AAD14C7}" type="datetimeFigureOut">
              <a:rPr lang="zh-CN" altLang="en-US"/>
              <a:t>2021/6/7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1A2610A-D002-43ED-B50A-9A13A58DFB31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963084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B6A9C-C45B-4E49-AC46-07B2F8F0FA86}" type="datetimeFigureOut">
              <a:rPr lang="zh-CN" altLang="en-US"/>
              <a:t>2021/6/7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04EC8-D26C-41C3-AF56-6BFC3F136E4E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609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97600" y="1600200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37CCA1-954C-4C2F-8688-A6575C02776D}" type="datetimeFigureOut">
              <a:rPr lang="zh-CN" altLang="en-US"/>
              <a:t>2021/6/7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67FD38-0A62-4EF3-8A24-76F18E040675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93367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93367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53D9CE-C317-416D-9926-95F166375C2F}" type="datetimeFigureOut">
              <a:rPr lang="zh-CN" altLang="en-US"/>
              <a:t>2021/6/7</a:t>
            </a:fld>
            <a:endParaRPr lang="zh-CN" altLang="en-US"/>
          </a:p>
        </p:txBody>
      </p:sp>
      <p:sp>
        <p:nvSpPr>
          <p:cNvPr id="8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06326A-E77B-412B-8609-0C2F5905A53F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B46B6B-CF39-4915-AD77-4B1D3A74BAF4}" type="datetimeFigureOut">
              <a:rPr lang="zh-CN" altLang="en-US"/>
              <a:t>2021/6/7</a:t>
            </a:fld>
            <a:endParaRPr lang="zh-CN" altLang="en-US"/>
          </a:p>
        </p:txBody>
      </p:sp>
      <p:sp>
        <p:nvSpPr>
          <p:cNvPr id="4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0DFFBA-D78A-4703-BDB0-D26CF772F400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CCD5C8-6BCA-4084-8CD4-06D32AD2744F}" type="datetimeFigureOut">
              <a:rPr lang="zh-CN" altLang="en-US"/>
              <a:t>2021/6/7</a:t>
            </a:fld>
            <a:endParaRPr lang="zh-CN" altLang="en-US"/>
          </a:p>
        </p:txBody>
      </p:sp>
      <p:sp>
        <p:nvSpPr>
          <p:cNvPr id="3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0CDF5E-8304-4EDB-812E-B705DDEFE3CB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766733" y="273050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2CBD15-69BC-454E-8F4B-5C7088C99C57}" type="datetimeFigureOut">
              <a:rPr lang="zh-CN" altLang="en-US"/>
              <a:t>2021/6/7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333B28D-2722-404B-B361-CF636D053DAD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zh-CN" altLang="en-US" noProof="0"/>
              <a:t>单击图标添加图片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77A70F-B56D-449D-820C-D3211970BB62}" type="datetimeFigureOut">
              <a:rPr lang="zh-CN" altLang="en-US"/>
              <a:t>2021/6/7</a:t>
            </a:fld>
            <a:endParaRPr lang="zh-CN" altLang="en-US"/>
          </a:p>
        </p:txBody>
      </p:sp>
      <p:sp>
        <p:nvSpPr>
          <p:cNvPr id="6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50A66C2-DB8B-42ED-9277-DC037291D8E3}" type="slidenum">
              <a:rPr lang="zh-CN" altLang="en-US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pull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theme" Target="../theme/theme2.xml"/><Relationship Id="rId5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标题占位符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3315" name="文本占位符 2"/>
          <p:cNvSpPr>
            <a:spLocks noGrp="1"/>
          </p:cNvSpPr>
          <p:nvPr>
            <p:ph type="body" idx="1"/>
          </p:nvPr>
        </p:nvSpPr>
        <p:spPr bwMode="auto">
          <a:xfrm>
            <a:off x="609600" y="1600200"/>
            <a:ext cx="10972800" cy="4525963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vert="horz" wrap="square" lIns="91440" tIns="45720" rIns="91440" bIns="45720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609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E515A7ED-F618-4CDA-8795-7A70685EAC1A}" type="datetimeFigureOut">
              <a:rPr lang="zh-CN" altLang="en-US"/>
              <a:t>2021/6/7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165600" y="6356350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737600" y="6356350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</a:defRPr>
            </a:lvl1pPr>
          </a:lstStyle>
          <a:p>
            <a:pPr>
              <a:defRPr/>
            </a:pPr>
            <a:fld id="{B8BE7CA2-7CD4-494C-B7BA-EB0F70E3277D}" type="slidenum">
              <a:rPr lang="zh-CN" altLang="en-US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pull dir="r"/>
  </p:transition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  <a:ea typeface="宋体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</p:sldLayoutIdLst>
  <p:transition spd="slow">
    <p:pull dir="r"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等线 Light" panose="02010600030101010101" pitchFamily="2" charset="-122"/>
          <a:ea typeface="等线 Light" panose="02010600030101010101" pitchFamily="2" charset="-122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3.png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0.png"/><Relationship Id="rId12" Type="http://schemas.microsoft.com/office/2007/relationships/hdphoto" Target="../media/hdphoto4.wdp"/><Relationship Id="rId17" Type="http://schemas.openxmlformats.org/officeDocument/2006/relationships/image" Target="../media/image15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6.wdp"/><Relationship Id="rId1" Type="http://schemas.openxmlformats.org/officeDocument/2006/relationships/tags" Target="../tags/tag3.xml"/><Relationship Id="rId6" Type="http://schemas.microsoft.com/office/2007/relationships/hdphoto" Target="../media/hdphoto1.wdp"/><Relationship Id="rId11" Type="http://schemas.openxmlformats.org/officeDocument/2006/relationships/image" Target="../media/image12.png"/><Relationship Id="rId5" Type="http://schemas.openxmlformats.org/officeDocument/2006/relationships/image" Target="../media/image9.png"/><Relationship Id="rId15" Type="http://schemas.openxmlformats.org/officeDocument/2006/relationships/image" Target="../media/image14.png"/><Relationship Id="rId10" Type="http://schemas.microsoft.com/office/2007/relationships/hdphoto" Target="../media/hdphoto3.wdp"/><Relationship Id="rId4" Type="http://schemas.openxmlformats.org/officeDocument/2006/relationships/image" Target="../media/image8.jpeg"/><Relationship Id="rId9" Type="http://schemas.openxmlformats.org/officeDocument/2006/relationships/image" Target="../media/image11.png"/><Relationship Id="rId14" Type="http://schemas.microsoft.com/office/2007/relationships/hdphoto" Target="../media/hdphoto5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2.jpg"/><Relationship Id="rId4" Type="http://schemas.openxmlformats.org/officeDocument/2006/relationships/image" Target="../media/image41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7.png"/><Relationship Id="rId4" Type="http://schemas.openxmlformats.org/officeDocument/2006/relationships/image" Target="../media/image1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10" Type="http://schemas.openxmlformats.org/officeDocument/2006/relationships/image" Target="../media/image33.jpeg"/><Relationship Id="rId4" Type="http://schemas.openxmlformats.org/officeDocument/2006/relationships/image" Target="../media/image27.jpeg"/><Relationship Id="rId9" Type="http://schemas.openxmlformats.org/officeDocument/2006/relationships/image" Target="../media/image3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36.jpeg"/><Relationship Id="rId4" Type="http://schemas.openxmlformats.org/officeDocument/2006/relationships/image" Target="../media/image3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标题 34"/>
          <p:cNvSpPr>
            <a:spLocks noGrp="1"/>
          </p:cNvSpPr>
          <p:nvPr>
            <p:ph type="ctrTitle"/>
          </p:nvPr>
        </p:nvSpPr>
        <p:spPr>
          <a:xfrm>
            <a:off x="444500" y="1612901"/>
            <a:ext cx="11560175" cy="2074978"/>
          </a:xfrm>
        </p:spPr>
        <p:txBody>
          <a:bodyPr rtlCol="0">
            <a:normAutofit/>
          </a:bodyPr>
          <a:lstStyle/>
          <a:p>
            <a:pPr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dirty="0"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“</a:t>
            </a:r>
            <a:r>
              <a:rPr lang="zh-CN" altLang="en-US" dirty="0"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西迁精神</a:t>
            </a:r>
            <a:r>
              <a:rPr lang="en-US" altLang="zh-CN" dirty="0"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”</a:t>
            </a:r>
            <a:r>
              <a:rPr lang="zh-CN" altLang="en-US" dirty="0"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出版工程  </a:t>
            </a:r>
            <a:r>
              <a:rPr lang="zh-CN" altLang="en-US" sz="3200" dirty="0"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及</a:t>
            </a:r>
            <a:r>
              <a:rPr lang="zh-CN" altLang="en-US" sz="2000" dirty="0"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  </a:t>
            </a:r>
            <a:r>
              <a:rPr lang="zh-CN" altLang="en-US" dirty="0"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军事理论教程</a:t>
            </a:r>
            <a:br>
              <a:rPr lang="en-US" altLang="zh-CN" dirty="0"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</a:br>
            <a:r>
              <a:rPr lang="zh-CN" altLang="en-US" sz="4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+mn-ea"/>
                <a:ea typeface="+mn-ea"/>
                <a:sym typeface="+mn-ea"/>
              </a:rPr>
              <a:t>图  书  </a:t>
            </a:r>
            <a:r>
              <a:rPr lang="zh-CN" altLang="en-US" sz="4800" b="1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+mn-ea"/>
                <a:ea typeface="+mn-ea"/>
                <a:sym typeface="+mn-ea"/>
              </a:rPr>
              <a:t>推  介</a:t>
            </a:r>
            <a:endParaRPr lang="zh-CN" altLang="en-US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C82D4951-7AF3-4EE8-841F-5F2111F5A967}"/>
              </a:ext>
            </a:extLst>
          </p:cNvPr>
          <p:cNvSpPr txBox="1"/>
          <p:nvPr/>
        </p:nvSpPr>
        <p:spPr>
          <a:xfrm>
            <a:off x="9194953" y="6476556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>
                <a:solidFill>
                  <a:schemeClr val="bg1"/>
                </a:solidFill>
                <a:latin typeface="+mn-ea"/>
                <a:ea typeface="+mn-ea"/>
              </a:rPr>
              <a:t>2021</a:t>
            </a:r>
            <a:r>
              <a:rPr lang="zh-CN" altLang="en-US" b="1" dirty="0">
                <a:solidFill>
                  <a:schemeClr val="bg1"/>
                </a:solidFill>
                <a:latin typeface="+mn-ea"/>
                <a:ea typeface="+mn-ea"/>
              </a:rPr>
              <a:t>年</a:t>
            </a:r>
            <a:r>
              <a:rPr lang="en-US" altLang="zh-CN" b="1" dirty="0">
                <a:solidFill>
                  <a:schemeClr val="bg1"/>
                </a:solidFill>
                <a:latin typeface="+mn-ea"/>
                <a:ea typeface="+mn-ea"/>
              </a:rPr>
              <a:t>6</a:t>
            </a:r>
            <a:r>
              <a:rPr lang="zh-CN" altLang="en-US" b="1" dirty="0">
                <a:solidFill>
                  <a:schemeClr val="bg1"/>
                </a:solidFill>
                <a:latin typeface="+mn-ea"/>
                <a:ea typeface="+mn-ea"/>
              </a:rPr>
              <a:t>月</a:t>
            </a:r>
            <a:r>
              <a:rPr lang="en-US" altLang="zh-CN" b="1" dirty="0">
                <a:solidFill>
                  <a:schemeClr val="bg1"/>
                </a:solidFill>
                <a:latin typeface="+mn-ea"/>
                <a:ea typeface="+mn-ea"/>
              </a:rPr>
              <a:t>9</a:t>
            </a:r>
            <a:r>
              <a:rPr lang="zh-CN" altLang="en-US" b="1" dirty="0">
                <a:solidFill>
                  <a:schemeClr val="bg1"/>
                </a:solidFill>
                <a:latin typeface="+mn-ea"/>
                <a:ea typeface="+mn-ea"/>
              </a:rPr>
              <a:t>日  河南</a:t>
            </a:r>
            <a:r>
              <a:rPr lang="en-US" altLang="zh-CN" b="1" dirty="0">
                <a:solidFill>
                  <a:schemeClr val="bg1"/>
                </a:solidFill>
                <a:latin typeface="+mn-ea"/>
                <a:ea typeface="+mn-ea"/>
              </a:rPr>
              <a:t>·</a:t>
            </a:r>
            <a:r>
              <a:rPr lang="zh-CN" altLang="en-US" b="1" dirty="0">
                <a:solidFill>
                  <a:schemeClr val="bg1"/>
                </a:solidFill>
                <a:latin typeface="+mn-ea"/>
                <a:ea typeface="+mn-ea"/>
              </a:rPr>
              <a:t>信阳</a:t>
            </a:r>
          </a:p>
        </p:txBody>
      </p:sp>
      <p:grpSp>
        <p:nvGrpSpPr>
          <p:cNvPr id="18" name="组合 17">
            <a:extLst>
              <a:ext uri="{FF2B5EF4-FFF2-40B4-BE49-F238E27FC236}">
                <a16:creationId xmlns:a16="http://schemas.microsoft.com/office/drawing/2014/main" id="{7B9E1699-CA88-46A1-B9BA-44BC12C28BC2}"/>
              </a:ext>
            </a:extLst>
          </p:cNvPr>
          <p:cNvGrpSpPr/>
          <p:nvPr/>
        </p:nvGrpSpPr>
        <p:grpSpPr>
          <a:xfrm>
            <a:off x="344186" y="3053981"/>
            <a:ext cx="8850767" cy="3607241"/>
            <a:chOff x="270311" y="3004930"/>
            <a:chExt cx="8850767" cy="3607241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B059970-0DF1-463E-8A73-C33FB667891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D3D3D3"/>
                </a:clrFrom>
                <a:clrTo>
                  <a:srgbClr val="D3D3D3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042644">
              <a:off x="270311" y="3669214"/>
              <a:ext cx="2296904" cy="2942957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203D4F1B-B948-4ED1-A216-62AE6D8623F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670012">
              <a:off x="1583230" y="3245362"/>
              <a:ext cx="2342556" cy="30990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D7B16408-5B57-43FB-80F6-09A0660D5C2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1244999">
              <a:off x="2901799" y="3004930"/>
              <a:ext cx="2396312" cy="3170121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2DA5F445-2A7D-4861-8888-58267079D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6842" y="3072065"/>
              <a:ext cx="2294816" cy="3035850"/>
            </a:xfrm>
            <a:prstGeom prst="rect">
              <a:avLst/>
            </a:prstGeom>
          </p:spPr>
        </p:pic>
        <p:pic>
          <p:nvPicPr>
            <p:cNvPr id="15" name="图片 14">
              <a:extLst>
                <a:ext uri="{FF2B5EF4-FFF2-40B4-BE49-F238E27FC236}">
                  <a16:creationId xmlns:a16="http://schemas.microsoft.com/office/drawing/2014/main" id="{B7732C2B-01A9-4DA5-BC3E-81FB52249FDA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681080">
              <a:off x="5755320" y="3291006"/>
              <a:ext cx="2273549" cy="3007716"/>
            </a:xfrm>
            <a:prstGeom prst="rect">
              <a:avLst/>
            </a:prstGeom>
          </p:spPr>
        </p:pic>
        <p:pic>
          <p:nvPicPr>
            <p:cNvPr id="17" name="图片 16">
              <a:extLst>
                <a:ext uri="{FF2B5EF4-FFF2-40B4-BE49-F238E27FC236}">
                  <a16:creationId xmlns:a16="http://schemas.microsoft.com/office/drawing/2014/main" id="{D4C910A6-C761-4988-8B86-E8C365D05258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BEBA8EAE-BF5A-486C-A8C5-ECC9F3942E4B}">
                  <a14:imgProps xmlns:a14="http://schemas.microsoft.com/office/drawing/2010/main">
                    <a14:imgLayer r:embed="rId16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195737">
              <a:off x="6865106" y="3598233"/>
              <a:ext cx="2255972" cy="2984463"/>
            </a:xfrm>
            <a:prstGeom prst="rect">
              <a:avLst/>
            </a:prstGeom>
          </p:spPr>
        </p:pic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9C4AA118-7D6B-4436-950C-BDA48E4A915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3335" y="3145729"/>
            <a:ext cx="2019882" cy="285995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spd="slow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34">
            <a:extLst>
              <a:ext uri="{FF2B5EF4-FFF2-40B4-BE49-F238E27FC236}">
                <a16:creationId xmlns:a16="http://schemas.microsoft.com/office/drawing/2014/main" id="{A6E5F94E-C32C-42F2-8CFC-E5671C21E3F2}"/>
              </a:ext>
            </a:extLst>
          </p:cNvPr>
          <p:cNvSpPr txBox="1">
            <a:spLocks/>
          </p:cNvSpPr>
          <p:nvPr/>
        </p:nvSpPr>
        <p:spPr>
          <a:xfrm>
            <a:off x="1686000" y="907644"/>
            <a:ext cx="8820000" cy="1125437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9pPr>
          </a:lstStyle>
          <a:p>
            <a:pPr algn="ctr"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40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《</a:t>
            </a:r>
            <a:r>
              <a:rPr lang="zh-CN" altLang="en-US" sz="40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军事理论</a:t>
            </a:r>
            <a:r>
              <a:rPr lang="en-US" altLang="zh-CN" sz="40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》</a:t>
            </a:r>
            <a:r>
              <a:rPr lang="zh-CN" altLang="en-US" sz="40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教材作者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BB040D1B-1653-4650-8519-A021A8898FE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81341" y="2454403"/>
            <a:ext cx="2422251" cy="2832162"/>
          </a:xfrm>
          <a:prstGeom prst="rect">
            <a:avLst/>
          </a:prstGeom>
        </p:spPr>
      </p:pic>
      <p:sp>
        <p:nvSpPr>
          <p:cNvPr id="7" name="标题 34">
            <a:extLst>
              <a:ext uri="{FF2B5EF4-FFF2-40B4-BE49-F238E27FC236}">
                <a16:creationId xmlns:a16="http://schemas.microsoft.com/office/drawing/2014/main" id="{041BDF47-37C9-47F6-9869-FC7D4945BEE3}"/>
              </a:ext>
            </a:extLst>
          </p:cNvPr>
          <p:cNvSpPr txBox="1">
            <a:spLocks/>
          </p:cNvSpPr>
          <p:nvPr/>
        </p:nvSpPr>
        <p:spPr>
          <a:xfrm>
            <a:off x="581341" y="5332438"/>
            <a:ext cx="2422250" cy="1125437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9pPr>
          </a:lstStyle>
          <a:p>
            <a:pPr algn="ctr"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zh-CN" altLang="en-US" sz="4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张正明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83D9FB1-03F1-4427-89AC-AAFCDA7879C0}"/>
              </a:ext>
            </a:extLst>
          </p:cNvPr>
          <p:cNvSpPr txBox="1"/>
          <p:nvPr/>
        </p:nvSpPr>
        <p:spPr>
          <a:xfrm>
            <a:off x="3469875" y="2335188"/>
            <a:ext cx="8199322" cy="3752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 algn="just">
              <a:lnSpc>
                <a:spcPct val="125000"/>
              </a:lnSpc>
            </a:pPr>
            <a:r>
              <a:rPr lang="en-US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   </a:t>
            </a:r>
            <a:r>
              <a:rPr lang="zh-CN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西安交通大学二级教授，全国普通高校国防教育领域唯一的二级教授。从</a:t>
            </a:r>
            <a:r>
              <a:rPr lang="en-US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1987</a:t>
            </a:r>
            <a:r>
              <a:rPr lang="zh-CN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年</a:t>
            </a:r>
            <a:r>
              <a:rPr lang="en-US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10</a:t>
            </a:r>
            <a:r>
              <a:rPr lang="zh-CN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月起，在西安交通大学军事教研室任教，先后任军事教研室副主任、主任，人武部副部长、学生处副处长。</a:t>
            </a:r>
            <a:r>
              <a:rPr lang="en-US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1994</a:t>
            </a:r>
            <a:r>
              <a:rPr lang="zh-CN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年</a:t>
            </a:r>
            <a:r>
              <a:rPr lang="en-US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12</a:t>
            </a:r>
            <a:r>
              <a:rPr lang="zh-CN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月晋升副教授，</a:t>
            </a:r>
            <a:r>
              <a:rPr lang="en-US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1997</a:t>
            </a:r>
            <a:r>
              <a:rPr lang="zh-CN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年</a:t>
            </a:r>
            <a:r>
              <a:rPr lang="en-US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4</a:t>
            </a:r>
            <a:r>
              <a:rPr lang="zh-CN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月任首届全国普通高校军事教学指导委员会委员，师资培训组组长，</a:t>
            </a:r>
            <a:r>
              <a:rPr lang="en-US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2003</a:t>
            </a:r>
            <a:r>
              <a:rPr lang="zh-CN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年</a:t>
            </a:r>
            <a:r>
              <a:rPr lang="en-US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10</a:t>
            </a:r>
            <a:r>
              <a:rPr lang="zh-CN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月任第二届全国军事教学指导委员会委员，教学指导组组长。</a:t>
            </a:r>
            <a:r>
              <a:rPr lang="en-US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2008</a:t>
            </a:r>
            <a:r>
              <a:rPr lang="zh-CN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年获陕西省教学名师奖。</a:t>
            </a:r>
            <a:r>
              <a:rPr lang="en-US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2010</a:t>
            </a:r>
            <a:r>
              <a:rPr lang="zh-CN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年当选为第一届常务理事会副理事长，并担任培训部组长。</a:t>
            </a:r>
            <a:endParaRPr lang="zh-CN" altLang="zh-CN" kern="100" dirty="0">
              <a:effectLst/>
              <a:latin typeface="+mn-ea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1199038"/>
      </p:ext>
    </p:extLst>
  </p:cSld>
  <p:clrMapOvr>
    <a:masterClrMapping/>
  </p:clrMapOvr>
  <p:transition spd="slow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34">
            <a:extLst>
              <a:ext uri="{FF2B5EF4-FFF2-40B4-BE49-F238E27FC236}">
                <a16:creationId xmlns:a16="http://schemas.microsoft.com/office/drawing/2014/main" id="{A6E5F94E-C32C-42F2-8CFC-E5671C21E3F2}"/>
              </a:ext>
            </a:extLst>
          </p:cNvPr>
          <p:cNvSpPr txBox="1">
            <a:spLocks/>
          </p:cNvSpPr>
          <p:nvPr/>
        </p:nvSpPr>
        <p:spPr>
          <a:xfrm>
            <a:off x="1686000" y="907644"/>
            <a:ext cx="8820000" cy="1125437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9pPr>
          </a:lstStyle>
          <a:p>
            <a:pPr algn="ctr"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40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《</a:t>
            </a:r>
            <a:r>
              <a:rPr lang="zh-CN" altLang="en-US" sz="40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军事理论</a:t>
            </a:r>
            <a:r>
              <a:rPr lang="en-US" altLang="zh-CN" sz="40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》</a:t>
            </a:r>
            <a:r>
              <a:rPr lang="zh-CN" altLang="en-US" sz="40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教材作者</a:t>
            </a:r>
          </a:p>
        </p:txBody>
      </p:sp>
      <p:sp>
        <p:nvSpPr>
          <p:cNvPr id="7" name="标题 34">
            <a:extLst>
              <a:ext uri="{FF2B5EF4-FFF2-40B4-BE49-F238E27FC236}">
                <a16:creationId xmlns:a16="http://schemas.microsoft.com/office/drawing/2014/main" id="{041BDF47-37C9-47F6-9869-FC7D4945BEE3}"/>
              </a:ext>
            </a:extLst>
          </p:cNvPr>
          <p:cNvSpPr txBox="1">
            <a:spLocks/>
          </p:cNvSpPr>
          <p:nvPr/>
        </p:nvSpPr>
        <p:spPr>
          <a:xfrm>
            <a:off x="9188409" y="5332438"/>
            <a:ext cx="2422250" cy="1125437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9pPr>
          </a:lstStyle>
          <a:p>
            <a:pPr algn="ctr"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zh-CN" altLang="en-US" sz="4000" dirty="0"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问鸿滨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983D9FB1-03F1-4427-89AC-AAFCDA7879C0}"/>
              </a:ext>
            </a:extLst>
          </p:cNvPr>
          <p:cNvSpPr txBox="1"/>
          <p:nvPr/>
        </p:nvSpPr>
        <p:spPr>
          <a:xfrm>
            <a:off x="581341" y="2335188"/>
            <a:ext cx="8199322" cy="375243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304800" algn="just">
              <a:lnSpc>
                <a:spcPct val="125000"/>
              </a:lnSpc>
            </a:pPr>
            <a:r>
              <a:rPr lang="zh-CN" altLang="en-US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   西安交通大学硕士研究生导师。</a:t>
            </a:r>
            <a:r>
              <a:rPr lang="en-US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2016</a:t>
            </a:r>
            <a:r>
              <a:rPr lang="zh-CN" altLang="en-US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年担任教育部全国普通高等学校军事教学指导委员会委员，</a:t>
            </a:r>
            <a:r>
              <a:rPr lang="en-US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2017</a:t>
            </a:r>
            <a:r>
              <a:rPr lang="zh-CN" altLang="en-US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年担任陕西省普通高校军事课教学指导委员会主任。</a:t>
            </a:r>
            <a:r>
              <a:rPr lang="en-US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2003</a:t>
            </a:r>
            <a:r>
              <a:rPr lang="zh-CN" altLang="en-US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年获王宽诚育才奖，</a:t>
            </a:r>
            <a:r>
              <a:rPr lang="en-US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2010</a:t>
            </a:r>
            <a:r>
              <a:rPr lang="zh-CN" altLang="en-US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年被评为陕西省国防教育先进个人，</a:t>
            </a:r>
            <a:r>
              <a:rPr lang="en-US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2011</a:t>
            </a:r>
            <a:r>
              <a:rPr lang="zh-CN" altLang="en-US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年被评为西安交通大学师德建设标兵。发表各类学术论文</a:t>
            </a:r>
            <a:r>
              <a:rPr lang="en-US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20</a:t>
            </a:r>
            <a:r>
              <a:rPr lang="zh-CN" altLang="en-US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余篇，</a:t>
            </a:r>
            <a:r>
              <a:rPr lang="en-US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2</a:t>
            </a:r>
            <a:r>
              <a:rPr lang="zh-CN" altLang="en-US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篇获得教育部评比一等奖，</a:t>
            </a:r>
            <a:r>
              <a:rPr lang="en-US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1</a:t>
            </a:r>
            <a:r>
              <a:rPr lang="zh-CN" altLang="en-US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篇获得二等奖，</a:t>
            </a:r>
            <a:r>
              <a:rPr lang="en-US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1</a:t>
            </a:r>
            <a:r>
              <a:rPr lang="zh-CN" altLang="en-US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篇获得三等奖。获陕西省教学成果一等奖</a:t>
            </a:r>
            <a:r>
              <a:rPr lang="en-US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2</a:t>
            </a:r>
            <a:r>
              <a:rPr lang="zh-CN" altLang="en-US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项，校级教学成果特等奖</a:t>
            </a:r>
            <a:r>
              <a:rPr lang="en-US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1</a:t>
            </a:r>
            <a:r>
              <a:rPr lang="zh-CN" altLang="en-US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项、一等奖</a:t>
            </a:r>
            <a:r>
              <a:rPr lang="en-US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1</a:t>
            </a:r>
            <a:r>
              <a:rPr lang="zh-CN" altLang="en-US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项、二等奖</a:t>
            </a:r>
            <a:r>
              <a:rPr lang="en-US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3</a:t>
            </a:r>
            <a:r>
              <a:rPr lang="zh-CN" altLang="en-US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项。编写教材</a:t>
            </a:r>
            <a:r>
              <a:rPr lang="en-US" altLang="zh-CN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3</a:t>
            </a:r>
            <a:r>
              <a:rPr lang="zh-CN" altLang="en-US" sz="2400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本，获校优秀教材一等奖。</a:t>
            </a:r>
            <a:endParaRPr lang="zh-CN" altLang="zh-CN" kern="100" dirty="0">
              <a:effectLst/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94257581-0D81-41D5-8ACB-FACE75566E6E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35346" y="2512878"/>
            <a:ext cx="2328377" cy="2874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35554"/>
      </p:ext>
    </p:extLst>
  </p:cSld>
  <p:clrMapOvr>
    <a:masterClrMapping/>
  </p:clrMapOvr>
  <p:transition spd="slow">
    <p:push dir="u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455930"/>
            <a:ext cx="2440419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4000" dirty="0">
                <a:solidFill>
                  <a:schemeClr val="accent4"/>
                </a:solidFill>
                <a:latin typeface="黑体" panose="02010600030101010101" pitchFamily="49" charset="-122"/>
                <a:ea typeface="黑体" panose="02010600030101010101" pitchFamily="49" charset="-122"/>
                <a:cs typeface="+mn-ea"/>
                <a:sym typeface="+mn-ea"/>
              </a:rPr>
              <a:t>完备服务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5DD1A71-93B9-40E8-A765-15D8CCDE86F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biLevel thresh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9026899" y="4208699"/>
            <a:ext cx="2113415" cy="2046802"/>
          </a:xfrm>
          <a:prstGeom prst="rect">
            <a:avLst/>
          </a:pr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5EADCF3F-4A86-4538-96C1-F7E30CC4B25E}"/>
              </a:ext>
            </a:extLst>
          </p:cNvPr>
          <p:cNvSpPr txBox="1"/>
          <p:nvPr/>
        </p:nvSpPr>
        <p:spPr>
          <a:xfrm>
            <a:off x="228180" y="1316266"/>
            <a:ext cx="4490255" cy="36918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40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线下讲座</a:t>
            </a:r>
          </a:p>
          <a:p>
            <a:pPr algn="ctr">
              <a:lnSpc>
                <a:spcPct val="150000"/>
              </a:lnSpc>
            </a:pPr>
            <a:r>
              <a:rPr lang="zh-CN" altLang="en-US" sz="40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线上培训</a:t>
            </a:r>
          </a:p>
          <a:p>
            <a:pPr algn="ctr">
              <a:lnSpc>
                <a:spcPct val="150000"/>
              </a:lnSpc>
            </a:pPr>
            <a:r>
              <a:rPr lang="zh-CN" altLang="en-US" sz="40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慕课</a:t>
            </a:r>
          </a:p>
          <a:p>
            <a:pPr algn="ctr">
              <a:lnSpc>
                <a:spcPct val="150000"/>
              </a:lnSpc>
            </a:pPr>
            <a:r>
              <a:rPr lang="zh-CN" altLang="en-US" sz="40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融媒体教材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82C55937-BF20-4284-802A-D3E85E26AE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0251" y="3066150"/>
            <a:ext cx="4490256" cy="3367692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51418EB0-5EC4-41D8-A616-C643A808FFC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6451" y="662666"/>
            <a:ext cx="4490256" cy="3367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38402"/>
      </p:ext>
    </p:extLst>
  </p:cSld>
  <p:clrMapOvr>
    <a:masterClrMapping/>
  </p:clrMapOvr>
  <p:transition spd="slow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5" name="标题 1"/>
          <p:cNvSpPr>
            <a:spLocks noGrp="1"/>
          </p:cNvSpPr>
          <p:nvPr>
            <p:ph type="ctrTitle"/>
          </p:nvPr>
        </p:nvSpPr>
        <p:spPr bwMode="auto">
          <a:xfrm>
            <a:off x="1536700" y="2135188"/>
            <a:ext cx="9144000" cy="1524000"/>
          </a:xfrm>
          <a:noFill/>
          <a:ln>
            <a:miter lim="800000"/>
          </a:ln>
        </p:spPr>
        <p:txBody>
          <a:bodyPr vert="horz" wrap="square" lIns="91440" tIns="45720" rIns="91440" bIns="45720" numCol="1" anchorCtr="0" compatLnSpc="1"/>
          <a:lstStyle/>
          <a:p>
            <a:r>
              <a:rPr lang="zh-CN" altLang="en-US" sz="7200">
                <a:latin typeface="华文行楷" panose="02010800040101010101" pitchFamily="2" charset="-122"/>
                <a:ea typeface="华文行楷" panose="02010800040101010101" pitchFamily="2" charset="-122"/>
                <a:cs typeface="经典繁颜体"/>
              </a:rPr>
              <a:t>谢谢您的聆听！</a:t>
            </a:r>
          </a:p>
        </p:txBody>
      </p:sp>
      <p:sp>
        <p:nvSpPr>
          <p:cNvPr id="103426" name="副标题 2"/>
          <p:cNvSpPr>
            <a:spLocks noGrp="1"/>
          </p:cNvSpPr>
          <p:nvPr>
            <p:ph type="subTitle" idx="1"/>
          </p:nvPr>
        </p:nvSpPr>
        <p:spPr bwMode="auto">
          <a:xfrm>
            <a:off x="1550988" y="3673475"/>
            <a:ext cx="9144000" cy="2078038"/>
          </a:xfrm>
          <a:noFill/>
          <a:ln>
            <a:miter lim="800000"/>
          </a:ln>
        </p:spPr>
        <p:txBody>
          <a:bodyPr vert="horz" wrap="square" lIns="91440" tIns="45720" rIns="91440" bIns="45720" numCol="1" anchorCtr="0" compatLnSpc="1"/>
          <a:lstStyle/>
          <a:p>
            <a:r>
              <a:rPr lang="zh-CN" altLang="en-US" sz="5000" dirty="0">
                <a:latin typeface="华文中宋" panose="02010600040101010101" pitchFamily="2" charset="-122"/>
                <a:ea typeface="华文中宋" panose="02010600040101010101" pitchFamily="2" charset="-122"/>
                <a:cs typeface="方正苏新诗柳楷繁体"/>
              </a:rPr>
              <a:t>请多提宝贵意见！</a:t>
            </a:r>
          </a:p>
          <a:p>
            <a:r>
              <a:rPr lang="zh-CN" altLang="en-US" sz="5000" dirty="0">
                <a:latin typeface="华文中宋" panose="02010600040101010101" pitchFamily="2" charset="-122"/>
                <a:ea typeface="华文中宋" panose="02010600040101010101" pitchFamily="2" charset="-122"/>
                <a:cs typeface="方正苏新诗柳楷繁体"/>
              </a:rPr>
              <a:t>欢迎交流、合作！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C75B87B2-D123-478D-8E7B-DD3472F8CB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570" y="-131951"/>
            <a:ext cx="4896544" cy="6963528"/>
          </a:xfrm>
          <a:prstGeom prst="parallelogram">
            <a:avLst>
              <a:gd name="adj" fmla="val 15404"/>
            </a:avLst>
          </a:prstGeom>
          <a:effectLst>
            <a:softEdge rad="152400"/>
          </a:effectLst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34E236B4-55B1-4110-B383-4BDBEF799AA2}"/>
              </a:ext>
            </a:extLst>
          </p:cNvPr>
          <p:cNvSpPr txBox="1"/>
          <p:nvPr/>
        </p:nvSpPr>
        <p:spPr>
          <a:xfrm>
            <a:off x="3934966" y="2236712"/>
            <a:ext cx="7488832" cy="419281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914400">
              <a:lnSpc>
                <a:spcPct val="150000"/>
              </a:lnSpc>
            </a:pPr>
            <a:r>
              <a:rPr lang="zh-CN" altLang="en-US" sz="2000" spc="100" dirty="0"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      西安交通大学出版社成立于</a:t>
            </a:r>
            <a:r>
              <a:rPr lang="en-US" altLang="zh-CN" sz="2000" spc="100" dirty="0"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1983</a:t>
            </a:r>
            <a:r>
              <a:rPr lang="zh-CN" altLang="en-US" sz="2000" spc="100" dirty="0">
                <a:latin typeface="华文中宋" panose="02010600040101010101" pitchFamily="2" charset="-122"/>
                <a:ea typeface="华文中宋" panose="02010600040101010101" pitchFamily="2" charset="-122"/>
              </a:rPr>
              <a:t>年，是具有图书、音像、电子、互联网出版资质的综合性大学出版社，出版范围涵盖目前几乎所有的学科门类。在</a:t>
            </a:r>
            <a:r>
              <a:rPr lang="en-US" altLang="zh-CN" sz="2000" spc="100" dirty="0">
                <a:latin typeface="华文中宋" panose="02010600040101010101" pitchFamily="2" charset="-122"/>
                <a:ea typeface="华文中宋" panose="02010600040101010101" pitchFamily="2" charset="-122"/>
              </a:rPr>
              <a:t>2009</a:t>
            </a:r>
            <a:r>
              <a:rPr lang="zh-CN" altLang="en-US" sz="2000" spc="100" dirty="0">
                <a:latin typeface="华文中宋" panose="02010600040101010101" pitchFamily="2" charset="-122"/>
                <a:ea typeface="华文中宋" panose="02010600040101010101" pitchFamily="2" charset="-122"/>
              </a:rPr>
              <a:t>年国家新闻出版总署首次等级评估中被评为一级出版社，也是西北地区唯一的国家一级出版社。也是西北地区唯一的一家全国百佳图书出版单位。</a:t>
            </a:r>
            <a:endParaRPr lang="en-US" altLang="zh-CN" sz="2000" spc="1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algn="just" defTabSz="914400">
              <a:lnSpc>
                <a:spcPct val="150000"/>
              </a:lnSpc>
            </a:pPr>
            <a:r>
              <a:rPr lang="zh-CN" altLang="en-US" sz="2000" spc="100" dirty="0">
                <a:latin typeface="华文中宋" panose="02010600040101010101" pitchFamily="2" charset="-122"/>
                <a:ea typeface="华文中宋" panose="02010600040101010101" pitchFamily="2" charset="-122"/>
                <a:cs typeface="+mn-cs"/>
              </a:rPr>
              <a:t>      西安交通大学出版社目前有理工、职教、医学、青少四个分社，经管、人文、综合三个事业部，以及基础教育研究院。具有包含游戏出版在内的全部图书、音像、电子及互联网出版资质。</a:t>
            </a:r>
            <a:endParaRPr lang="en-US" altLang="zh-CN" sz="2000" spc="300" dirty="0"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C1BF473B-06FA-42BD-B348-D702FF01DA74}"/>
              </a:ext>
            </a:extLst>
          </p:cNvPr>
          <p:cNvSpPr txBox="1"/>
          <p:nvPr/>
        </p:nvSpPr>
        <p:spPr>
          <a:xfrm>
            <a:off x="4078982" y="181200"/>
            <a:ext cx="7200800" cy="76841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400">
              <a:lnSpc>
                <a:spcPct val="215000"/>
              </a:lnSpc>
            </a:pPr>
            <a:r>
              <a:rPr lang="zh-CN" altLang="en-US" sz="2400" spc="300" dirty="0">
                <a:solidFill>
                  <a:schemeClr val="accent5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国家</a:t>
            </a:r>
            <a:r>
              <a:rPr lang="zh-CN" altLang="en-US" sz="2400" spc="300">
                <a:solidFill>
                  <a:schemeClr val="accent5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一级出版社  全国</a:t>
            </a:r>
            <a:r>
              <a:rPr lang="zh-CN" altLang="en-US" sz="2400" spc="300" dirty="0">
                <a:solidFill>
                  <a:schemeClr val="accent5">
                    <a:lumMod val="75000"/>
                  </a:schemeClr>
                </a:solidFill>
                <a:latin typeface="思源黑体 CN Medium" panose="020B0600000000000000" pitchFamily="34" charset="-122"/>
                <a:ea typeface="思源黑体 CN Medium" panose="020B0600000000000000" pitchFamily="34" charset="-122"/>
              </a:rPr>
              <a:t>百佳图书出版单位</a:t>
            </a:r>
            <a:endParaRPr lang="en-US" altLang="zh-CN" sz="2400" spc="300" dirty="0">
              <a:solidFill>
                <a:schemeClr val="accent5">
                  <a:lumMod val="75000"/>
                </a:schemeClr>
              </a:solidFill>
              <a:latin typeface="思源黑体 CN Medium" panose="020B0600000000000000" pitchFamily="34" charset="-122"/>
              <a:ea typeface="思源黑体 CN Medium" panose="020B0600000000000000" pitchFamily="34" charset="-122"/>
            </a:endParaRPr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31E8D6C7-36D9-4AE0-814C-4EAA89BC4246}"/>
              </a:ext>
            </a:extLst>
          </p:cNvPr>
          <p:cNvGrpSpPr/>
          <p:nvPr/>
        </p:nvGrpSpPr>
        <p:grpSpPr>
          <a:xfrm>
            <a:off x="5483138" y="1197545"/>
            <a:ext cx="4392488" cy="975021"/>
            <a:chOff x="4006973" y="1197545"/>
            <a:chExt cx="4392488" cy="975021"/>
          </a:xfrm>
        </p:grpSpPr>
        <p:grpSp>
          <p:nvGrpSpPr>
            <p:cNvPr id="13" name="组合 12">
              <a:extLst>
                <a:ext uri="{FF2B5EF4-FFF2-40B4-BE49-F238E27FC236}">
                  <a16:creationId xmlns:a16="http://schemas.microsoft.com/office/drawing/2014/main" id="{505628DE-8D2F-41A9-AB4A-A84E04B0EBE2}"/>
                </a:ext>
              </a:extLst>
            </p:cNvPr>
            <p:cNvGrpSpPr/>
            <p:nvPr/>
          </p:nvGrpSpPr>
          <p:grpSpPr>
            <a:xfrm>
              <a:off x="4006973" y="1197545"/>
              <a:ext cx="4392488" cy="692212"/>
              <a:chOff x="4222998" y="1389110"/>
              <a:chExt cx="3687840" cy="581167"/>
            </a:xfrm>
          </p:grpSpPr>
          <p:pic>
            <p:nvPicPr>
              <p:cNvPr id="15" name="图片 14">
                <a:extLst>
                  <a:ext uri="{FF2B5EF4-FFF2-40B4-BE49-F238E27FC236}">
                    <a16:creationId xmlns:a16="http://schemas.microsoft.com/office/drawing/2014/main" id="{F4C82665-961E-4458-B7D3-BC1A7A5E9A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22998" y="1389110"/>
                <a:ext cx="2270377" cy="576000"/>
              </a:xfrm>
              <a:prstGeom prst="rect">
                <a:avLst/>
              </a:prstGeom>
            </p:spPr>
          </p:pic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8117A5E6-ACCD-411B-9E1F-0DCCDE4E79B4}"/>
                  </a:ext>
                </a:extLst>
              </p:cNvPr>
              <p:cNvSpPr txBox="1"/>
              <p:nvPr/>
            </p:nvSpPr>
            <p:spPr>
              <a:xfrm>
                <a:off x="6641395" y="1625740"/>
                <a:ext cx="1269443" cy="344537"/>
              </a:xfrm>
              <a:prstGeom prst="rect">
                <a:avLst/>
              </a:prstGeom>
              <a:noFill/>
            </p:spPr>
            <p:txBody>
              <a:bodyPr wrap="square" lIns="0" tIns="0" rIns="0" bIns="0" anchor="ctr">
                <a:spAutoFit/>
              </a:bodyPr>
              <a:lstStyle/>
              <a:p>
                <a:pPr defTabSz="914400">
                  <a:lnSpc>
                    <a:spcPts val="3200"/>
                  </a:lnSpc>
                </a:pPr>
                <a:r>
                  <a:rPr lang="zh-CN" altLang="en-US" sz="3600" spc="300" dirty="0">
                    <a:solidFill>
                      <a:srgbClr val="C92B2F"/>
                    </a:solidFill>
                    <a:latin typeface="黑体" panose="02010609060101010101" pitchFamily="49" charset="-122"/>
                    <a:ea typeface="黑体" panose="02010609060101010101" pitchFamily="49" charset="-122"/>
                  </a:rPr>
                  <a:t>出版社</a:t>
                </a:r>
                <a:endParaRPr lang="en-US" altLang="zh-CN" sz="3600" spc="300" dirty="0">
                  <a:solidFill>
                    <a:srgbClr val="C92B2F"/>
                  </a:solidFill>
                  <a:latin typeface="黑体" panose="02010609060101010101" pitchFamily="49" charset="-122"/>
                  <a:ea typeface="黑体" panose="02010609060101010101" pitchFamily="49" charset="-122"/>
                </a:endParaRPr>
              </a:p>
            </p:txBody>
          </p:sp>
        </p:grpSp>
        <p:sp>
          <p:nvSpPr>
            <p:cNvPr id="14" name="文本框 13">
              <a:extLst>
                <a:ext uri="{FF2B5EF4-FFF2-40B4-BE49-F238E27FC236}">
                  <a16:creationId xmlns:a16="http://schemas.microsoft.com/office/drawing/2014/main" id="{FDD79F0D-C9E7-4576-9777-35886E0EA2F0}"/>
                </a:ext>
              </a:extLst>
            </p:cNvPr>
            <p:cNvSpPr txBox="1"/>
            <p:nvPr/>
          </p:nvSpPr>
          <p:spPr>
            <a:xfrm>
              <a:off x="4006975" y="1826189"/>
              <a:ext cx="4320480" cy="346377"/>
            </a:xfrm>
            <a:prstGeom prst="rect">
              <a:avLst/>
            </a:prstGeom>
            <a:noFill/>
          </p:spPr>
          <p:txBody>
            <a:bodyPr wrap="square" lIns="0" tIns="0" rIns="0" bIns="0" anchor="ctr">
              <a:spAutoFit/>
            </a:bodyPr>
            <a:lstStyle/>
            <a:p>
              <a:pPr algn="dist" defTabSz="914400">
                <a:lnSpc>
                  <a:spcPts val="3200"/>
                </a:lnSpc>
              </a:pPr>
              <a:r>
                <a:rPr lang="en-US" altLang="zh-CN" sz="1200" spc="100">
                  <a:solidFill>
                    <a:srgbClr val="C92B2F"/>
                  </a:solidFill>
                  <a:latin typeface="Lucida Fax" panose="02060602050505020204" pitchFamily="18" charset="0"/>
                  <a:ea typeface="黑体" panose="02010609060101010101" pitchFamily="49" charset="-122"/>
                </a:rPr>
                <a:t>XI’AN JIAOTONG UNIVERSITY PRESS</a:t>
              </a:r>
              <a:endParaRPr lang="en-US" altLang="zh-CN" sz="1200" spc="100" dirty="0">
                <a:solidFill>
                  <a:srgbClr val="C92B2F"/>
                </a:solidFill>
                <a:latin typeface="Lucida Fax" panose="02060602050505020204" pitchFamily="18" charset="0"/>
                <a:ea typeface="黑体" panose="02010609060101010101" pitchFamily="49" charset="-122"/>
              </a:endParaRPr>
            </a:p>
          </p:txBody>
        </p:sp>
      </p:grpSp>
    </p:spTree>
    <p:custDataLst>
      <p:tags r:id="rId1"/>
    </p:custDataLst>
  </p:cSld>
  <p:clrMapOvr>
    <a:masterClrMapping/>
  </p:clrMapOvr>
  <p:transition spd="slow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91D04DF5-7583-41C2-A8D9-CA90B7F8E3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36" y="2417323"/>
            <a:ext cx="5354073" cy="41702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标题 34">
            <a:extLst>
              <a:ext uri="{FF2B5EF4-FFF2-40B4-BE49-F238E27FC236}">
                <a16:creationId xmlns:a16="http://schemas.microsoft.com/office/drawing/2014/main" id="{A6E5F94E-C32C-42F2-8CFC-E5671C21E3F2}"/>
              </a:ext>
            </a:extLst>
          </p:cNvPr>
          <p:cNvSpPr txBox="1">
            <a:spLocks/>
          </p:cNvSpPr>
          <p:nvPr/>
        </p:nvSpPr>
        <p:spPr>
          <a:xfrm>
            <a:off x="1686000" y="907644"/>
            <a:ext cx="8820000" cy="1125437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9pPr>
          </a:lstStyle>
          <a:p>
            <a:pPr algn="ctr"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4000" dirty="0"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“</a:t>
            </a:r>
            <a:r>
              <a:rPr lang="zh-CN" altLang="en-US" sz="4000" dirty="0"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西迁精神</a:t>
            </a:r>
            <a:r>
              <a:rPr lang="en-US" altLang="zh-CN" sz="4000" dirty="0"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”</a:t>
            </a:r>
            <a:r>
              <a:rPr lang="zh-CN" altLang="en-US" sz="4000" dirty="0"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出版工程</a:t>
            </a:r>
            <a:endParaRPr lang="zh-CN" altLang="en-US" sz="40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B85B1ED-B163-4012-B6AF-494F3CAE43C4}"/>
              </a:ext>
            </a:extLst>
          </p:cNvPr>
          <p:cNvSpPr txBox="1"/>
          <p:nvPr/>
        </p:nvSpPr>
        <p:spPr>
          <a:xfrm>
            <a:off x="475438" y="2378413"/>
            <a:ext cx="5730808" cy="390465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      </a:t>
            </a:r>
            <a:r>
              <a:rPr lang="zh-CN" altLang="zh-CN" sz="28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“‘西迁精神’的核心是爱国主义，精髓是听党指挥跟党走，与党和国家、与民族和人民同呼吸、共命运，具有深刻现实意义和历史意义。”</a:t>
            </a:r>
            <a:endParaRPr lang="en-US" altLang="zh-CN" sz="2800" b="1" kern="100" dirty="0">
              <a:effectLst/>
              <a:latin typeface="+mn-ea"/>
              <a:ea typeface="+mn-ea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endParaRPr lang="zh-CN" altLang="zh-CN" sz="2800" b="1" kern="100" dirty="0">
              <a:effectLst/>
              <a:latin typeface="+mn-ea"/>
              <a:ea typeface="+mn-ea"/>
              <a:cs typeface="Times New Roman" panose="02020603050405020304" pitchFamily="18" charset="0"/>
            </a:endParaRPr>
          </a:p>
          <a:p>
            <a:pPr algn="r">
              <a:lnSpc>
                <a:spcPct val="150000"/>
              </a:lnSpc>
            </a:pPr>
            <a:r>
              <a:rPr lang="zh-CN" altLang="zh-CN" sz="28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——习近平</a:t>
            </a: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>
            <a:extLst>
              <a:ext uri="{FF2B5EF4-FFF2-40B4-BE49-F238E27FC236}">
                <a16:creationId xmlns:a16="http://schemas.microsoft.com/office/drawing/2014/main" id="{BDB4734C-A474-4D23-908F-755440F4AE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31308" y="2528008"/>
            <a:ext cx="2652863" cy="38727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63476D3C-F44F-4608-B44B-4C0BD378B2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169" y="814648"/>
            <a:ext cx="5735023" cy="29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>
            <a:extLst>
              <a:ext uri="{FF2B5EF4-FFF2-40B4-BE49-F238E27FC236}">
                <a16:creationId xmlns:a16="http://schemas.microsoft.com/office/drawing/2014/main" id="{354EE80B-9D4C-408A-A85F-1BF17316FA6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97271" y="814648"/>
            <a:ext cx="2063422" cy="3248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4" name="Picture 12">
            <a:extLst>
              <a:ext uri="{FF2B5EF4-FFF2-40B4-BE49-F238E27FC236}">
                <a16:creationId xmlns:a16="http://schemas.microsoft.com/office/drawing/2014/main" id="{A3E82637-6FFE-4A7D-8B31-1987DFEB92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7829" y="4159798"/>
            <a:ext cx="2652864" cy="22660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6" name="Picture 14">
            <a:extLst>
              <a:ext uri="{FF2B5EF4-FFF2-40B4-BE49-F238E27FC236}">
                <a16:creationId xmlns:a16="http://schemas.microsoft.com/office/drawing/2014/main" id="{8C3F086C-EA81-4166-9D58-F11E1B98A2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3168" y="3906981"/>
            <a:ext cx="3621858" cy="251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8" name="Picture 16">
            <a:extLst>
              <a:ext uri="{FF2B5EF4-FFF2-40B4-BE49-F238E27FC236}">
                <a16:creationId xmlns:a16="http://schemas.microsoft.com/office/drawing/2014/main" id="{3F3A177B-18A5-4BB0-B01E-F52CDFB968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018142" y="3906981"/>
            <a:ext cx="1920050" cy="2518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98902596"/>
      </p:ext>
    </p:extLst>
  </p:cSld>
  <p:clrMapOvr>
    <a:masterClrMapping/>
  </p:clrMapOvr>
  <p:transition spd="slow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id="{A90D1282-B799-4E63-9B75-CD954E190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001" y="2195799"/>
            <a:ext cx="5583324" cy="36787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标题 34">
            <a:extLst>
              <a:ext uri="{FF2B5EF4-FFF2-40B4-BE49-F238E27FC236}">
                <a16:creationId xmlns:a16="http://schemas.microsoft.com/office/drawing/2014/main" id="{7266DA95-9595-4C66-A4D3-70F20BCFDA6F}"/>
              </a:ext>
            </a:extLst>
          </p:cNvPr>
          <p:cNvSpPr txBox="1">
            <a:spLocks/>
          </p:cNvSpPr>
          <p:nvPr/>
        </p:nvSpPr>
        <p:spPr>
          <a:xfrm>
            <a:off x="0" y="983411"/>
            <a:ext cx="7079030" cy="1918063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9pPr>
          </a:lstStyle>
          <a:p>
            <a:pPr algn="r"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4000" dirty="0"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《</a:t>
            </a:r>
            <a:r>
              <a:rPr lang="zh-CN" altLang="en-US" sz="4000" dirty="0"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光明日报</a:t>
            </a:r>
            <a:r>
              <a:rPr lang="en-US" altLang="zh-CN" sz="4000" dirty="0"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》</a:t>
            </a:r>
            <a:r>
              <a:rPr lang="zh-CN" altLang="en-US" sz="4000" dirty="0"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评</a:t>
            </a:r>
            <a:r>
              <a:rPr lang="en-US" altLang="zh-CN" sz="4000" dirty="0"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“</a:t>
            </a:r>
            <a:r>
              <a:rPr lang="zh-CN" altLang="en-US" sz="4000" dirty="0"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西迁精神</a:t>
            </a:r>
            <a:r>
              <a:rPr lang="en-US" altLang="zh-CN" sz="4000" dirty="0"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”</a:t>
            </a:r>
            <a:r>
              <a:rPr lang="zh-CN" altLang="en-US" sz="4000" dirty="0">
                <a:effectLst>
                  <a:outerShdw blurRad="38100" dist="19050" dir="2700000" algn="tl" rotWithShape="0">
                    <a:schemeClr val="dk1">
                      <a:alpha val="40000"/>
                      <a:lumMod val="5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  <a:sym typeface="+mn-ea"/>
              </a:rPr>
              <a:t>：</a:t>
            </a:r>
            <a:endParaRPr lang="zh-CN" altLang="en-US" sz="40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FABD8F4B-87EE-4E5E-BAA6-4C5AC6424A7B}"/>
              </a:ext>
            </a:extLst>
          </p:cNvPr>
          <p:cNvSpPr txBox="1"/>
          <p:nvPr/>
        </p:nvSpPr>
        <p:spPr>
          <a:xfrm>
            <a:off x="6021239" y="1874808"/>
            <a:ext cx="5745192" cy="45437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altLang="zh-CN" sz="28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       </a:t>
            </a:r>
            <a:r>
              <a:rPr lang="zh-CN" altLang="zh-CN" sz="28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它与革命时期的红船精神、井冈山精神、延安精神、张思德精神、西柏坡精神，以及社会主义建设时期的大庆精神、红旗渠精神、焦裕禄精神等等，共同形成了中国共产党的精神谱系，成为中华民族精神脊梁中光芒万丈的一段。</a:t>
            </a:r>
            <a:endParaRPr lang="zh-CN" altLang="zh-CN" sz="2000" b="1" kern="100" dirty="0">
              <a:effectLst/>
              <a:latin typeface="+mn-ea"/>
              <a:ea typeface="+mn-ea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内容占位符 4">
            <a:extLst>
              <a:ext uri="{FF2B5EF4-FFF2-40B4-BE49-F238E27FC236}">
                <a16:creationId xmlns:a16="http://schemas.microsoft.com/office/drawing/2014/main" id="{819C4989-49A2-404E-AF41-B51806DC5FC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190" y="3734231"/>
            <a:ext cx="1926639" cy="2548782"/>
          </a:xfrm>
        </p:spPr>
      </p:pic>
      <p:sp>
        <p:nvSpPr>
          <p:cNvPr id="3" name="灯片编号占位符 2">
            <a:extLst>
              <a:ext uri="{FF2B5EF4-FFF2-40B4-BE49-F238E27FC236}">
                <a16:creationId xmlns:a16="http://schemas.microsoft.com/office/drawing/2014/main" id="{8FC20E76-93C3-4645-88EB-883DDC6B186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47F25A7B-2599-49A7-BB70-AB9D6C65296D}" type="slidenum">
              <a:rPr lang="zh-CN" altLang="en-US" smtClean="0"/>
              <a:t>6</a:t>
            </a:fld>
            <a:endParaRPr lang="zh-CN" altLang="en-US" dirty="0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25AA5F39-5343-426E-AE29-7D598399EA0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58" y="770966"/>
            <a:ext cx="2088826" cy="2763342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58414756-4CE9-4FEC-AE6A-36A7B0AC241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158" y="3747647"/>
            <a:ext cx="1926639" cy="254878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3A6C279-3DBD-4C41-8E0C-A15C88F35B0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189" y="770968"/>
            <a:ext cx="2088825" cy="2763341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B975126A-5FEA-4C54-95D8-D96CA2F5427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9" b="13560"/>
          <a:stretch/>
        </p:blipFill>
        <p:spPr>
          <a:xfrm>
            <a:off x="5664644" y="770966"/>
            <a:ext cx="6172935" cy="2763341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481E87F9-B3F0-4625-89CE-ECBCFDFBC9D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1967" y="3770616"/>
            <a:ext cx="1909278" cy="25258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51AB288-30CD-4F8D-8C28-B0C368B5AF2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1999" y="3770615"/>
            <a:ext cx="1909278" cy="252581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B874CB2E-2E41-4816-BA40-F9DA5DAC123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3404" y="3770616"/>
            <a:ext cx="1909279" cy="25258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816642"/>
      </p:ext>
    </p:extLst>
  </p:cSld>
  <p:clrMapOvr>
    <a:masterClrMapping/>
  </p:clrMapOvr>
  <p:transition spd="slow">
    <p:pull dir="r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标题 1"/>
          <p:cNvSpPr/>
          <p:nvPr/>
        </p:nvSpPr>
        <p:spPr>
          <a:xfrm>
            <a:off x="2170907" y="954088"/>
            <a:ext cx="7850187" cy="62388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marL="914400" indent="-914400"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zh-CN" altLang="en-US" sz="3735" b="1" dirty="0">
                <a:solidFill>
                  <a:schemeClr val="tx2"/>
                </a:solidFill>
                <a:latin typeface="宋体" panose="02010600030101010101" pitchFamily="2" charset="-122"/>
                <a:ea typeface="宋体" panose="02010600030101010101" pitchFamily="2" charset="-122"/>
                <a:sym typeface="Verdana" panose="020B0604030504040204" pitchFamily="34" charset="0"/>
              </a:rPr>
              <a:t>“西迁精神”系列图书及教材</a:t>
            </a:r>
          </a:p>
        </p:txBody>
      </p:sp>
      <p:pic>
        <p:nvPicPr>
          <p:cNvPr id="44" name="Picture 2">
            <a:extLst>
              <a:ext uri="{FF2B5EF4-FFF2-40B4-BE49-F238E27FC236}">
                <a16:creationId xmlns:a16="http://schemas.microsoft.com/office/drawing/2014/main" id="{FD6C6611-5718-40EA-B1B1-C29BB19EE00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9687097" y="1785360"/>
            <a:ext cx="2101945" cy="20165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4">
            <a:extLst>
              <a:ext uri="{FF2B5EF4-FFF2-40B4-BE49-F238E27FC236}">
                <a16:creationId xmlns:a16="http://schemas.microsoft.com/office/drawing/2014/main" id="{DC737530-F8EE-4585-B0A2-B2394462B36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85" r="20161"/>
          <a:stretch/>
        </p:blipFill>
        <p:spPr bwMode="auto">
          <a:xfrm>
            <a:off x="463091" y="1694501"/>
            <a:ext cx="2101945" cy="2221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546AAB35-6996-4BD9-86D3-3967BB9051C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86"/>
          <a:stretch/>
        </p:blipFill>
        <p:spPr bwMode="auto">
          <a:xfrm>
            <a:off x="9687097" y="4032485"/>
            <a:ext cx="2101945" cy="25339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文本框 1">
            <a:extLst>
              <a:ext uri="{FF2B5EF4-FFF2-40B4-BE49-F238E27FC236}">
                <a16:creationId xmlns:a16="http://schemas.microsoft.com/office/drawing/2014/main" id="{F4E2153C-1DA1-4D83-9FF4-959BD2029C6D}"/>
              </a:ext>
            </a:extLst>
          </p:cNvPr>
          <p:cNvSpPr txBox="1"/>
          <p:nvPr/>
        </p:nvSpPr>
        <p:spPr>
          <a:xfrm>
            <a:off x="333709" y="4009337"/>
            <a:ext cx="408326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/>
              <a:t>陈彦，一级编剧，作家，茅盾文学奖获得者。曾任陕西省委宣传部副部长，陕西经济管理职业技术学院常务副院长，中国剧协分党组书记，中国剧协驻会副主席，西安交通大学兼职教授，出版长篇小说</a:t>
            </a:r>
            <a:r>
              <a:rPr lang="en-US" altLang="zh-CN" dirty="0"/>
              <a:t>《</a:t>
            </a:r>
            <a:r>
              <a:rPr lang="zh-CN" altLang="en-US" dirty="0"/>
              <a:t>西京故事</a:t>
            </a:r>
            <a:r>
              <a:rPr lang="en-US" altLang="zh-CN" dirty="0"/>
              <a:t>》《</a:t>
            </a:r>
            <a:r>
              <a:rPr lang="zh-CN" altLang="en-US" dirty="0"/>
              <a:t>装台</a:t>
            </a:r>
            <a:r>
              <a:rPr lang="en-US" altLang="zh-CN" dirty="0"/>
              <a:t>》《</a:t>
            </a:r>
            <a:r>
              <a:rPr lang="zh-CN" altLang="en-US" dirty="0"/>
              <a:t>主角</a:t>
            </a:r>
            <a:r>
              <a:rPr lang="en-US" altLang="zh-CN" dirty="0"/>
              <a:t>》</a:t>
            </a:r>
            <a:r>
              <a:rPr lang="zh-CN" altLang="en-US" dirty="0"/>
              <a:t>等，创作有</a:t>
            </a:r>
            <a:r>
              <a:rPr lang="en-US" altLang="zh-CN" dirty="0"/>
              <a:t>《</a:t>
            </a:r>
            <a:r>
              <a:rPr lang="zh-CN" altLang="en-US" dirty="0"/>
              <a:t>迟开的玫瑰</a:t>
            </a:r>
            <a:r>
              <a:rPr lang="en-US" altLang="zh-CN" dirty="0"/>
              <a:t>》《</a:t>
            </a:r>
            <a:r>
              <a:rPr lang="zh-CN" altLang="en-US" dirty="0"/>
              <a:t>大树西迁</a:t>
            </a:r>
            <a:r>
              <a:rPr lang="en-US" altLang="zh-CN" dirty="0"/>
              <a:t>》《</a:t>
            </a:r>
            <a:r>
              <a:rPr lang="zh-CN" altLang="en-US" dirty="0"/>
              <a:t>西京故事</a:t>
            </a:r>
            <a:r>
              <a:rPr lang="en-US" altLang="zh-CN" dirty="0"/>
              <a:t>》</a:t>
            </a:r>
            <a:r>
              <a:rPr lang="zh-CN" altLang="en-US" dirty="0"/>
              <a:t>等戏剧作品数十部。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6717666D-281A-4CC8-93B0-AF949F8DEEAA}"/>
              </a:ext>
            </a:extLst>
          </p:cNvPr>
          <p:cNvSpPr txBox="1"/>
          <p:nvPr/>
        </p:nvSpPr>
        <p:spPr>
          <a:xfrm>
            <a:off x="5247841" y="4258105"/>
            <a:ext cx="4351726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zh-CN" altLang="en-US" dirty="0"/>
              <a:t>贾箭鸣，教育部科技委战略委员会客座研究员，历任西安交大校办主任、宣传部长、校副秘书长、档案馆馆长、校史与大学文化研究中心主任等职。著有百年淬厉电光开：西安交大的历史脉络与文化传承</a:t>
            </a:r>
            <a:r>
              <a:rPr lang="en-US" altLang="zh-CN" dirty="0"/>
              <a:t>》《</a:t>
            </a:r>
            <a:r>
              <a:rPr lang="zh-CN" altLang="en-US" dirty="0"/>
              <a:t>交通大学西迁</a:t>
            </a:r>
            <a:r>
              <a:rPr lang="en-US" altLang="zh-CN" dirty="0"/>
              <a:t>》《</a:t>
            </a:r>
            <a:r>
              <a:rPr lang="zh-CN" altLang="en-US" dirty="0"/>
              <a:t>彭康：一个人和一所大学的传奇</a:t>
            </a:r>
            <a:r>
              <a:rPr lang="en-US" altLang="zh-CN" dirty="0"/>
              <a:t>》</a:t>
            </a:r>
            <a:r>
              <a:rPr lang="zh-CN" altLang="en-US" dirty="0"/>
              <a:t>等。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891180FE-A481-49CF-924F-2DA7F519067F}"/>
              </a:ext>
            </a:extLst>
          </p:cNvPr>
          <p:cNvSpPr txBox="1"/>
          <p:nvPr/>
        </p:nvSpPr>
        <p:spPr>
          <a:xfrm>
            <a:off x="5247841" y="2105742"/>
            <a:ext cx="435172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dirty="0"/>
              <a:t>肖云儒，文化学者、书法家、教授、研究员。享受国务院政府特殊津贴专家，陕西省文联副主席，陕西省有突出贡献专家，陕西省德艺双馨艺术家，兼任中国西部文艺研究会会长。</a:t>
            </a:r>
          </a:p>
        </p:txBody>
      </p:sp>
    </p:spTree>
  </p:cSld>
  <p:clrMapOvr>
    <a:masterClrMapping/>
  </p:clrMapOvr>
  <p:transition spd="slow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标题 34">
            <a:extLst>
              <a:ext uri="{FF2B5EF4-FFF2-40B4-BE49-F238E27FC236}">
                <a16:creationId xmlns:a16="http://schemas.microsoft.com/office/drawing/2014/main" id="{A6E5F94E-C32C-42F2-8CFC-E5671C21E3F2}"/>
              </a:ext>
            </a:extLst>
          </p:cNvPr>
          <p:cNvSpPr txBox="1">
            <a:spLocks/>
          </p:cNvSpPr>
          <p:nvPr/>
        </p:nvSpPr>
        <p:spPr>
          <a:xfrm>
            <a:off x="1686000" y="907644"/>
            <a:ext cx="8820000" cy="1125437"/>
          </a:xfrm>
          <a:prstGeom prst="rect">
            <a:avLst/>
          </a:prstGeom>
        </p:spPr>
        <p:txBody>
          <a:bodyPr rtlCol="0">
            <a:normAutofit/>
          </a:bodyPr>
          <a:lstStyle>
            <a:lvl1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2pPr>
            <a:lvl3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3pPr>
            <a:lvl4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4pPr>
            <a:lvl5pPr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5pPr>
            <a:lvl6pPr marL="4572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6pPr>
            <a:lvl7pPr marL="9144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7pPr>
            <a:lvl8pPr marL="13716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8pPr>
            <a:lvl9pPr marL="1828800" algn="l" rtl="0" fontAlgn="base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等线 Light" panose="02010600030101010101" pitchFamily="2" charset="-122"/>
                <a:ea typeface="等线 Light" panose="02010600030101010101" pitchFamily="2" charset="-122"/>
              </a:defRPr>
            </a:lvl9pPr>
          </a:lstStyle>
          <a:p>
            <a:pPr algn="ctr" fontAlgn="auto">
              <a:lnSpc>
                <a:spcPct val="130000"/>
              </a:lnSpc>
              <a:spcAft>
                <a:spcPts val="0"/>
              </a:spcAft>
              <a:defRPr/>
            </a:pPr>
            <a:r>
              <a:rPr lang="en-US" altLang="zh-CN" sz="40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《</a:t>
            </a:r>
            <a:r>
              <a:rPr lang="zh-CN" altLang="en-US" sz="40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军事理论教程（第</a:t>
            </a:r>
            <a:r>
              <a:rPr lang="en-US" altLang="zh-CN" sz="40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5</a:t>
            </a:r>
            <a:r>
              <a:rPr lang="zh-CN" altLang="en-US" sz="40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版）</a:t>
            </a:r>
            <a:r>
              <a:rPr lang="en-US" altLang="zh-CN" sz="4000" dirty="0"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0030101010101" pitchFamily="49" charset="-122"/>
                <a:ea typeface="黑体" panose="02010600030101010101" pitchFamily="49" charset="-122"/>
              </a:rPr>
              <a:t>》</a:t>
            </a:r>
            <a:endParaRPr lang="zh-CN" altLang="en-US" sz="4000" dirty="0">
              <a:solidFill>
                <a:srgbClr val="FF0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黑体" panose="02010600030101010101" pitchFamily="49" charset="-122"/>
              <a:ea typeface="黑体" panose="02010600030101010101" pitchFamily="49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1B85B1ED-B163-4012-B6AF-494F3CAE43C4}"/>
              </a:ext>
            </a:extLst>
          </p:cNvPr>
          <p:cNvSpPr txBox="1"/>
          <p:nvPr/>
        </p:nvSpPr>
        <p:spPr>
          <a:xfrm>
            <a:off x="1333280" y="2316503"/>
            <a:ext cx="6375535" cy="371056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zh-CN" altLang="zh-CN" sz="32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国家精品在线开放课程配套教材</a:t>
            </a:r>
          </a:p>
          <a:p>
            <a:pPr algn="just">
              <a:lnSpc>
                <a:spcPct val="150000"/>
              </a:lnSpc>
            </a:pPr>
            <a:r>
              <a:rPr lang="zh-CN" altLang="zh-CN" sz="32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全国</a:t>
            </a:r>
            <a:r>
              <a:rPr lang="zh-CN" altLang="en-US" sz="32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高校</a:t>
            </a:r>
            <a:r>
              <a:rPr lang="zh-CN" altLang="zh-CN" sz="32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出版社优秀畅销书</a:t>
            </a:r>
            <a:endParaRPr lang="en-US" altLang="zh-CN" sz="3200" b="1" kern="100" dirty="0">
              <a:effectLst/>
              <a:latin typeface="+mn-ea"/>
              <a:ea typeface="+mn-ea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32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累计</a:t>
            </a:r>
            <a:r>
              <a:rPr lang="en-US" altLang="zh-CN" sz="3200" b="1" kern="100" dirty="0">
                <a:solidFill>
                  <a:srgbClr val="FF0000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5</a:t>
            </a:r>
            <a:r>
              <a:rPr lang="zh-CN" altLang="en-US" sz="32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版 </a:t>
            </a:r>
            <a:r>
              <a:rPr lang="en-US" altLang="zh-CN" sz="3200" b="1" kern="100" dirty="0">
                <a:solidFill>
                  <a:srgbClr val="FF0000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23</a:t>
            </a:r>
            <a:r>
              <a:rPr lang="zh-CN" altLang="en-US" sz="32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次印刷</a:t>
            </a:r>
            <a:endParaRPr lang="en-US" altLang="zh-CN" sz="3200" b="1" kern="100" dirty="0">
              <a:effectLst/>
              <a:latin typeface="+mn-ea"/>
              <a:ea typeface="+mn-ea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altLang="zh-CN" sz="32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2019</a:t>
            </a:r>
            <a:r>
              <a:rPr lang="zh-CN" altLang="en-US" sz="32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年</a:t>
            </a:r>
            <a:r>
              <a:rPr lang="en-US" altLang="zh-CN" sz="32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7</a:t>
            </a:r>
            <a:r>
              <a:rPr lang="zh-CN" altLang="en-US" sz="32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月第</a:t>
            </a:r>
            <a:r>
              <a:rPr lang="en-US" altLang="zh-CN" sz="32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5</a:t>
            </a:r>
            <a:r>
              <a:rPr lang="zh-CN" altLang="en-US" sz="32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版</a:t>
            </a:r>
            <a:endParaRPr lang="en-US" altLang="zh-CN" sz="3200" b="1" kern="100" dirty="0">
              <a:effectLst/>
              <a:latin typeface="+mn-ea"/>
              <a:ea typeface="+mn-ea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zh-CN" altLang="en-US" sz="32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累计销售</a:t>
            </a:r>
            <a:r>
              <a:rPr lang="en-US" altLang="zh-CN" sz="3200" b="1" kern="100" dirty="0">
                <a:solidFill>
                  <a:srgbClr val="FF0000"/>
                </a:solidFill>
                <a:effectLst/>
                <a:latin typeface="+mn-ea"/>
                <a:ea typeface="+mn-ea"/>
                <a:cs typeface="Times New Roman" panose="02020603050405020304" pitchFamily="18" charset="0"/>
              </a:rPr>
              <a:t>32.4</a:t>
            </a:r>
            <a:r>
              <a:rPr lang="zh-CN" altLang="en-US" sz="32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万册</a:t>
            </a:r>
            <a:endParaRPr lang="zh-CN" altLang="zh-CN" sz="3200" b="1" kern="100" dirty="0">
              <a:effectLst/>
              <a:latin typeface="+mn-ea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3F3B241-6FB5-47E5-AE44-8FE4437F125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489" y="2104003"/>
            <a:ext cx="2845703" cy="402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414836"/>
      </p:ext>
    </p:extLst>
  </p:cSld>
  <p:clrMapOvr>
    <a:masterClrMapping/>
  </p:clrMapOvr>
  <p:transition spd="slow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/>
        </p:nvSpPr>
        <p:spPr>
          <a:xfrm>
            <a:off x="0" y="455930"/>
            <a:ext cx="2440419" cy="64633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txBody>
          <a:bodyPr wrap="square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fontAlgn="auto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zh-CN" altLang="en-US" sz="4000" dirty="0">
                <a:solidFill>
                  <a:schemeClr val="accent4"/>
                </a:solidFill>
                <a:latin typeface="黑体" panose="02010600030101010101" pitchFamily="49" charset="-122"/>
                <a:ea typeface="黑体" panose="02010600030101010101" pitchFamily="49" charset="-122"/>
                <a:cs typeface="+mn-ea"/>
                <a:sym typeface="+mn-ea"/>
              </a:rPr>
              <a:t>教材特点</a:t>
            </a:r>
          </a:p>
        </p:txBody>
      </p:sp>
      <p:sp>
        <p:nvSpPr>
          <p:cNvPr id="15" name="文本框 14">
            <a:extLst>
              <a:ext uri="{FF2B5EF4-FFF2-40B4-BE49-F238E27FC236}">
                <a16:creationId xmlns:a16="http://schemas.microsoft.com/office/drawing/2014/main" id="{B9C04A83-6052-4090-8124-A8A5D3411ABD}"/>
              </a:ext>
            </a:extLst>
          </p:cNvPr>
          <p:cNvSpPr txBox="1"/>
          <p:nvPr/>
        </p:nvSpPr>
        <p:spPr>
          <a:xfrm>
            <a:off x="2937164" y="1726359"/>
            <a:ext cx="6317673" cy="36149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lnSpc>
                <a:spcPct val="200000"/>
              </a:lnSpc>
            </a:pPr>
            <a:r>
              <a:rPr lang="zh-CN" altLang="zh-CN" sz="40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国际视野</a:t>
            </a:r>
            <a:r>
              <a:rPr lang="en-US" altLang="zh-CN" sz="40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 </a:t>
            </a:r>
            <a:r>
              <a:rPr lang="zh-CN" altLang="zh-CN" sz="40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 科技前沿 </a:t>
            </a:r>
          </a:p>
          <a:p>
            <a:pPr algn="ctr">
              <a:lnSpc>
                <a:spcPct val="200000"/>
              </a:lnSpc>
            </a:pPr>
            <a:r>
              <a:rPr lang="zh-CN" altLang="zh-CN" sz="40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思政元素 </a:t>
            </a:r>
            <a:r>
              <a:rPr lang="en-US" altLang="zh-CN" sz="40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 </a:t>
            </a:r>
            <a:r>
              <a:rPr lang="zh-CN" altLang="zh-CN" sz="40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战略思维 </a:t>
            </a:r>
          </a:p>
          <a:p>
            <a:pPr algn="ctr">
              <a:lnSpc>
                <a:spcPct val="200000"/>
              </a:lnSpc>
            </a:pPr>
            <a:r>
              <a:rPr lang="zh-CN" altLang="zh-CN" sz="40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严谨规范 </a:t>
            </a:r>
            <a:r>
              <a:rPr lang="en-US" altLang="zh-CN" sz="40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 </a:t>
            </a:r>
            <a:r>
              <a:rPr lang="zh-CN" altLang="zh-CN" sz="4000" b="1" kern="100" dirty="0">
                <a:effectLst/>
                <a:latin typeface="+mn-ea"/>
                <a:ea typeface="+mn-ea"/>
                <a:cs typeface="Times New Roman" panose="02020603050405020304" pitchFamily="18" charset="0"/>
              </a:rPr>
              <a:t>紧扣大纲</a:t>
            </a:r>
          </a:p>
        </p:txBody>
      </p:sp>
    </p:spTree>
  </p:cSld>
  <p:clrMapOvr>
    <a:masterClrMapping/>
  </p:clrMapOvr>
  <p:transition spd="slow">
    <p:push dir="u"/>
  </p:transition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9"/>
  <p:tag name="KSO_WM_TEMPLATE_TOPIC_ID" val="2869567"/>
  <p:tag name="KSO_WM_TEMPLATE_OUTLINE_ID" val="15"/>
  <p:tag name="KSO_WM_TEMPLATE_SCENE_ID" val="1"/>
  <p:tag name="KSO_WM_TEMPLATE_JOB_ID" val="2"/>
  <p:tag name="KSO_WM_TEMPLATE_TOPIC_DEFAULT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10、12、14、18、21、26、29、33"/>
  <p:tag name="KSO_WM_TEMPLATE_CATEGORY" val="custom"/>
  <p:tag name="KSO_WM_TEMPLATE_INDEX" val="160434"/>
  <p:tag name="KSO_WM_TAG_VERSION" val="1.0"/>
  <p:tag name="KSO_WM_SLIDE_ID" val="custom160434_1"/>
  <p:tag name="KSO_WM_SLIDE_INDEX" val="1"/>
  <p:tag name="KSO_WM_SLIDE_ITEM_CNT" val="2"/>
  <p:tag name="KSO_WM_SLIDE_LAYOUT" val="a_b"/>
  <p:tag name="KSO_WM_SLIDE_LAYOUT_CNT" val="1_1"/>
  <p:tag name="KSO_WM_SLIDE_TYPE" val="title"/>
  <p:tag name="KSO_WM_BEAUTIFY_FLAG" val="#wm#"/>
</p:tagLst>
</file>

<file path=ppt/theme/theme1.xml><?xml version="1.0" encoding="utf-8"?>
<a:theme xmlns:a="http://schemas.openxmlformats.org/drawingml/2006/main" name="西安交通大学出版社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noFill/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自定义设计方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</TotalTime>
  <Words>1494</Words>
  <Application>Microsoft Office PowerPoint</Application>
  <PresentationFormat>宽屏</PresentationFormat>
  <Paragraphs>74</Paragraphs>
  <Slides>13</Slides>
  <Notes>12</Notes>
  <HiddenSlides>0</HiddenSlides>
  <MMClips>0</MMClips>
  <ScaleCrop>false</ScaleCrop>
  <HeadingPairs>
    <vt:vector size="6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幻灯片标题</vt:lpstr>
      </vt:variant>
      <vt:variant>
        <vt:i4>13</vt:i4>
      </vt:variant>
    </vt:vector>
  </HeadingPairs>
  <TitlesOfParts>
    <vt:vector size="29" baseType="lpstr">
      <vt:lpstr>Microsoft YaHei UI</vt:lpstr>
      <vt:lpstr>等线</vt:lpstr>
      <vt:lpstr>等线 Light</vt:lpstr>
      <vt:lpstr>方正宋刻本秀楷简体</vt:lpstr>
      <vt:lpstr>方正苏新诗柳楷繁体</vt:lpstr>
      <vt:lpstr>黑体</vt:lpstr>
      <vt:lpstr>华文行楷</vt:lpstr>
      <vt:lpstr>华文中宋</vt:lpstr>
      <vt:lpstr>经典繁颜体</vt:lpstr>
      <vt:lpstr>思源黑体 CN Medium</vt:lpstr>
      <vt:lpstr>宋体</vt:lpstr>
      <vt:lpstr>Arial</vt:lpstr>
      <vt:lpstr>Calibri</vt:lpstr>
      <vt:lpstr>Lucida Fax</vt:lpstr>
      <vt:lpstr>西安交通大学出版社</vt:lpstr>
      <vt:lpstr>自定义设计方案</vt:lpstr>
      <vt:lpstr>“西迁精神”出版工程  及  军事理论教程 图  书  推  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谢谢您的聆听！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“全国BIM技术应用校企合作系列规划教材” 项目推介</dc:title>
  <dc:creator>Phoebus Young</dc:creator>
  <cp:lastModifiedBy>柳 晨</cp:lastModifiedBy>
  <cp:revision>49</cp:revision>
  <dcterms:created xsi:type="dcterms:W3CDTF">2015-05-05T08:02:00Z</dcterms:created>
  <dcterms:modified xsi:type="dcterms:W3CDTF">2021-06-07T09:02:39Z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  <property fmtid="{D5CDD505-2E9C-101B-9397-08002B2CF9AE}" pid="3" name="KSORubyTemplateID">
    <vt:lpwstr>2</vt:lpwstr>
  </property>
</Properties>
</file>