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77" r:id="rId3"/>
    <p:sldId id="280" r:id="rId4"/>
    <p:sldId id="282" r:id="rId5"/>
    <p:sldId id="278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148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199" y="2678640"/>
            <a:ext cx="4421188" cy="29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表格 23"/>
          <p:cNvGraphicFramePr>
            <a:graphicFrameLocks noGrp="1"/>
          </p:cNvGraphicFramePr>
          <p:nvPr/>
        </p:nvGraphicFramePr>
        <p:xfrm>
          <a:off x="7315199" y="2679193"/>
          <a:ext cx="4421189" cy="2948496"/>
        </p:xfrm>
        <a:graphic>
          <a:graphicData uri="http://schemas.openxmlformats.org/drawingml/2006/table">
            <a:tbl>
              <a:tblPr/>
              <a:tblGrid>
                <a:gridCol w="884030"/>
                <a:gridCol w="884031"/>
                <a:gridCol w="885067"/>
                <a:gridCol w="884030"/>
                <a:gridCol w="884031"/>
              </a:tblGrid>
              <a:tr h="7368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8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368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737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368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8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59695" marR="59695" marT="29848" marB="29848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13" name="矩形 24"/>
          <p:cNvSpPr>
            <a:spLocks noChangeArrowheads="1"/>
          </p:cNvSpPr>
          <p:nvPr/>
        </p:nvSpPr>
        <p:spPr bwMode="auto">
          <a:xfrm>
            <a:off x="419719" y="1857414"/>
            <a:ext cx="6895480" cy="17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高等职业教育教学改革创新教材</a:t>
            </a:r>
            <a:endParaRPr lang="en-US" altLang="zh-CN" sz="2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酒店管理系列</a:t>
            </a: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14" name="矩形 25"/>
          <p:cNvSpPr>
            <a:spLocks noChangeArrowheads="1"/>
          </p:cNvSpPr>
          <p:nvPr/>
        </p:nvSpPr>
        <p:spPr bwMode="auto">
          <a:xfrm>
            <a:off x="1435100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15" name="直接连接符 26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BFBFB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170412" y="3798426"/>
            <a:ext cx="523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zh-CN" sz="4000" b="1" dirty="0">
                <a:solidFill>
                  <a:srgbClr val="31486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/>
              </a:rPr>
              <a:t>教材推介</a:t>
            </a:r>
          </a:p>
        </p:txBody>
      </p:sp>
      <p:pic>
        <p:nvPicPr>
          <p:cNvPr id="46" name="Picture 2" descr="C:\Users\lenovo\Desktop\work\北京数字出版推介\《党性的诠释》海报文件\首经贸出版社LOGO（透明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6376" y="6190314"/>
            <a:ext cx="3203848" cy="514021"/>
          </a:xfrm>
          <a:prstGeom prst="rect">
            <a:avLst/>
          </a:prstGeom>
          <a:noFill/>
        </p:spPr>
      </p:pic>
      <p:sp>
        <p:nvSpPr>
          <p:cNvPr id="48" name="文本框 47"/>
          <p:cNvSpPr txBox="1"/>
          <p:nvPr/>
        </p:nvSpPr>
        <p:spPr>
          <a:xfrm>
            <a:off x="215435" y="6325771"/>
            <a:ext cx="6040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itchFamily="2" charset="-122"/>
                <a:ea typeface="方正粗黑宋简体" pitchFamily="2" charset="-122"/>
                <a:sym typeface="Arial" panose="020B0604020202020204"/>
              </a:rPr>
              <a:t>对标高职教育改革，助立高职人才培养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itchFamily="2" charset="-122"/>
              <a:ea typeface="方正粗黑宋简体" pitchFamily="2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8"/>
          <p:cNvSpPr>
            <a:spLocks noChangeArrowheads="1"/>
          </p:cNvSpPr>
          <p:nvPr/>
        </p:nvSpPr>
        <p:spPr bwMode="auto">
          <a:xfrm>
            <a:off x="1435100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直接连接符 9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BFBFB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1745" y="796262"/>
            <a:ext cx="1117242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教材特点：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endParaRPr lang="zh-CN" altLang="zh-CN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 </a:t>
            </a:r>
            <a:r>
              <a:rPr lang="zh-CN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以工作任务为中心，以工作项目为主体，以模块整合为基点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；</a:t>
            </a:r>
            <a:endParaRPr lang="en-US" altLang="zh-CN" sz="16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 </a:t>
            </a:r>
            <a:r>
              <a:rPr lang="zh-CN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教、学、训一体化，借助融媒体，书中植入微课、课堂实录、视频、音频等丰富的信息资源，辅助教师教学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；</a:t>
            </a:r>
            <a:endParaRPr lang="en-US" altLang="zh-CN" sz="16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 </a:t>
            </a:r>
            <a:r>
              <a:rPr lang="zh-CN" altLang="zh-CN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教材内容与行业、岗位工作流程紧密融合，注重培养学生的实用技能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。</a:t>
            </a:r>
            <a:endParaRPr lang="zh-CN" altLang="zh-CN" sz="16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1745" y="2833913"/>
            <a:ext cx="8094694" cy="3337656"/>
            <a:chOff x="539552" y="3140968"/>
            <a:chExt cx="6400800" cy="2639219"/>
          </a:xfrm>
        </p:grpSpPr>
        <p:pic>
          <p:nvPicPr>
            <p:cNvPr id="10" name="Picture 1" descr="C:\Users\lenovo\Desktop\未归档\PPT材料\丛书图片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140968"/>
              <a:ext cx="6400800" cy="2533650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5445224"/>
              <a:ext cx="8001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C:\Users\lenovo\Desktop\work\北京数字出版推介\《党性的诠释》海报文件\首经贸出版社LOGO（透明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8152" y="6237312"/>
            <a:ext cx="3203848" cy="5140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8"/>
          <p:cNvSpPr>
            <a:spLocks noChangeArrowheads="1"/>
          </p:cNvSpPr>
          <p:nvPr/>
        </p:nvSpPr>
        <p:spPr bwMode="auto">
          <a:xfrm>
            <a:off x="1435100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直接连接符 9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BFBFB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" name="Picture 2" descr="C:\Users\lenovo\Desktop\work\北京数字出版推介\《党性的诠释》海报文件\首经贸出版社LOGO（透明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152" y="6237312"/>
            <a:ext cx="3203848" cy="51402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2916415" y="5128175"/>
            <a:ext cx="8379771" cy="369316"/>
          </a:xfrm>
          <a:prstGeom prst="rect">
            <a:avLst/>
          </a:prstGeom>
          <a:ln w="12700">
            <a:solidFill>
              <a:srgbClr val="504297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zh-CN" altLang="zh-CN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教师把教学任务融入每个任务中，提高教学的针对性以及对工作流程的实践积累</a:t>
            </a:r>
            <a:r>
              <a: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。</a:t>
            </a:r>
            <a:endParaRPr lang="zh-CN" altLang="zh-CN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14" name="Picture 1" descr="C:\Users\lenovo\Desktop\未归档\PPT材料\P-服务礼仪-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767" y="1087073"/>
            <a:ext cx="1818407" cy="2398181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200" y="4953999"/>
            <a:ext cx="7484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4287" y="4087260"/>
            <a:ext cx="711324" cy="72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4565246" y="1916832"/>
            <a:ext cx="3672408" cy="897905"/>
            <a:chOff x="2483768" y="1196752"/>
            <a:chExt cx="3672408" cy="897905"/>
          </a:xfrm>
        </p:grpSpPr>
        <p:sp>
          <p:nvSpPr>
            <p:cNvPr id="18" name="矩形 17"/>
            <p:cNvSpPr/>
            <p:nvPr/>
          </p:nvSpPr>
          <p:spPr>
            <a:xfrm>
              <a:off x="5220072" y="1196752"/>
              <a:ext cx="936104" cy="360040"/>
            </a:xfrm>
            <a:prstGeom prst="rect">
              <a:avLst/>
            </a:prstGeom>
            <a:solidFill>
              <a:srgbClr val="EFC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851920" y="1196752"/>
              <a:ext cx="936104" cy="360040"/>
            </a:xfrm>
            <a:prstGeom prst="rect">
              <a:avLst/>
            </a:prstGeom>
            <a:solidFill>
              <a:srgbClr val="3DB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483768" y="1196752"/>
              <a:ext cx="936104" cy="360040"/>
            </a:xfrm>
            <a:prstGeom prst="rect">
              <a:avLst/>
            </a:prstGeom>
            <a:solidFill>
              <a:srgbClr val="50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627784" y="11967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模块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14458" y="11967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项目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64088" y="11967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任务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37"/>
            <p:cNvSpPr txBox="1"/>
            <p:nvPr/>
          </p:nvSpPr>
          <p:spPr>
            <a:xfrm>
              <a:off x="2771800" y="163299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4</a:t>
              </a:r>
              <a:endParaRPr lang="zh-CN" altLang="en-US" sz="2400" b="1" dirty="0"/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4067944" y="162880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14</a:t>
              </a:r>
              <a:endParaRPr lang="zh-CN" altLang="en-US" sz="2400" b="1" dirty="0"/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5436096" y="162880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43</a:t>
              </a:r>
              <a:endParaRPr lang="zh-CN" altLang="en-US" sz="2400" b="1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2916415" y="4231276"/>
            <a:ext cx="568863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504297"/>
            </a:solidFill>
            <a:prstDash val="dashDot"/>
          </a:ln>
        </p:spPr>
        <p:txBody>
          <a:bodyPr wrap="square">
            <a:spAutoFit/>
          </a:bodyPr>
          <a:lstStyle/>
          <a:p>
            <a:pPr lvl="0"/>
            <a:r>
              <a:rPr lang="zh-CN" altLang="zh-CN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学生围绕任务，做中学，学中做，具有较强的实操性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。</a:t>
            </a:r>
            <a:endParaRPr lang="en-US" altLang="zh-CN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8" name="TextBox 42"/>
          <p:cNvSpPr txBox="1"/>
          <p:nvPr/>
        </p:nvSpPr>
        <p:spPr>
          <a:xfrm>
            <a:off x="5285326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服务礼仪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16415" y="14955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“十三五”职业教育国家级规划教材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8"/>
          <p:cNvSpPr>
            <a:spLocks noChangeArrowheads="1"/>
          </p:cNvSpPr>
          <p:nvPr/>
        </p:nvSpPr>
        <p:spPr bwMode="auto">
          <a:xfrm>
            <a:off x="1435100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直接连接符 9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BFBFB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" name="Picture 2" descr="C:\Users\lenovo\Desktop\work\北京数字出版推介\《党性的诠释》海报文件\首经贸出版社LOGO（透明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152" y="6237312"/>
            <a:ext cx="3203848" cy="514021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2916415" y="14955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“十三五”职业教育国家级规划教材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435099" y="1236203"/>
          <a:ext cx="9270071" cy="414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872"/>
                <a:gridCol w="7315199"/>
              </a:tblGrid>
              <a:tr h="1037459"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目标人群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48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应用型本科及高职院校学生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1037459">
                <a:tc>
                  <a:txBody>
                    <a:bodyPr/>
                    <a:lstStyle/>
                    <a:p>
                      <a:r>
                        <a:rPr lang="zh-CN" altLang="zh-CN" sz="2400" b="1" dirty="0">
                          <a:solidFill>
                            <a:schemeClr val="bg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作者介绍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B3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校内专任教师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+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行业管理骨干相结合的编写模式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10374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教辅资源</a:t>
                      </a:r>
                    </a:p>
                  </a:txBody>
                  <a:tcPr anchor="ctr">
                    <a:solidFill>
                      <a:srgbClr val="3148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课件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ppt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，教学大纲，习题答案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10374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定价</a:t>
                      </a:r>
                    </a:p>
                  </a:txBody>
                  <a:tcPr anchor="ctr">
                    <a:solidFill>
                      <a:srgbClr val="3DB3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35~39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/>
                        </a:rPr>
                        <a:t>元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0" y="5222874"/>
            <a:ext cx="12192000" cy="1635125"/>
          </a:xfrm>
          <a:prstGeom prst="rect">
            <a:avLst/>
          </a:prstGeom>
          <a:solidFill>
            <a:srgbClr val="E2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1284288" y="1455738"/>
            <a:ext cx="6096000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感谢聆听！</a:t>
            </a:r>
            <a:endParaRPr lang="zh-CN" altLang="en-US" sz="40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580" name="图片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159" y="5567006"/>
            <a:ext cx="763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组合 576"/>
          <p:cNvGrpSpPr/>
          <p:nvPr/>
        </p:nvGrpSpPr>
        <p:grpSpPr bwMode="auto">
          <a:xfrm>
            <a:off x="6911340" y="5454650"/>
            <a:ext cx="4820285" cy="989329"/>
            <a:chOff x="0" y="236246"/>
            <a:chExt cx="4377104" cy="989439"/>
          </a:xfrm>
        </p:grpSpPr>
        <p:sp>
          <p:nvSpPr>
            <p:cNvPr id="24582" name="矩形 13"/>
            <p:cNvSpPr>
              <a:spLocks noChangeArrowheads="1"/>
            </p:cNvSpPr>
            <p:nvPr/>
          </p:nvSpPr>
          <p:spPr bwMode="auto">
            <a:xfrm>
              <a:off x="0" y="580454"/>
              <a:ext cx="4377104" cy="64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1486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联系方式同微信：</a:t>
              </a:r>
              <a:r>
                <a:rPr lang="en-US" altLang="zh-CN" sz="2400" dirty="0">
                  <a:solidFill>
                    <a:srgbClr val="31486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18611726697</a:t>
              </a:r>
              <a:endParaRPr lang="zh-CN" altLang="en-US" sz="2400" dirty="0">
                <a:solidFill>
                  <a:srgbClr val="314865"/>
                </a:solidFill>
              </a:endParaRPr>
            </a:p>
          </p:txBody>
        </p:sp>
        <p:sp>
          <p:nvSpPr>
            <p:cNvPr id="24583" name="矩形 14"/>
            <p:cNvSpPr>
              <a:spLocks noChangeArrowheads="1"/>
            </p:cNvSpPr>
            <p:nvPr/>
          </p:nvSpPr>
          <p:spPr bwMode="auto">
            <a:xfrm>
              <a:off x="0" y="236246"/>
              <a:ext cx="2338835" cy="64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1486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联系人：佟周红</a:t>
              </a:r>
              <a:endParaRPr lang="zh-CN" altLang="en-US" sz="2400" b="1" dirty="0">
                <a:solidFill>
                  <a:srgbClr val="3148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4" name="矩形 574"/>
          <p:cNvSpPr>
            <a:spLocks noChangeArrowheads="1"/>
          </p:cNvSpPr>
          <p:nvPr/>
        </p:nvSpPr>
        <p:spPr bwMode="auto">
          <a:xfrm>
            <a:off x="1435100" y="0"/>
            <a:ext cx="1343025" cy="685800"/>
          </a:xfrm>
          <a:prstGeom prst="rect">
            <a:avLst/>
          </a:prstGeom>
          <a:solidFill>
            <a:srgbClr val="314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直接连接符 575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6350" cap="flat" cmpd="sng">
            <a:solidFill>
              <a:srgbClr val="BFBFB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椭圆 577"/>
          <p:cNvSpPr>
            <a:spLocks noChangeArrowheads="1"/>
          </p:cNvSpPr>
          <p:nvPr/>
        </p:nvSpPr>
        <p:spPr bwMode="auto">
          <a:xfrm>
            <a:off x="8113713" y="1085850"/>
            <a:ext cx="3367087" cy="3367088"/>
          </a:xfrm>
          <a:prstGeom prst="ellipse">
            <a:avLst/>
          </a:prstGeom>
          <a:solidFill>
            <a:srgbClr val="666666"/>
          </a:solidFill>
          <a:ln w="1270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文本框 578"/>
          <p:cNvSpPr>
            <a:spLocks noChangeArrowheads="1"/>
          </p:cNvSpPr>
          <p:nvPr/>
        </p:nvSpPr>
        <p:spPr bwMode="auto">
          <a:xfrm>
            <a:off x="9082088" y="887413"/>
            <a:ext cx="1430337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  <a:endParaRPr lang="zh-CN" altLang="en-US" sz="23900" b="1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自定义</PresentationFormat>
  <Paragraphs>34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Windows 用户</cp:lastModifiedBy>
  <cp:revision>55</cp:revision>
  <dcterms:created xsi:type="dcterms:W3CDTF">2013-07-01T03:05:00Z</dcterms:created>
  <dcterms:modified xsi:type="dcterms:W3CDTF">2021-06-15T02:45:37Z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