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Lst>
  <p:notesMasterIdLst>
    <p:notesMasterId r:id="rId36"/>
  </p:notesMasterIdLst>
  <p:sldIdLst>
    <p:sldId id="256" r:id="rId18"/>
    <p:sldId id="380" r:id="rId19"/>
    <p:sldId id="414" r:id="rId20"/>
    <p:sldId id="378" r:id="rId21"/>
    <p:sldId id="389" r:id="rId22"/>
    <p:sldId id="436" r:id="rId23"/>
    <p:sldId id="454" r:id="rId24"/>
    <p:sldId id="417" r:id="rId25"/>
    <p:sldId id="437" r:id="rId26"/>
    <p:sldId id="438" r:id="rId27"/>
    <p:sldId id="439" r:id="rId28"/>
    <p:sldId id="440" r:id="rId29"/>
    <p:sldId id="441" r:id="rId30"/>
    <p:sldId id="450" r:id="rId31"/>
    <p:sldId id="451" r:id="rId32"/>
    <p:sldId id="452" r:id="rId33"/>
    <p:sldId id="453" r:id="rId34"/>
    <p:sldId id="365" r:id="rId35"/>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138" y="-102"/>
      </p:cViewPr>
      <p:guideLst>
        <p:guide orient="horz" pos="2144"/>
        <p:guide pos="3880"/>
      </p:guideLst>
    </p:cSldViewPr>
  </p:slide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18.xml"/><Relationship Id="rId34" Type="http://schemas.openxmlformats.org/officeDocument/2006/relationships/slide" Target="slides/slide17.xml"/><Relationship Id="rId33" Type="http://schemas.openxmlformats.org/officeDocument/2006/relationships/slide" Target="slides/slide16.xml"/><Relationship Id="rId32" Type="http://schemas.openxmlformats.org/officeDocument/2006/relationships/slide" Target="slides/slide15.xml"/><Relationship Id="rId31" Type="http://schemas.openxmlformats.org/officeDocument/2006/relationships/slide" Target="slides/slide14.xml"/><Relationship Id="rId30" Type="http://schemas.openxmlformats.org/officeDocument/2006/relationships/slide" Target="slides/slide13.xml"/><Relationship Id="rId3" Type="http://schemas.openxmlformats.org/officeDocument/2006/relationships/slideMaster" Target="slideMasters/slideMaster2.xml"/><Relationship Id="rId29" Type="http://schemas.openxmlformats.org/officeDocument/2006/relationships/slide" Target="slides/slide12.xml"/><Relationship Id="rId28" Type="http://schemas.openxmlformats.org/officeDocument/2006/relationships/slide" Target="slides/slide11.xml"/><Relationship Id="rId27" Type="http://schemas.openxmlformats.org/officeDocument/2006/relationships/slide" Target="slides/slide10.xml"/><Relationship Id="rId26" Type="http://schemas.openxmlformats.org/officeDocument/2006/relationships/slide" Target="slides/slide9.xml"/><Relationship Id="rId25" Type="http://schemas.openxmlformats.org/officeDocument/2006/relationships/slide" Target="slides/slide8.xml"/><Relationship Id="rId24" Type="http://schemas.openxmlformats.org/officeDocument/2006/relationships/slide" Target="slides/slide7.xml"/><Relationship Id="rId23" Type="http://schemas.openxmlformats.org/officeDocument/2006/relationships/slide" Target="slides/slide6.xml"/><Relationship Id="rId22" Type="http://schemas.openxmlformats.org/officeDocument/2006/relationships/slide" Target="slides/slide5.xml"/><Relationship Id="rId21" Type="http://schemas.openxmlformats.org/officeDocument/2006/relationships/slide" Target="slides/slide4.xml"/><Relationship Id="rId20" Type="http://schemas.openxmlformats.org/officeDocument/2006/relationships/slide" Target="slides/slide3.xml"/><Relationship Id="rId2" Type="http://schemas.openxmlformats.org/officeDocument/2006/relationships/theme" Target="theme/theme1.xml"/><Relationship Id="rId19" Type="http://schemas.openxmlformats.org/officeDocument/2006/relationships/slide" Target="slides/slide2.xml"/><Relationship Id="rId18" Type="http://schemas.openxmlformats.org/officeDocument/2006/relationships/slide" Target="slides/slide1.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482" name="页眉占位符 1"/>
          <p:cNvSpPr>
            <a:spLocks noGrp="1"/>
          </p:cNvSpPr>
          <p:nvPr>
            <p:ph type="hdr" sz="quarter"/>
          </p:nvPr>
        </p:nvSpPr>
        <p:spPr>
          <a:xfrm>
            <a:off x="0" y="0"/>
            <a:ext cx="2971800" cy="458788"/>
          </a:xfrm>
          <a:prstGeom prst="rect">
            <a:avLst/>
          </a:prstGeom>
          <a:noFill/>
          <a:ln w="9525">
            <a:noFill/>
          </a:ln>
        </p:spPr>
        <p:txBody>
          <a:bodyPr vert="horz"/>
          <a:p>
            <a:pPr lvl="0" algn="l"/>
            <a:r>
              <a:rPr lang="zh-CN" altLang="en-US" sz="1200" dirty="0">
                <a:ea typeface="宋体" panose="02010600030101010101" pitchFamily="2" charset="-122"/>
              </a:rPr>
              <a:t>西北大学出版社</a:t>
            </a:r>
            <a:endParaRPr lang="zh-CN" altLang="en-US" sz="1200" dirty="0">
              <a:ea typeface="宋体" panose="02010600030101010101" pitchFamily="2" charset="-122"/>
            </a:endParaRPr>
          </a:p>
        </p:txBody>
      </p:sp>
      <p:sp>
        <p:nvSpPr>
          <p:cNvPr id="20483" name="日期占位符 2"/>
          <p:cNvSpPr>
            <a:spLocks noGrp="1"/>
          </p:cNvSpPr>
          <p:nvPr>
            <p:ph type="dt" idx="1"/>
          </p:nvPr>
        </p:nvSpPr>
        <p:spPr>
          <a:xfrm>
            <a:off x="3884613" y="0"/>
            <a:ext cx="2971800" cy="458788"/>
          </a:xfrm>
          <a:prstGeom prst="rect">
            <a:avLst/>
          </a:prstGeom>
          <a:noFill/>
          <a:ln w="9525">
            <a:noFill/>
          </a:ln>
        </p:spPr>
        <p:txBody>
          <a:bodyPr vert="horz"/>
          <a:p>
            <a:pPr lvl="0" algn="r"/>
            <a:fld id="{BB962C8B-B14F-4D97-AF65-F5344CB8AC3E}" type="datetime1">
              <a:rPr lang="zh-CN" altLang="en-US" dirty="0">
                <a:ea typeface="宋体" panose="02010600030101010101" pitchFamily="2" charset="-122"/>
              </a:rPr>
            </a:fld>
            <a:endParaRPr lang="zh-CN" altLang="en-US" sz="1200" dirty="0">
              <a:ea typeface="宋体" panose="02010600030101010101" pitchFamily="2" charset="-122"/>
            </a:endParaRPr>
          </a:p>
        </p:txBody>
      </p:sp>
      <p:sp>
        <p:nvSpPr>
          <p:cNvPr id="20484" name="幻灯片图像占位符 3"/>
          <p:cNvSpPr>
            <a:spLocks noGrp="1" noRot="1" noChangeAspect="1"/>
          </p:cNvSpPr>
          <p:nvPr>
            <p:ph type="sldImg" idx="2"/>
          </p:nvPr>
        </p:nvSpPr>
        <p:spPr>
          <a:xfrm>
            <a:off x="685800" y="1143000"/>
            <a:ext cx="5486400" cy="3086100"/>
          </a:xfrm>
          <a:prstGeom prst="rect">
            <a:avLst/>
          </a:prstGeom>
          <a:noFill/>
          <a:ln w="12700">
            <a:noFill/>
          </a:ln>
        </p:spPr>
      </p:sp>
      <p:sp>
        <p:nvSpPr>
          <p:cNvPr id="20485" name="备注占位符 4"/>
          <p:cNvSpPr>
            <a:spLocks noGrp="1" noRot="1" noChangeAspect="1"/>
          </p:cNvSpPr>
          <p:nvPr/>
        </p:nvSpPr>
        <p:spPr>
          <a:xfrm>
            <a:off x="685800" y="4400550"/>
            <a:ext cx="5486400" cy="3600450"/>
          </a:xfrm>
          <a:prstGeom prst="rect">
            <a:avLst/>
          </a:prstGeom>
          <a:noFill/>
          <a:ln w="12700">
            <a:noFill/>
          </a:ln>
        </p:spPr>
        <p:txBody>
          <a:bodyPr vert="horz"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486" name="页脚占位符 5"/>
          <p:cNvSpPr>
            <a:spLocks noGrp="1"/>
          </p:cNvSpPr>
          <p:nvPr>
            <p:ph type="ftr" sz="quarter" idx="4"/>
          </p:nvPr>
        </p:nvSpPr>
        <p:spPr>
          <a:xfrm>
            <a:off x="0" y="8685213"/>
            <a:ext cx="2971800" cy="458787"/>
          </a:xfrm>
          <a:prstGeom prst="rect">
            <a:avLst/>
          </a:prstGeom>
          <a:noFill/>
          <a:ln w="9525">
            <a:noFill/>
          </a:ln>
        </p:spPr>
        <p:txBody>
          <a:bodyPr vert="horz" anchor="b"/>
          <a:p>
            <a:pPr lvl="0" algn="l"/>
            <a:endParaRPr sz="1200">
              <a:ea typeface="宋体" panose="02010600030101010101" pitchFamily="2" charset="-122"/>
            </a:endParaRPr>
          </a:p>
        </p:txBody>
      </p:sp>
      <p:sp>
        <p:nvSpPr>
          <p:cNvPr id="20487" name="灯片编号占位符 6"/>
          <p:cNvSpPr>
            <a:spLocks noGrp="1"/>
          </p:cNvSpPr>
          <p:nvPr>
            <p:ph type="sldNum" sz="quarter" idx="5"/>
          </p:nvPr>
        </p:nvSpPr>
        <p:spPr>
          <a:xfrm>
            <a:off x="3884613" y="8685213"/>
            <a:ext cx="2971800" cy="458787"/>
          </a:xfrm>
          <a:prstGeom prst="rect">
            <a:avLst/>
          </a:prstGeom>
          <a:noFill/>
          <a:ln w="9525">
            <a:noFill/>
          </a:ln>
        </p:spPr>
        <p:txBody>
          <a:bodyPr vert="horz" anchor="b"/>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156" y="1595438"/>
            <a:ext cx="5152644" cy="458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4" Type="http://schemas.openxmlformats.org/officeDocument/2006/relationships/theme" Target="../theme/theme10.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4" Type="http://schemas.openxmlformats.org/officeDocument/2006/relationships/theme" Target="../theme/theme1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4" Type="http://schemas.openxmlformats.org/officeDocument/2006/relationships/theme" Target="../theme/theme1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4" Type="http://schemas.openxmlformats.org/officeDocument/2006/relationships/theme" Target="../theme/theme13.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4" Type="http://schemas.openxmlformats.org/officeDocument/2006/relationships/theme" Target="../theme/theme14.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4" Type="http://schemas.openxmlformats.org/officeDocument/2006/relationships/theme" Target="../theme/theme15.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4" Type="http://schemas.openxmlformats.org/officeDocument/2006/relationships/theme" Target="../theme/theme16.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4" Type="http://schemas.openxmlformats.org/officeDocument/2006/relationships/theme" Target="../theme/theme6.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4" Type="http://schemas.openxmlformats.org/officeDocument/2006/relationships/theme" Target="../theme/theme7.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4" Type="http://schemas.openxmlformats.org/officeDocument/2006/relationships/theme" Target="../theme/theme8.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4" Type="http://schemas.openxmlformats.org/officeDocument/2006/relationships/theme" Target="../theme/theme9.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7"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8"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30"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31"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32"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512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512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512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512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512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512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2050"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2051"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2052"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3"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2054"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2055"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2056"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512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512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512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512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512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512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9218"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9219"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9220"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221"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9222"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9223"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9224"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512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512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512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512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512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512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42" name="图片 6"/>
          <p:cNvPicPr>
            <a:picLocks noChangeAspect="1"/>
          </p:cNvPicPr>
          <p:nvPr/>
        </p:nvPicPr>
        <p:blipFill>
          <a:blip r:embed="rId12"/>
          <a:srcRect l="397" t="1320" b="37273"/>
          <a:stretch>
            <a:fillRect/>
          </a:stretch>
        </p:blipFill>
        <p:spPr>
          <a:xfrm>
            <a:off x="0" y="0"/>
            <a:ext cx="12192000" cy="4284663"/>
          </a:xfrm>
          <a:prstGeom prst="rect">
            <a:avLst/>
          </a:prstGeom>
          <a:noFill/>
          <a:ln w="9525">
            <a:noFill/>
          </a:ln>
        </p:spPr>
      </p:pic>
      <p:sp>
        <p:nvSpPr>
          <p:cNvPr id="10243" name="Title Placeholder 1"/>
          <p:cNvSpPr>
            <a:spLocks noGrp="1"/>
          </p:cNvSpPr>
          <p:nvPr>
            <p:ph type="title"/>
          </p:nvPr>
        </p:nvSpPr>
        <p:spPr>
          <a:xfrm>
            <a:off x="838200" y="365125"/>
            <a:ext cx="10515600" cy="1087438"/>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44" name="Text Placeholder 2"/>
          <p:cNvSpPr>
            <a:spLocks noGrp="1"/>
          </p:cNvSpPr>
          <p:nvPr>
            <p:ph type="body" idx="1"/>
          </p:nvPr>
        </p:nvSpPr>
        <p:spPr>
          <a:xfrm>
            <a:off x="838200" y="1595438"/>
            <a:ext cx="10515600" cy="4581525"/>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5" name="Date Placeholder 3"/>
          <p:cNvSpPr>
            <a:spLocks noGrp="1"/>
          </p:cNvSpPr>
          <p:nvPr>
            <p:ph type="dt" sz="half" idx="2"/>
          </p:nvPr>
        </p:nvSpPr>
        <p:spPr>
          <a:xfrm>
            <a:off x="838200" y="6356350"/>
            <a:ext cx="2743200" cy="365125"/>
          </a:xfrm>
          <a:prstGeom prst="rect">
            <a:avLst/>
          </a:prstGeom>
          <a:noFill/>
          <a:ln w="9525">
            <a:noFill/>
          </a:ln>
        </p:spPr>
        <p:txBody>
          <a:bodyPr vert="horz" anchor="ctr">
            <a:normAutofit/>
          </a:bodyPr>
          <a:lstStyle>
            <a:lvl1pPr algn="l">
              <a:defRPr sz="1800">
                <a:solidFill>
                  <a:srgbClr val="919191"/>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46" name="Footer Placeholder 4"/>
          <p:cNvSpPr>
            <a:spLocks noGrp="1"/>
          </p:cNvSpPr>
          <p:nvPr>
            <p:ph type="ftr" sz="quarter" idx="3"/>
          </p:nvPr>
        </p:nvSpPr>
        <p:spPr>
          <a:xfrm>
            <a:off x="4038600" y="6356350"/>
            <a:ext cx="4114800" cy="365125"/>
          </a:xfrm>
          <a:prstGeom prst="rect">
            <a:avLst/>
          </a:prstGeom>
          <a:noFill/>
          <a:ln w="9525">
            <a:noFill/>
          </a:ln>
        </p:spPr>
        <p:txBody>
          <a:bodyPr vert="horz" anchor="ctr">
            <a:normAutofit/>
          </a:bodyPr>
          <a:lstStyle>
            <a:lvl1pPr algn="ctr">
              <a:defRPr sz="1800">
                <a:solidFill>
                  <a:srgbClr val="919191"/>
                </a:solidFill>
                <a:ea typeface="宋体" panose="02010600030101010101" pitchFamily="2" charset="-122"/>
              </a:defRPr>
            </a:lvl1pPr>
          </a:lstStyle>
          <a:p>
            <a:pPr lvl="0"/>
          </a:p>
        </p:txBody>
      </p:sp>
      <p:sp>
        <p:nvSpPr>
          <p:cNvPr id="10247" name="Slide Number Placeholder 5"/>
          <p:cNvSpPr>
            <a:spLocks noGrp="1"/>
          </p:cNvSpPr>
          <p:nvPr>
            <p:ph type="sldNum" sz="quarter" idx="4"/>
          </p:nvPr>
        </p:nvSpPr>
        <p:spPr>
          <a:xfrm>
            <a:off x="8610600" y="6356350"/>
            <a:ext cx="2743200" cy="365125"/>
          </a:xfrm>
          <a:prstGeom prst="rect">
            <a:avLst/>
          </a:prstGeom>
          <a:noFill/>
          <a:ln w="9525">
            <a:noFill/>
          </a:ln>
        </p:spPr>
        <p:txBody>
          <a:bodyPr vert="horz" anchor="ctr"/>
          <a:lstStyle>
            <a:lvl1pPr algn="r">
              <a:defRPr sz="1800">
                <a:solidFill>
                  <a:srgbClr val="919191"/>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
        <p:nvSpPr>
          <p:cNvPr id="10248" name="KSO_TEMPLATE" hidden="1"/>
          <p:cNvSpPr/>
          <p:nvPr/>
        </p:nvSpPr>
        <p:spPr>
          <a:xfrm>
            <a:off x="0" y="0"/>
            <a:ext cx="0" cy="0"/>
          </a:xfrm>
          <a:prstGeom prst="rect">
            <a:avLst/>
          </a:prstGeom>
          <a:solidFill>
            <a:schemeClr val="accent1"/>
          </a:solidFill>
          <a:ln w="12700" cap="flat" cmpd="sng">
            <a:solidFill>
              <a:srgbClr val="567C23"/>
            </a:solidFill>
            <a:prstDash val="solid"/>
            <a:miter/>
            <a:headEnd type="none" w="med" len="med"/>
            <a:tailEnd type="none" w="med" len="med"/>
          </a:ln>
        </p:spPr>
        <p:txBody>
          <a:bodyPr anchor="ctr"/>
          <a:p>
            <a:pPr lvl="0" algn="ctr">
              <a:lnSpc>
                <a:spcPct val="100000"/>
              </a:lnSpc>
            </a:pPr>
            <a:endParaRPr sz="1800">
              <a:solidFill>
                <a:srgbClr val="FFFFFF"/>
              </a:solidFill>
              <a:latin typeface="黑体" panose="02010609060101010101" charset="-122"/>
              <a:ea typeface="黑体" panose="02010609060101010101" charset="-122"/>
              <a:sym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914400" lvl="0" indent="-914400" algn="l" eaLnBrk="1" latinLnBrk="0" hangingPunct="1">
        <a:lnSpc>
          <a:spcPct val="90000"/>
        </a:lnSpc>
        <a:spcBef>
          <a:spcPct val="0"/>
        </a:spcBef>
        <a:buNone/>
        <a:defRPr sz="3600" b="1" kern="1200">
          <a:solidFill>
            <a:srgbClr val="587F23"/>
          </a:solidFill>
          <a:latin typeface="+mj-lt"/>
          <a:ea typeface="+mj-ea"/>
          <a:cs typeface="+mj-cs"/>
          <a:sym typeface="Arial" panose="020B0604020202020204" pitchFamily="34" charset="0"/>
        </a:defRPr>
      </a:lvl1pPr>
    </p:titleStyle>
    <p:bodyStyle>
      <a:lvl1pPr marL="342900" lvl="0" indent="-342900" algn="l" defTabSz="914400" eaLnBrk="1" fontAlgn="base" latinLnBrk="0" hangingPunct="1">
        <a:lnSpc>
          <a:spcPct val="90000"/>
        </a:lnSpc>
        <a:spcBef>
          <a:spcPts val="1000"/>
        </a:spcBef>
        <a:buBlip>
          <a:blip r:embed="rId13"/>
        </a:buBlip>
        <a:defRPr sz="2400" kern="1200">
          <a:solidFill>
            <a:schemeClr val="accent1"/>
          </a:solidFill>
          <a:latin typeface="+mn-lt"/>
          <a:ea typeface="+mn-ea"/>
          <a:cs typeface="+mn-cs"/>
          <a:sym typeface="Arial" panose="020B0604020202020204" pitchFamily="34" charset="0"/>
        </a:defRPr>
      </a:lvl1pPr>
      <a:lvl2pPr marL="800100" lvl="1" indent="-3429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黑体" panose="02010609060101010101" charset="-122"/>
          <a:cs typeface="+mn-cs"/>
          <a:sym typeface="Arial" panose="020B0604020202020204" pitchFamily="34" charset="0"/>
        </a:defRPr>
      </a:lvl2pPr>
      <a:lvl3pPr marL="1200150" lvl="2"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3pPr>
      <a:lvl4pPr marL="1657350" lvl="3"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4pPr>
      <a:lvl5pPr marL="2114550" lvl="4" indent="-28575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黑体" panose="02010609060101010101"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5.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1.sv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1.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5.jpe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空心弧 6"/>
          <p:cNvSpPr/>
          <p:nvPr/>
        </p:nvSpPr>
        <p:spPr>
          <a:xfrm rot="7086271">
            <a:off x="6983413" y="2043113"/>
            <a:ext cx="2547937" cy="2546350"/>
          </a:xfrm>
          <a:custGeom>
            <a:avLst/>
            <a:gdLst>
              <a:gd name="txL" fmla="*/ 0 w 21600"/>
              <a:gd name="txT" fmla="*/ 0 h 21600"/>
              <a:gd name="txR" fmla="*/ 21600 w 21600"/>
              <a:gd name="txB" fmla="*/ 21595 h 21600"/>
            </a:gdLst>
            <a:ahLst/>
            <a:cxnLst>
              <a:cxn ang="270">
                <a:pos x="10800" y="0"/>
              </a:cxn>
              <a:cxn ang="90">
                <a:pos x="10481" y="21481"/>
              </a:cxn>
              <a:cxn ang="270">
                <a:pos x="10800" y="227"/>
              </a:cxn>
              <a:cxn ang="90">
                <a:pos x="11118" y="21481"/>
              </a:cxn>
            </a:cxnLst>
            <a:rect l="txL" t="txT" r="txR" b="txB"/>
            <a:pathLst>
              <a:path w="21600" h="21600">
                <a:moveTo>
                  <a:pt x="10484" y="21368"/>
                </a:moveTo>
                <a:arcTo wR="10573" hR="10573" stAng="5502533" swAng="21394935"/>
                <a:lnTo>
                  <a:pt x="11122" y="21595"/>
                </a:lnTo>
                <a:arcTo wR="10800" hR="10800" stAng="5297467" swAng="-21394935"/>
                <a:close/>
              </a:path>
            </a:pathLst>
          </a:custGeom>
          <a:solidFill>
            <a:schemeClr val="accent1"/>
          </a:solidFill>
          <a:ln w="3175" cap="flat" cmpd="sng">
            <a:solidFill>
              <a:schemeClr val="accent1"/>
            </a:solidFill>
            <a:prstDash val="solid"/>
            <a:bevel/>
            <a:headEnd type="none" w="med" len="med"/>
            <a:tailEnd type="none" w="med" len="med"/>
          </a:ln>
        </p:spPr>
        <p:txBody>
          <a:bodyPr anchor="ctr">
            <a:normAutofit/>
          </a:bodyPr>
          <a:p>
            <a:pPr algn="ctr"/>
            <a:endParaRPr>
              <a:latin typeface="Arial" panose="020B0604020202020204" pitchFamily="34" charset="0"/>
              <a:ea typeface="黑体" panose="02010609060101010101" charset="-122"/>
              <a:sym typeface="Arial" panose="020B0604020202020204" pitchFamily="34" charset="0"/>
            </a:endParaRPr>
          </a:p>
        </p:txBody>
      </p:sp>
      <p:sp>
        <p:nvSpPr>
          <p:cNvPr id="21507" name="标题 7"/>
          <p:cNvSpPr>
            <a:spLocks noGrp="1"/>
          </p:cNvSpPr>
          <p:nvPr>
            <p:ph type="title"/>
          </p:nvPr>
        </p:nvSpPr>
        <p:spPr>
          <a:xfrm>
            <a:off x="917575" y="1184275"/>
            <a:ext cx="10483850" cy="4598988"/>
          </a:xfrm>
          <a:ln/>
        </p:spPr>
        <p:txBody>
          <a:bodyPr vert="horz" anchor="ctr">
            <a:normAutofit/>
          </a:bodyPr>
          <a:p>
            <a:pPr fontAlgn="base">
              <a:lnSpc>
                <a:spcPct val="150000"/>
              </a:lnSpc>
              <a:spcBef>
                <a:spcPts val="600"/>
              </a:spcBef>
              <a:spcAft>
                <a:spcPct val="0"/>
              </a:spcAft>
            </a:pPr>
            <a:r>
              <a:rPr lang="zh-CN" altLang="en-US" sz="4400" b="0" kern="1200" dirty="0">
                <a:solidFill>
                  <a:schemeClr val="tx1"/>
                </a:solidFill>
                <a:latin typeface="新宋体" panose="02010609030101010101" charset="-122"/>
                <a:ea typeface="新宋体" panose="02010609030101010101" charset="-122"/>
                <a:sym typeface="微软雅黑" panose="020B0503020204020204" charset="-122"/>
              </a:rPr>
              <a:t>西北大学出版社</a:t>
            </a:r>
            <a:br>
              <a:rPr lang="zh-CN" altLang="en-US" sz="4400" b="0" kern="1200" dirty="0">
                <a:solidFill>
                  <a:schemeClr val="tx1"/>
                </a:solidFill>
                <a:latin typeface="微软雅黑" panose="020B0503020204020204" charset="-122"/>
                <a:ea typeface="微软雅黑" panose="020B0503020204020204" charset="-122"/>
                <a:sym typeface="微软雅黑" panose="020B0503020204020204" charset="-122"/>
              </a:rPr>
            </a:br>
            <a:r>
              <a:rPr lang="en-US" altLang="zh-CN" sz="4400" dirty="0">
                <a:solidFill>
                  <a:schemeClr val="tx1"/>
                </a:solidFill>
                <a:latin typeface="新宋体" panose="02010609030101010101" charset="-122"/>
                <a:ea typeface="新宋体" panose="02010609030101010101" charset="-122"/>
                <a:sym typeface="新宋体" panose="02010609030101010101" charset="-122"/>
              </a:rPr>
              <a:t>高水平教材（专著）</a:t>
            </a:r>
            <a:r>
              <a:rPr lang="zh-CN" altLang="en-US" sz="4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t>介绍</a:t>
            </a:r>
            <a:br>
              <a:rPr lang="zh-CN" altLang="en-US" sz="4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br>
            <a:r>
              <a:rPr lang="zh-CN" altLang="en-US" sz="2400" b="0" kern="1200" dirty="0">
                <a:solidFill>
                  <a:schemeClr val="tx1"/>
                </a:solidFill>
                <a:latin typeface="新宋体" panose="02010609030101010101" charset="-122"/>
                <a:ea typeface="新宋体" panose="02010609030101010101" charset="-122"/>
                <a:sym typeface="新宋体" panose="02010609030101010101" charset="-122"/>
              </a:rPr>
              <a:t>20</a:t>
            </a:r>
            <a:r>
              <a:rPr lang="en-US" altLang="zh-CN" sz="2400" b="0" kern="1200" dirty="0">
                <a:solidFill>
                  <a:schemeClr val="tx1"/>
                </a:solidFill>
                <a:latin typeface="新宋体" panose="02010609030101010101" charset="-122"/>
                <a:ea typeface="新宋体" panose="02010609030101010101" charset="-122"/>
                <a:sym typeface="新宋体" panose="02010609030101010101" charset="-122"/>
              </a:rPr>
              <a:t>20</a:t>
            </a:r>
            <a:r>
              <a:rPr lang="zh-CN" altLang="en-US" sz="2400" b="0" kern="1200" dirty="0">
                <a:solidFill>
                  <a:schemeClr val="tx1"/>
                </a:solidFill>
                <a:latin typeface="新宋体" panose="02010609030101010101" charset="-122"/>
                <a:ea typeface="新宋体" panose="02010609030101010101" charset="-122"/>
                <a:sym typeface="新宋体" panose="02010609030101010101" charset="-122"/>
              </a:rPr>
              <a:t>年</a:t>
            </a:r>
            <a:r>
              <a:rPr lang="en-US" altLang="zh-CN" sz="2400" b="0" kern="1200" dirty="0">
                <a:solidFill>
                  <a:schemeClr val="tx1"/>
                </a:solidFill>
                <a:latin typeface="新宋体" panose="02010609030101010101" charset="-122"/>
                <a:ea typeface="新宋体" panose="02010609030101010101" charset="-122"/>
                <a:sym typeface="新宋体" panose="02010609030101010101" charset="-122"/>
              </a:rPr>
              <a:t>6</a:t>
            </a:r>
            <a:r>
              <a:rPr lang="zh-CN" altLang="en-US" sz="2400" b="0" kern="1200" dirty="0">
                <a:solidFill>
                  <a:schemeClr val="tx1"/>
                </a:solidFill>
                <a:latin typeface="新宋体" panose="02010609030101010101" charset="-122"/>
                <a:ea typeface="新宋体" panose="02010609030101010101" charset="-122"/>
                <a:sym typeface="新宋体" panose="02010609030101010101" charset="-122"/>
              </a:rPr>
              <a:t>月</a:t>
            </a:r>
            <a:endParaRPr lang="zh-CN" altLang="en-US" sz="2400" b="0" kern="1200" dirty="0">
              <a:solidFill>
                <a:schemeClr val="tx1"/>
              </a:solidFill>
              <a:latin typeface="新宋体" panose="02010609030101010101" charset="-122"/>
              <a:ea typeface="新宋体" panose="02010609030101010101" charset="-122"/>
              <a:sym typeface="新宋体" panose="02010609030101010101" charset="-122"/>
            </a:endParaRPr>
          </a:p>
        </p:txBody>
      </p:sp>
      <p:sp>
        <p:nvSpPr>
          <p:cNvPr id="21508" name="文本框 1"/>
          <p:cNvSpPr/>
          <p:nvPr/>
        </p:nvSpPr>
        <p:spPr>
          <a:xfrm>
            <a:off x="55563" y="280988"/>
            <a:ext cx="2236787"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中国美术史"/>
          <p:cNvPicPr>
            <a:picLocks noChangeAspect="1"/>
          </p:cNvPicPr>
          <p:nvPr/>
        </p:nvPicPr>
        <p:blipFill>
          <a:blip r:embed="rId1"/>
          <a:stretch>
            <a:fillRect/>
          </a:stretch>
        </p:blipFill>
        <p:spPr>
          <a:xfrm>
            <a:off x="3126105" y="475615"/>
            <a:ext cx="8981440" cy="5906770"/>
          </a:xfrm>
          <a:prstGeom prst="rect">
            <a:avLst/>
          </a:prstGeom>
        </p:spPr>
      </p:pic>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434340" y="1209040"/>
          <a:ext cx="6567170" cy="4813300"/>
        </p:xfrm>
        <a:graphic>
          <a:graphicData uri="http://schemas.openxmlformats.org/drawingml/2006/table">
            <a:tbl>
              <a:tblPr firstRow="1" bandRow="1">
                <a:tableStyleId>{5C22544A-7EE6-4342-B048-85BDC9FD1C3A}</a:tableStyleId>
              </a:tblPr>
              <a:tblGrid>
                <a:gridCol w="6567170"/>
              </a:tblGrid>
              <a:tr h="4813300">
                <a:tc>
                  <a:txBody>
                    <a:bodyPr/>
                    <a:p>
                      <a:pPr>
                        <a:buNone/>
                      </a:pPr>
                      <a:r>
                        <a:rPr lang="en-US" altLang="zh-CN" sz="2000" b="0">
                          <a:solidFill>
                            <a:srgbClr val="000000"/>
                          </a:solidFill>
                          <a:latin typeface="Arial" panose="020B0604020202020204" pitchFamily="34" charset="0"/>
                          <a:ea typeface="宋体" panose="02010600030101010101" pitchFamily="2" charset="-122"/>
                        </a:rPr>
                        <a:t>       </a:t>
                      </a:r>
                      <a:r>
                        <a:rPr lang="zh-CN" sz="2000" b="0">
                          <a:solidFill>
                            <a:srgbClr val="000000"/>
                          </a:solidFill>
                          <a:latin typeface="Arial" panose="020B0604020202020204" pitchFamily="34" charset="0"/>
                          <a:ea typeface="宋体" panose="02010600030101010101" pitchFamily="2" charset="-122"/>
                        </a:rPr>
                        <a:t>本书是美术学院、设计学院的专业必修课教材，包括史前美术、先秦美术、秦汉美术、魏晋南北朝美术、隋唐美术、五代两宋美术、元代美术、明清美术、近现代美术等九章内容。以时间为轴，串联了包括绘画艺术、雕塑艺术、工艺美术、建筑艺术、书法艺术等五大门类，叙述了各艺术门类在各个历史时期的发展演变和社会影响。从中可以看出我国美术的发展脉络和独特性。作为艺术史教材，本书力求做到美术史体系的完整性与叙述的简明性相统一，把突出美术史知识与阐明美术史的发展脉络相结合，把中国美术发展的宏观概述与画家画派的具体分析相结合，并将各时期的各艺术门类的代表性作品展示出来，便于使用者有直观的了解。</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电影作品读解教程"/>
          <p:cNvPicPr>
            <a:picLocks noChangeAspect="1"/>
          </p:cNvPicPr>
          <p:nvPr/>
        </p:nvPicPr>
        <p:blipFill>
          <a:blip r:embed="rId1"/>
          <a:stretch>
            <a:fillRect/>
          </a:stretch>
        </p:blipFill>
        <p:spPr>
          <a:xfrm>
            <a:off x="3157220" y="220345"/>
            <a:ext cx="9034780" cy="6417310"/>
          </a:xfrm>
          <a:prstGeom prst="rect">
            <a:avLst/>
          </a:prstGeom>
        </p:spPr>
      </p:pic>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560705" y="1153160"/>
          <a:ext cx="6174740" cy="4813300"/>
        </p:xfrm>
        <a:graphic>
          <a:graphicData uri="http://schemas.openxmlformats.org/drawingml/2006/table">
            <a:tbl>
              <a:tblPr firstRow="1" bandRow="1">
                <a:tableStyleId>{5C22544A-7EE6-4342-B048-85BDC9FD1C3A}</a:tableStyleId>
              </a:tblPr>
              <a:tblGrid>
                <a:gridCol w="6174740"/>
              </a:tblGrid>
              <a:tr h="4813300">
                <a:tc>
                  <a:txBody>
                    <a:bodyPr/>
                    <a:p>
                      <a:pPr>
                        <a:buNone/>
                      </a:pPr>
                      <a:r>
                        <a:rPr lang="en-US" altLang="zh-CN" sz="2000" b="0">
                          <a:solidFill>
                            <a:srgbClr val="000000"/>
                          </a:solidFill>
                          <a:latin typeface="Arial" panose="020B0604020202020204" pitchFamily="34" charset="0"/>
                          <a:ea typeface="宋体" panose="02010600030101010101" pitchFamily="2" charset="-122"/>
                        </a:rPr>
                        <a:t>       </a:t>
                      </a:r>
                      <a:r>
                        <a:rPr lang="zh-CN" sz="2000" b="0">
                          <a:solidFill>
                            <a:srgbClr val="000000"/>
                          </a:solidFill>
                          <a:latin typeface="Arial" panose="020B0604020202020204" pitchFamily="34" charset="0"/>
                          <a:ea typeface="宋体" panose="02010600030101010101" pitchFamily="2" charset="-122"/>
                        </a:rPr>
                        <a:t>本教材以教程的方式将理论与实践相结合。全书分为上下两个部分，上编主要介绍电影作品读解的基础理论，从读解是电影审美过程的深化一直到电影的深层读解，条分缕析、抽丝剥茧，深刻细腻地阐述了电影读解的肌理和精髓。在论述的实证阶段倾向于写作团队的研究方向，即以分析中国西部电影和传统经典案例为主。下编是具体的电影作品读解案例分析，共精选世界电影精品读解43例（因篇幅所限，书中仅展现29例，二维码扫描扩展阅读14例），其中中国电影22例，外国电影21例。时间涵盖从二十世纪四十年代至新世纪当代，最大范围地突出电影“精品”的特点，尽量容纳多元化的作者、作品，并兼顾到各个国家的各种电影类型。</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国际私法原理"/>
          <p:cNvPicPr>
            <a:picLocks noChangeAspect="1"/>
          </p:cNvPicPr>
          <p:nvPr/>
        </p:nvPicPr>
        <p:blipFill>
          <a:blip r:embed="rId1"/>
          <a:stretch>
            <a:fillRect/>
          </a:stretch>
        </p:blipFill>
        <p:spPr>
          <a:xfrm>
            <a:off x="3323590" y="85725"/>
            <a:ext cx="8868410" cy="6772275"/>
          </a:xfrm>
          <a:prstGeom prst="rect">
            <a:avLst/>
          </a:prstGeom>
        </p:spPr>
      </p:pic>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335915" y="828675"/>
          <a:ext cx="6931025" cy="5586095"/>
        </p:xfrm>
        <a:graphic>
          <a:graphicData uri="http://schemas.openxmlformats.org/drawingml/2006/table">
            <a:tbl>
              <a:tblPr firstRow="1" bandRow="1">
                <a:tableStyleId>{5C22544A-7EE6-4342-B048-85BDC9FD1C3A}</a:tableStyleId>
              </a:tblPr>
              <a:tblGrid>
                <a:gridCol w="6931025"/>
              </a:tblGrid>
              <a:tr h="5586095">
                <a:tc>
                  <a:txBody>
                    <a:bodyPr/>
                    <a:p>
                      <a:pPr algn="l">
                        <a:buNone/>
                      </a:pPr>
                      <a:r>
                        <a:rPr lang="en-US" altLang="zh-CN" sz="1200" b="0">
                          <a:solidFill>
                            <a:srgbClr val="000000"/>
                          </a:solidFill>
                          <a:latin typeface="Arial" panose="020B0604020202020204" pitchFamily="34" charset="0"/>
                          <a:ea typeface="宋体" panose="02010600030101010101" pitchFamily="2" charset="-122"/>
                        </a:rPr>
                        <a:t>         </a:t>
                      </a:r>
                      <a:r>
                        <a:rPr lang="zh-CN" sz="1200" b="0">
                          <a:solidFill>
                            <a:srgbClr val="000000"/>
                          </a:solidFill>
                          <a:latin typeface="Arial" panose="020B0604020202020204" pitchFamily="34" charset="0"/>
                          <a:ea typeface="宋体" panose="02010600030101010101" pitchFamily="2" charset="-122"/>
                        </a:rPr>
                        <a:t>《</a:t>
                      </a:r>
                      <a:r>
                        <a:rPr lang="zh-CN" sz="1600" b="0">
                          <a:solidFill>
                            <a:srgbClr val="000000"/>
                          </a:solidFill>
                          <a:latin typeface="Arial" panose="020B0604020202020204" pitchFamily="34" charset="0"/>
                          <a:ea typeface="宋体" panose="02010600030101010101" pitchFamily="2" charset="-122"/>
                        </a:rPr>
                        <a:t>国际私法学》基于国家对外开放的新形势对国际私法教学以及教材编写提出的新要求，本书的编写力求在内容取舍、体例安排、资料更新等方面有所突破。具体来说有以下几个特点：一是内容相对简洁，重在核心规范。全书的重心在“总论”部分，用一多半的篇幅在介绍国际私法的基本理论和核心规范，“分论部分”相对简单一些，如此安排的原因是十余年的教学实践深深感觉到如果把“总论”部分的内容讲好学懂弄通了，“分论”部分就比较容易把握。二是体例比较新颖，融入媒体技术。每章均配有“知识脉络图”，以便于学生厘清知识要点、增强体系化认知。每章的末尾都设置了“拓展阅读”模块，以学生开阔视野，促成课程教学和科学研究的有机结合。此外，还设置了“案例分析”模块，指导学生结合案例来掌握相关内容。“拓展阅读”和“案例分析”均以二维码的形式附在每章的后面，学生扫描二维码就可以获得相关资料，既节省了纸质版面，也方便了信息获取。三是采用最新资料，立足我国实际。本书在介绍相关内容时，有意识地选取我国现行法律规定来释疑解惑，比较全面地对《法律适用法》《海商法》《民用航空法》《票据法》以及《民事诉讼法》中的“涉外民事诉讼程序的特别规定”等具体规则进行了介绍，力争让学生在学习过程中熟悉我国的法律规定。</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1064895" y="1209040"/>
          <a:ext cx="4815840" cy="4813300"/>
        </p:xfrm>
        <a:graphic>
          <a:graphicData uri="http://schemas.openxmlformats.org/drawingml/2006/table">
            <a:tbl>
              <a:tblPr firstRow="1" bandRow="1">
                <a:tableStyleId>{5C22544A-7EE6-4342-B048-85BDC9FD1C3A}</a:tableStyleId>
              </a:tblPr>
              <a:tblGrid>
                <a:gridCol w="4815840"/>
              </a:tblGrid>
              <a:tr h="4813300">
                <a:tc>
                  <a:txBody>
                    <a:bodyPr/>
                    <a:p>
                      <a:pPr>
                        <a:buNone/>
                      </a:pPr>
                      <a:r>
                        <a:rPr lang="en-US" altLang="zh-CN" sz="2000" b="0">
                          <a:solidFill>
                            <a:srgbClr val="000000"/>
                          </a:solidFill>
                          <a:latin typeface="Arial" panose="020B0604020202020204" pitchFamily="34" charset="0"/>
                          <a:ea typeface="宋体" panose="02010600030101010101" pitchFamily="2" charset="-122"/>
                        </a:rPr>
                        <a:t>      </a:t>
                      </a:r>
                      <a:r>
                        <a:rPr lang="zh-CN" sz="2000" b="0">
                          <a:solidFill>
                            <a:srgbClr val="000000"/>
                          </a:solidFill>
                          <a:latin typeface="Arial" panose="020B0604020202020204" pitchFamily="34" charset="0"/>
                          <a:ea typeface="宋体" panose="02010600030101010101" pitchFamily="2" charset="-122"/>
                        </a:rPr>
                        <a:t>本书介绍了生物工程下游处理技术的基本原理和实践过程，主要包括菌种的培养和发酵、目标成分的分离和纯化以及目标成分的分析检测和冷冻干燥三部分内容。</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pic>
        <p:nvPicPr>
          <p:cNvPr id="5" name="图片 4" descr="生物工程下游处理技术导论"/>
          <p:cNvPicPr>
            <a:picLocks noChangeAspect="1"/>
          </p:cNvPicPr>
          <p:nvPr/>
        </p:nvPicPr>
        <p:blipFill>
          <a:blip r:embed="rId1"/>
          <a:stretch>
            <a:fillRect/>
          </a:stretch>
        </p:blipFill>
        <p:spPr>
          <a:xfrm>
            <a:off x="6560185" y="1071245"/>
            <a:ext cx="5095875" cy="51073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1064895" y="1209040"/>
          <a:ext cx="4815840" cy="4813300"/>
        </p:xfrm>
        <a:graphic>
          <a:graphicData uri="http://schemas.openxmlformats.org/drawingml/2006/table">
            <a:tbl>
              <a:tblPr firstRow="1" bandRow="1">
                <a:tableStyleId>{5C22544A-7EE6-4342-B048-85BDC9FD1C3A}</a:tableStyleId>
              </a:tblPr>
              <a:tblGrid>
                <a:gridCol w="4815840"/>
              </a:tblGrid>
              <a:tr h="4813300">
                <a:tc>
                  <a:txBody>
                    <a:bodyPr/>
                    <a:p>
                      <a:pPr>
                        <a:buNone/>
                      </a:pPr>
                      <a:r>
                        <a:rPr lang="en-US" altLang="zh-CN" sz="2400" b="0">
                          <a:solidFill>
                            <a:srgbClr val="000000"/>
                          </a:solidFill>
                          <a:latin typeface="Arial" panose="020B0604020202020204" pitchFamily="34" charset="0"/>
                          <a:ea typeface="宋体" panose="02010600030101010101" pitchFamily="2" charset="-122"/>
                        </a:rPr>
                        <a:t>       </a:t>
                      </a:r>
                      <a:r>
                        <a:rPr lang="zh-CN" sz="2400" b="0">
                          <a:solidFill>
                            <a:srgbClr val="000000"/>
                          </a:solidFill>
                          <a:latin typeface="Arial" panose="020B0604020202020204" pitchFamily="34" charset="0"/>
                          <a:ea typeface="宋体" panose="02010600030101010101" pitchFamily="2" charset="-122"/>
                        </a:rPr>
                        <a:t>程序设计作为实现计算思维的核心课程之一，在大学生的知识体系中占有重要位置，其内容组织应该体现创造性思维教育培养过程。本书是国家精品课程“大学计算机”系列之“C语言程序设计”的主教材，是大学MOOC“C语言程序设计”的配套教材，也是《教育部大学计算机课程改革项目》成果之一。</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pic>
        <p:nvPicPr>
          <p:cNvPr id="3" name="图片 2" descr="C语言程序设计教程"/>
          <p:cNvPicPr>
            <a:picLocks noChangeAspect="1"/>
          </p:cNvPicPr>
          <p:nvPr/>
        </p:nvPicPr>
        <p:blipFill>
          <a:blip r:embed="rId1"/>
          <a:stretch>
            <a:fillRect/>
          </a:stretch>
        </p:blipFill>
        <p:spPr>
          <a:xfrm>
            <a:off x="6576695" y="1443990"/>
            <a:ext cx="4651375" cy="4343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1064895" y="1209040"/>
          <a:ext cx="5095875" cy="4813300"/>
        </p:xfrm>
        <a:graphic>
          <a:graphicData uri="http://schemas.openxmlformats.org/drawingml/2006/table">
            <a:tbl>
              <a:tblPr firstRow="1" bandRow="1">
                <a:tableStyleId>{5C22544A-7EE6-4342-B048-85BDC9FD1C3A}</a:tableStyleId>
              </a:tblPr>
              <a:tblGrid>
                <a:gridCol w="5095875"/>
              </a:tblGrid>
              <a:tr h="4813300">
                <a:tc>
                  <a:txBody>
                    <a:bodyPr/>
                    <a:p>
                      <a:pPr>
                        <a:buNone/>
                      </a:pPr>
                      <a:r>
                        <a:rPr lang="en-US" altLang="zh-CN" sz="2400" b="0">
                          <a:solidFill>
                            <a:srgbClr val="000000"/>
                          </a:solidFill>
                          <a:latin typeface="Arial" panose="020B0604020202020204" pitchFamily="34" charset="0"/>
                          <a:ea typeface="宋体" panose="02010600030101010101" pitchFamily="2" charset="-122"/>
                        </a:rPr>
                        <a:t>       </a:t>
                      </a:r>
                      <a:r>
                        <a:rPr lang="zh-CN" sz="2400" b="0">
                          <a:solidFill>
                            <a:srgbClr val="000000"/>
                          </a:solidFill>
                          <a:latin typeface="Arial" panose="020B0604020202020204" pitchFamily="34" charset="0"/>
                          <a:ea typeface="宋体" panose="02010600030101010101" pitchFamily="2" charset="-122"/>
                        </a:rPr>
                        <a:t>西北大学生命科学学院师生长期在秦岭进行植物学野外实习，积累了丰富资料和野外实习经验，本书沿用和借鉴了老一代教师的资料和宝贵经验，对秦岭五大植物类群－大型真菌、地衣、苔藓、蕨类和种子植物的生存环境、标本的采集和保存，以及秦岭常见种类进行较为详尽的介绍。</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pic>
        <p:nvPicPr>
          <p:cNvPr id="3" name="图片 2" descr="秦岭植物学野外实习教程"/>
          <p:cNvPicPr>
            <a:picLocks noChangeAspect="1"/>
          </p:cNvPicPr>
          <p:nvPr/>
        </p:nvPicPr>
        <p:blipFill>
          <a:blip r:embed="rId1"/>
          <a:stretch>
            <a:fillRect/>
          </a:stretch>
        </p:blipFill>
        <p:spPr>
          <a:xfrm>
            <a:off x="6578600" y="1209040"/>
            <a:ext cx="4819015" cy="43726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1064895" y="1209040"/>
          <a:ext cx="4815840" cy="4813300"/>
        </p:xfrm>
        <a:graphic>
          <a:graphicData uri="http://schemas.openxmlformats.org/drawingml/2006/table">
            <a:tbl>
              <a:tblPr firstRow="1" bandRow="1">
                <a:tableStyleId>{5C22544A-7EE6-4342-B048-85BDC9FD1C3A}</a:tableStyleId>
              </a:tblPr>
              <a:tblGrid>
                <a:gridCol w="4815840"/>
              </a:tblGrid>
              <a:tr h="4813300">
                <a:tc>
                  <a:txBody>
                    <a:bodyPr/>
                    <a:p>
                      <a:pPr>
                        <a:buNone/>
                      </a:pPr>
                      <a:r>
                        <a:rPr lang="en-US" altLang="zh-CN" sz="2000" b="0">
                          <a:solidFill>
                            <a:srgbClr val="000000"/>
                          </a:solidFill>
                          <a:latin typeface="Arial" panose="020B0604020202020204" pitchFamily="34" charset="0"/>
                          <a:ea typeface="宋体" panose="02010600030101010101" pitchFamily="2" charset="-122"/>
                        </a:rPr>
                        <a:t>       </a:t>
                      </a:r>
                      <a:r>
                        <a:rPr lang="zh-CN" sz="2000" b="0">
                          <a:solidFill>
                            <a:srgbClr val="000000"/>
                          </a:solidFill>
                          <a:latin typeface="Arial" panose="020B0604020202020204" pitchFamily="34" charset="0"/>
                          <a:ea typeface="宋体" panose="02010600030101010101" pitchFamily="2" charset="-122"/>
                        </a:rPr>
                        <a:t>全书共分为六章，第一章介绍了数理统计的相关基础；第二介绍了实验误差的估算与分析；第三章介绍了数据</a:t>
                      </a:r>
                      <a:endParaRPr lang="zh-CN" sz="2000" b="0">
                        <a:solidFill>
                          <a:srgbClr val="000000"/>
                        </a:solidFill>
                        <a:latin typeface="Arial" panose="020B0604020202020204" pitchFamily="34" charset="0"/>
                        <a:ea typeface="宋体" panose="02010600030101010101" pitchFamily="2" charset="-122"/>
                      </a:endParaRPr>
                    </a:p>
                    <a:p>
                      <a:pPr>
                        <a:buNone/>
                      </a:pPr>
                      <a:r>
                        <a:rPr lang="zh-CN" sz="2000" b="0">
                          <a:solidFill>
                            <a:srgbClr val="000000"/>
                          </a:solidFill>
                          <a:latin typeface="Arial" panose="020B0604020202020204" pitchFamily="34" charset="0"/>
                          <a:ea typeface="宋体" panose="02010600030101010101" pitchFamily="2" charset="-122"/>
                        </a:rPr>
                        <a:t>预处理的方法，主要包括数据的插值、积分与整理等；第四章介绍数学模型的建立，即模型函数的选择、模型的参数估计与模型的鉴别与筛选，具体介绍了采用 Excel软件与 Origin软件进行线性函数、非线性函数建模的方法；第五章介绍了实验设计的方法，包括单因素实验设计、正交实验设计、均匀实验设计；第六章介绍了人工智能在实验设计与数据分析方面的应用，主要介绍了基于神经网络的建模、预测与优化方法。</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pic>
        <p:nvPicPr>
          <p:cNvPr id="3" name="图片 2" descr="化学化工数据处理与实验设计"/>
          <p:cNvPicPr>
            <a:picLocks noChangeAspect="1"/>
          </p:cNvPicPr>
          <p:nvPr/>
        </p:nvPicPr>
        <p:blipFill>
          <a:blip r:embed="rId1"/>
          <a:stretch>
            <a:fillRect/>
          </a:stretch>
        </p:blipFill>
        <p:spPr>
          <a:xfrm>
            <a:off x="6334760" y="1065530"/>
            <a:ext cx="4998085" cy="4838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1064895" y="1209040"/>
          <a:ext cx="4815840" cy="4813300"/>
        </p:xfrm>
        <a:graphic>
          <a:graphicData uri="http://schemas.openxmlformats.org/drawingml/2006/table">
            <a:tbl>
              <a:tblPr firstRow="1" bandRow="1">
                <a:tableStyleId>{5C22544A-7EE6-4342-B048-85BDC9FD1C3A}</a:tableStyleId>
              </a:tblPr>
              <a:tblGrid>
                <a:gridCol w="4815840"/>
              </a:tblGrid>
              <a:tr h="4813300">
                <a:tc>
                  <a:txBody>
                    <a:bodyPr/>
                    <a:p>
                      <a:pPr>
                        <a:buNone/>
                      </a:pPr>
                      <a:r>
                        <a:rPr lang="en-US" altLang="zh-CN" sz="2400" b="0">
                          <a:solidFill>
                            <a:srgbClr val="000000"/>
                          </a:solidFill>
                          <a:latin typeface="Arial" panose="020B0604020202020204" pitchFamily="34" charset="0"/>
                          <a:ea typeface="宋体" panose="02010600030101010101" pitchFamily="2" charset="-122"/>
                        </a:rPr>
                        <a:t>       </a:t>
                      </a:r>
                      <a:r>
                        <a:rPr lang="zh-CN" sz="2400" b="0">
                          <a:solidFill>
                            <a:srgbClr val="000000"/>
                          </a:solidFill>
                          <a:latin typeface="Arial" panose="020B0604020202020204" pitchFamily="34" charset="0"/>
                          <a:ea typeface="宋体" panose="02010600030101010101" pitchFamily="2" charset="-122"/>
                        </a:rPr>
                        <a:t>本书按照蕨类、裸子植物、双子叶植物和单子叶植物四大门类，较为系统地介绍了陕西关中平原地区常见的400种乡土资源植物。这些植物隶属107科318属（其中，蕨类3种，属于3科3属；裸子植物10种，属于6科7属；双子叶植物330种，属于83科260属；单子叶植物57种，属于15科48属）。</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pic>
        <p:nvPicPr>
          <p:cNvPr id="3" name="图片 2" descr="关中乡土植物识别与应用"/>
          <p:cNvPicPr>
            <a:picLocks noChangeAspect="1"/>
          </p:cNvPicPr>
          <p:nvPr/>
        </p:nvPicPr>
        <p:blipFill>
          <a:blip r:embed="rId1"/>
          <a:stretch>
            <a:fillRect/>
          </a:stretch>
        </p:blipFill>
        <p:spPr>
          <a:xfrm>
            <a:off x="6093460" y="828675"/>
            <a:ext cx="5212715" cy="49396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空心弧 6"/>
          <p:cNvSpPr/>
          <p:nvPr/>
        </p:nvSpPr>
        <p:spPr>
          <a:xfrm rot="7086271">
            <a:off x="6983413" y="2043113"/>
            <a:ext cx="2547937" cy="2546350"/>
          </a:xfrm>
          <a:custGeom>
            <a:avLst/>
            <a:gdLst>
              <a:gd name="txL" fmla="*/ 0 w 21600"/>
              <a:gd name="txT" fmla="*/ 0 h 21600"/>
              <a:gd name="txR" fmla="*/ 21600 w 21600"/>
              <a:gd name="txB" fmla="*/ 21595 h 21600"/>
            </a:gdLst>
            <a:ahLst/>
            <a:cxnLst>
              <a:cxn ang="270">
                <a:pos x="10800" y="0"/>
              </a:cxn>
              <a:cxn ang="90">
                <a:pos x="10481" y="21481"/>
              </a:cxn>
              <a:cxn ang="270">
                <a:pos x="10800" y="227"/>
              </a:cxn>
              <a:cxn ang="90">
                <a:pos x="11118" y="21481"/>
              </a:cxn>
            </a:cxnLst>
            <a:rect l="txL" t="txT" r="txR" b="txB"/>
            <a:pathLst>
              <a:path w="21600" h="21600">
                <a:moveTo>
                  <a:pt x="10484" y="21368"/>
                </a:moveTo>
                <a:arcTo wR="10573" hR="10573" stAng="5502533" swAng="21394935"/>
                <a:lnTo>
                  <a:pt x="11122" y="21595"/>
                </a:lnTo>
                <a:arcTo wR="10800" hR="10800" stAng="5297467" swAng="-21394935"/>
                <a:close/>
              </a:path>
            </a:pathLst>
          </a:custGeom>
          <a:solidFill>
            <a:schemeClr val="accent1"/>
          </a:solidFill>
          <a:ln w="3175" cap="flat" cmpd="sng">
            <a:solidFill>
              <a:schemeClr val="accent1"/>
            </a:solidFill>
            <a:prstDash val="solid"/>
            <a:bevel/>
            <a:headEnd type="none" w="med" len="med"/>
            <a:tailEnd type="none" w="med" len="med"/>
          </a:ln>
        </p:spPr>
        <p:txBody>
          <a:bodyPr anchor="ctr">
            <a:normAutofit/>
          </a:bodyPr>
          <a:p>
            <a:pPr algn="ctr"/>
            <a:endParaRPr>
              <a:latin typeface="Arial" panose="020B0604020202020204" pitchFamily="34" charset="0"/>
              <a:ea typeface="黑体" panose="02010609060101010101" charset="-122"/>
              <a:sym typeface="Arial" panose="020B0604020202020204" pitchFamily="34" charset="0"/>
            </a:endParaRPr>
          </a:p>
        </p:txBody>
      </p:sp>
      <p:sp>
        <p:nvSpPr>
          <p:cNvPr id="45059" name="标题 1"/>
          <p:cNvSpPr>
            <a:spLocks noGrp="1"/>
          </p:cNvSpPr>
          <p:nvPr>
            <p:ph type="title"/>
          </p:nvPr>
        </p:nvSpPr>
        <p:spPr>
          <a:xfrm>
            <a:off x="1133475" y="1606550"/>
            <a:ext cx="7408863" cy="3635375"/>
          </a:xfrm>
          <a:ln/>
        </p:spPr>
        <p:txBody>
          <a:bodyPr vert="horz" anchor="ctr">
            <a:normAutofit/>
          </a:bodyPr>
          <a:p>
            <a:pPr fontAlgn="base">
              <a:lnSpc>
                <a:spcPct val="150000"/>
              </a:lnSpc>
            </a:pPr>
            <a:r>
              <a:rPr lang="zh-CN" altLang="en-US" sz="2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t>本社诚招各地经销商，如有意向，</a:t>
            </a:r>
            <a:br>
              <a:rPr lang="zh-CN" altLang="en-US" sz="2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br>
            <a:r>
              <a:rPr lang="zh-CN" altLang="en-US" sz="2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t>请与我社联系。</a:t>
            </a:r>
            <a:br>
              <a:rPr lang="zh-CN" altLang="en-US" sz="2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br>
            <a:r>
              <a:rPr lang="zh-CN" altLang="en-US" sz="2400" b="0" kern="1200" dirty="0">
                <a:solidFill>
                  <a:schemeClr val="tx1"/>
                </a:solidFill>
                <a:latin typeface="宋体" panose="02010600030101010101" pitchFamily="2" charset="-122"/>
                <a:ea typeface="宋体" panose="02010600030101010101" pitchFamily="2" charset="-122"/>
                <a:sym typeface="宋体" panose="02010600030101010101" pitchFamily="2" charset="-122"/>
              </a:rPr>
              <a:t>电话：029－88303593，029－88302590</a:t>
            </a:r>
            <a:br>
              <a:rPr lang="zh-CN" altLang="en-US" sz="2400" b="0" kern="1200" dirty="0">
                <a:latin typeface="宋体" panose="02010600030101010101" pitchFamily="2" charset="-122"/>
                <a:ea typeface="宋体" panose="02010600030101010101" pitchFamily="2" charset="-122"/>
                <a:sym typeface="宋体" panose="02010600030101010101" pitchFamily="2" charset="-122"/>
              </a:rPr>
            </a:br>
            <a:r>
              <a:rPr lang="zh-CN" altLang="en-US" sz="4400" b="0" kern="1200" dirty="0">
                <a:latin typeface="Arial" panose="020B0604020202020204" pitchFamily="34" charset="0"/>
                <a:ea typeface="黑体" panose="02010609060101010101" charset="-122"/>
                <a:sym typeface="Arial" panose="020B0604020202020204" pitchFamily="34" charset="0"/>
              </a:rPr>
              <a:t>谢 谢 各 位！</a:t>
            </a:r>
            <a:endParaRPr lang="zh-CN" altLang="en-US" sz="4400" b="0" kern="1200" dirty="0">
              <a:latin typeface="Arial" panose="020B0604020202020204" pitchFamily="34" charset="0"/>
              <a:ea typeface="黑体" panose="02010609060101010101" charset="-122"/>
              <a:sym typeface="Arial" panose="020B0604020202020204" pitchFamily="34" charset="0"/>
            </a:endParaRPr>
          </a:p>
        </p:txBody>
      </p:sp>
      <p:sp>
        <p:nvSpPr>
          <p:cNvPr id="45060" name="文本框 2"/>
          <p:cNvSpPr/>
          <p:nvPr/>
        </p:nvSpPr>
        <p:spPr>
          <a:xfrm>
            <a:off x="12700" y="395288"/>
            <a:ext cx="24622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1000" fill="hold"/>
                                        <p:tgtEl>
                                          <p:spTgt spid="45059"/>
                                        </p:tgtEl>
                                        <p:attrNameLst>
                                          <p:attrName>ppt_x</p:attrName>
                                        </p:attrNameLst>
                                      </p:cBhvr>
                                      <p:tavLst>
                                        <p:tav tm="0">
                                          <p:val>
                                            <p:strVal val="#ppt_x-.2"/>
                                          </p:val>
                                        </p:tav>
                                        <p:tav tm="100000">
                                          <p:val>
                                            <p:strVal val="#ppt_x"/>
                                          </p:val>
                                        </p:tav>
                                      </p:tavLst>
                                    </p:anim>
                                    <p:anim calcmode="lin" valueType="num">
                                      <p:cBhvr>
                                        <p:cTn id="8" dur="1000" fill="hold"/>
                                        <p:tgtEl>
                                          <p:spTgt spid="45059"/>
                                        </p:tgtEl>
                                        <p:attrNameLst>
                                          <p:attrName>ppt_y</p:attrName>
                                        </p:attrNameLst>
                                      </p:cBhvr>
                                      <p:tavLst>
                                        <p:tav tm="0">
                                          <p:val>
                                            <p:strVal val="#ppt_y"/>
                                          </p:val>
                                        </p:tav>
                                        <p:tav tm="100000">
                                          <p:val>
                                            <p:strVal val="#ppt_y"/>
                                          </p:val>
                                        </p:tav>
                                      </p:tavLst>
                                    </p:anim>
                                    <p:animEffect filter="wipe(right)" prLst="gradientSize: 0.1">
                                      <p:cBhvr>
                                        <p:cTn id="9" dur="1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6"/>
          <p:cNvSpPr/>
          <p:nvPr/>
        </p:nvSpPr>
        <p:spPr>
          <a:xfrm>
            <a:off x="153988" y="652463"/>
            <a:ext cx="11980862" cy="796925"/>
          </a:xfrm>
          <a:prstGeom prst="rect">
            <a:avLst/>
          </a:prstGeom>
          <a:noFill/>
          <a:ln w="9525">
            <a:noFill/>
          </a:ln>
        </p:spPr>
        <p:txBody>
          <a:bodyPr vert="horz" anchor="ctr">
            <a:normAutofit/>
          </a:bodyPr>
          <a:p>
            <a:pPr algn="ctr">
              <a:lnSpc>
                <a:spcPct val="90000"/>
              </a:lnSpc>
              <a:buNone/>
            </a:pPr>
            <a:r>
              <a:rPr lang="en-US" altLang="zh-CN" sz="4000" b="1" i="1" baseline="0" dirty="0">
                <a:solidFill>
                  <a:srgbClr val="587F23"/>
                </a:solidFill>
                <a:latin typeface="Arial" panose="020B0604020202020204" pitchFamily="34" charset="0"/>
                <a:ea typeface="黑体" panose="02010609060101010101" charset="-122"/>
                <a:sym typeface="Arial" panose="020B0604020202020204" pitchFamily="34" charset="0"/>
              </a:rPr>
              <a:t>CONTENTS</a:t>
            </a:r>
            <a:endParaRPr lang="en-US" altLang="zh-CN" sz="4000" b="1" i="1" baseline="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2531" name="文本框 34"/>
          <p:cNvSpPr/>
          <p:nvPr/>
        </p:nvSpPr>
        <p:spPr>
          <a:xfrm>
            <a:off x="3570288" y="1860550"/>
            <a:ext cx="4724400" cy="381000"/>
          </a:xfrm>
          <a:prstGeom prst="rect">
            <a:avLst/>
          </a:prstGeom>
          <a:noFill/>
          <a:ln w="9525">
            <a:noFill/>
          </a:ln>
        </p:spPr>
        <p:txBody>
          <a:bodyPr/>
          <a:p>
            <a:r>
              <a:rPr lang="zh-CN" altLang="en-US" sz="2400" dirty="0">
                <a:latin typeface="Arial" panose="020B0604020202020204" pitchFamily="34" charset="0"/>
                <a:ea typeface="黑体" panose="02010609060101010101" charset="-122"/>
                <a:sym typeface="Arial" panose="020B0604020202020204" pitchFamily="34" charset="0"/>
              </a:rPr>
              <a:t>背景介绍</a:t>
            </a:r>
            <a:endParaRPr lang="zh-CN" altLang="en-US" sz="2400" dirty="0">
              <a:latin typeface="Arial" panose="020B0604020202020204" pitchFamily="34" charset="0"/>
              <a:ea typeface="黑体" panose="02010609060101010101" charset="-122"/>
              <a:sym typeface="Arial" panose="020B0604020202020204" pitchFamily="34" charset="0"/>
            </a:endParaRPr>
          </a:p>
        </p:txBody>
      </p:sp>
      <p:sp>
        <p:nvSpPr>
          <p:cNvPr id="22532" name="直接连接符 36"/>
          <p:cNvSpPr/>
          <p:nvPr/>
        </p:nvSpPr>
        <p:spPr>
          <a:xfrm flipH="1">
            <a:off x="3181350" y="1665288"/>
            <a:ext cx="514350" cy="671512"/>
          </a:xfrm>
          <a:prstGeom prst="line">
            <a:avLst/>
          </a:prstGeom>
          <a:ln w="6350" cap="flat" cmpd="sng">
            <a:solidFill>
              <a:srgbClr val="ADD974"/>
            </a:solidFill>
            <a:prstDash val="solid"/>
            <a:bevel/>
            <a:headEnd type="none" w="med" len="med"/>
            <a:tailEnd type="none" w="med" len="med"/>
          </a:ln>
        </p:spPr>
      </p:sp>
      <p:sp>
        <p:nvSpPr>
          <p:cNvPr id="22533" name="文本框 37"/>
          <p:cNvSpPr/>
          <p:nvPr/>
        </p:nvSpPr>
        <p:spPr>
          <a:xfrm>
            <a:off x="2974975" y="1592263"/>
            <a:ext cx="400050" cy="668337"/>
          </a:xfrm>
          <a:prstGeom prst="rect">
            <a:avLst/>
          </a:prstGeom>
          <a:noFill/>
          <a:ln w="9525">
            <a:noFill/>
          </a:ln>
        </p:spPr>
        <p:txBody>
          <a:bodyPr>
            <a:normAutofit/>
          </a:bodyPr>
          <a:p>
            <a:r>
              <a:rPr lang="en-US" altLang="zh-CN" sz="3200" dirty="0">
                <a:solidFill>
                  <a:srgbClr val="587F23"/>
                </a:solidFill>
                <a:latin typeface="Arial" panose="020B0604020202020204" pitchFamily="34" charset="0"/>
                <a:ea typeface="黑体" panose="02010609060101010101" charset="-122"/>
                <a:sym typeface="Arial" panose="020B0604020202020204" pitchFamily="34" charset="0"/>
              </a:rPr>
              <a:t>1</a:t>
            </a:r>
            <a:endParaRPr lang="zh-CN" altLang="en-US" sz="320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2534" name="文本框 39"/>
          <p:cNvSpPr/>
          <p:nvPr/>
        </p:nvSpPr>
        <p:spPr>
          <a:xfrm>
            <a:off x="3568700" y="2944813"/>
            <a:ext cx="4724400" cy="382587"/>
          </a:xfrm>
          <a:prstGeom prst="rect">
            <a:avLst/>
          </a:prstGeom>
          <a:noFill/>
          <a:ln w="9525">
            <a:noFill/>
          </a:ln>
        </p:spPr>
        <p:txBody>
          <a:bodyPr/>
          <a:p>
            <a:r>
              <a:rPr lang="zh-CN" altLang="en-US" sz="2400" dirty="0">
                <a:latin typeface="Arial" panose="020B0604020202020204" pitchFamily="34" charset="0"/>
                <a:ea typeface="黑体" panose="02010609060101010101" charset="-122"/>
                <a:sym typeface="Arial" panose="020B0604020202020204" pitchFamily="34" charset="0"/>
              </a:rPr>
              <a:t>教材编写要求</a:t>
            </a:r>
            <a:endParaRPr lang="zh-CN" altLang="en-US" sz="2400" dirty="0">
              <a:latin typeface="Arial" panose="020B0604020202020204" pitchFamily="34" charset="0"/>
              <a:ea typeface="黑体" panose="02010609060101010101" charset="-122"/>
              <a:sym typeface="Arial" panose="020B0604020202020204" pitchFamily="34" charset="0"/>
            </a:endParaRPr>
          </a:p>
        </p:txBody>
      </p:sp>
      <p:sp>
        <p:nvSpPr>
          <p:cNvPr id="22535" name="直接连接符 41"/>
          <p:cNvSpPr/>
          <p:nvPr/>
        </p:nvSpPr>
        <p:spPr>
          <a:xfrm flipH="1">
            <a:off x="3181350" y="2751138"/>
            <a:ext cx="514350" cy="671512"/>
          </a:xfrm>
          <a:prstGeom prst="line">
            <a:avLst/>
          </a:prstGeom>
          <a:ln w="6350" cap="flat" cmpd="sng">
            <a:solidFill>
              <a:srgbClr val="ADD974"/>
            </a:solidFill>
            <a:prstDash val="solid"/>
            <a:bevel/>
            <a:headEnd type="none" w="med" len="med"/>
            <a:tailEnd type="none" w="med" len="med"/>
          </a:ln>
        </p:spPr>
      </p:sp>
      <p:sp>
        <p:nvSpPr>
          <p:cNvPr id="22536" name="文本框 42"/>
          <p:cNvSpPr/>
          <p:nvPr/>
        </p:nvSpPr>
        <p:spPr>
          <a:xfrm>
            <a:off x="2976563" y="2749550"/>
            <a:ext cx="398462" cy="595313"/>
          </a:xfrm>
          <a:prstGeom prst="rect">
            <a:avLst/>
          </a:prstGeom>
          <a:noFill/>
          <a:ln w="9525">
            <a:noFill/>
          </a:ln>
        </p:spPr>
        <p:txBody>
          <a:bodyPr>
            <a:normAutofit/>
          </a:bodyPr>
          <a:p>
            <a:r>
              <a:rPr lang="en-US" altLang="zh-CN" sz="3200" dirty="0">
                <a:solidFill>
                  <a:srgbClr val="587F23"/>
                </a:solidFill>
                <a:latin typeface="Arial" panose="020B0604020202020204" pitchFamily="34" charset="0"/>
                <a:ea typeface="黑体" panose="02010609060101010101" charset="-122"/>
                <a:sym typeface="Arial" panose="020B0604020202020204" pitchFamily="34" charset="0"/>
              </a:rPr>
              <a:t>2</a:t>
            </a:r>
            <a:endParaRPr lang="zh-CN" altLang="en-US" sz="320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2537" name="文本框 44"/>
          <p:cNvSpPr/>
          <p:nvPr/>
        </p:nvSpPr>
        <p:spPr>
          <a:xfrm>
            <a:off x="3570288" y="4029075"/>
            <a:ext cx="4724400" cy="690563"/>
          </a:xfrm>
          <a:prstGeom prst="rect">
            <a:avLst/>
          </a:prstGeom>
          <a:noFill/>
          <a:ln w="9525">
            <a:noFill/>
          </a:ln>
        </p:spPr>
        <p:txBody>
          <a:bodyPr/>
          <a:p>
            <a:r>
              <a:rPr lang="zh-CN" altLang="en-US" sz="2400" dirty="0">
                <a:latin typeface="Arial" panose="020B0604020202020204" pitchFamily="34" charset="0"/>
                <a:ea typeface="黑体" panose="02010609060101010101" charset="-122"/>
                <a:sym typeface="Arial" panose="020B0604020202020204" pitchFamily="34" charset="0"/>
              </a:rPr>
              <a:t>教材特点</a:t>
            </a:r>
            <a:endParaRPr lang="zh-CN" altLang="en-US" sz="2400" dirty="0">
              <a:latin typeface="Arial" panose="020B0604020202020204" pitchFamily="34" charset="0"/>
              <a:ea typeface="黑体" panose="02010609060101010101" charset="-122"/>
              <a:sym typeface="Arial" panose="020B0604020202020204" pitchFamily="34" charset="0"/>
            </a:endParaRPr>
          </a:p>
        </p:txBody>
      </p:sp>
      <p:sp>
        <p:nvSpPr>
          <p:cNvPr id="22538" name="直接连接符 45"/>
          <p:cNvSpPr/>
          <p:nvPr/>
        </p:nvSpPr>
        <p:spPr>
          <a:xfrm flipH="1">
            <a:off x="3181350" y="3835400"/>
            <a:ext cx="514350" cy="671513"/>
          </a:xfrm>
          <a:prstGeom prst="line">
            <a:avLst/>
          </a:prstGeom>
          <a:ln w="6350" cap="flat" cmpd="sng">
            <a:solidFill>
              <a:srgbClr val="ADD974"/>
            </a:solidFill>
            <a:prstDash val="solid"/>
            <a:bevel/>
            <a:headEnd type="none" w="med" len="med"/>
            <a:tailEnd type="none" w="med" len="med"/>
          </a:ln>
        </p:spPr>
      </p:sp>
      <p:sp>
        <p:nvSpPr>
          <p:cNvPr id="22539" name="文本框 46"/>
          <p:cNvSpPr/>
          <p:nvPr/>
        </p:nvSpPr>
        <p:spPr>
          <a:xfrm>
            <a:off x="2974975" y="3762375"/>
            <a:ext cx="400050" cy="668338"/>
          </a:xfrm>
          <a:prstGeom prst="rect">
            <a:avLst/>
          </a:prstGeom>
          <a:noFill/>
          <a:ln w="9525">
            <a:noFill/>
          </a:ln>
        </p:spPr>
        <p:txBody>
          <a:bodyPr>
            <a:normAutofit/>
          </a:bodyPr>
          <a:p>
            <a:r>
              <a:rPr lang="en-US" altLang="zh-CN" sz="3200" dirty="0">
                <a:solidFill>
                  <a:srgbClr val="587F23"/>
                </a:solidFill>
                <a:latin typeface="Arial" panose="020B0604020202020204" pitchFamily="34" charset="0"/>
                <a:ea typeface="黑体" panose="02010609060101010101" charset="-122"/>
                <a:sym typeface="Arial" panose="020B0604020202020204" pitchFamily="34" charset="0"/>
              </a:rPr>
              <a:t>3</a:t>
            </a:r>
            <a:endParaRPr lang="zh-CN" altLang="en-US" sz="320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2540" name="文本框 48"/>
          <p:cNvSpPr/>
          <p:nvPr/>
        </p:nvSpPr>
        <p:spPr>
          <a:xfrm>
            <a:off x="3570288" y="5113338"/>
            <a:ext cx="5084762" cy="852487"/>
          </a:xfrm>
          <a:prstGeom prst="rect">
            <a:avLst/>
          </a:prstGeom>
          <a:noFill/>
          <a:ln w="9525">
            <a:noFill/>
          </a:ln>
        </p:spPr>
        <p:txBody>
          <a:bodyPr/>
          <a:p>
            <a:r>
              <a:rPr lang="zh-CN" altLang="en-US" sz="2400" dirty="0">
                <a:latin typeface="Arial" panose="020B0604020202020204" pitchFamily="34" charset="0"/>
                <a:ea typeface="黑体" panose="02010609060101010101" charset="-122"/>
                <a:sym typeface="Arial" panose="020B0604020202020204" pitchFamily="34" charset="0"/>
              </a:rPr>
              <a:t>重点书目详情</a:t>
            </a:r>
            <a:endParaRPr lang="zh-CN" altLang="en-US" sz="2400" dirty="0">
              <a:latin typeface="Arial" panose="020B0604020202020204" pitchFamily="34" charset="0"/>
              <a:ea typeface="黑体" panose="02010609060101010101" charset="-122"/>
              <a:sym typeface="Arial" panose="020B0604020202020204" pitchFamily="34" charset="0"/>
            </a:endParaRPr>
          </a:p>
        </p:txBody>
      </p:sp>
      <p:sp>
        <p:nvSpPr>
          <p:cNvPr id="22541" name="文本框 49"/>
          <p:cNvSpPr/>
          <p:nvPr/>
        </p:nvSpPr>
        <p:spPr>
          <a:xfrm>
            <a:off x="2974975" y="4846638"/>
            <a:ext cx="400050" cy="668337"/>
          </a:xfrm>
          <a:prstGeom prst="rect">
            <a:avLst/>
          </a:prstGeom>
          <a:noFill/>
          <a:ln w="9525">
            <a:noFill/>
          </a:ln>
        </p:spPr>
        <p:txBody>
          <a:bodyPr>
            <a:normAutofit/>
          </a:bodyPr>
          <a:p>
            <a:r>
              <a:rPr lang="en-US" altLang="zh-CN" sz="3200" dirty="0">
                <a:solidFill>
                  <a:srgbClr val="587F23"/>
                </a:solidFill>
                <a:latin typeface="Arial" panose="020B0604020202020204" pitchFamily="34" charset="0"/>
                <a:ea typeface="黑体" panose="02010609060101010101" charset="-122"/>
                <a:sym typeface="Arial" panose="020B0604020202020204" pitchFamily="34" charset="0"/>
              </a:rPr>
              <a:t>4</a:t>
            </a:r>
            <a:endParaRPr lang="zh-CN" altLang="en-US" sz="320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2542" name="文本框 53"/>
          <p:cNvSpPr/>
          <p:nvPr/>
        </p:nvSpPr>
        <p:spPr>
          <a:xfrm>
            <a:off x="2974975" y="5854700"/>
            <a:ext cx="400050" cy="668338"/>
          </a:xfrm>
          <a:prstGeom prst="rect">
            <a:avLst/>
          </a:prstGeom>
          <a:noFill/>
          <a:ln w="9525">
            <a:noFill/>
          </a:ln>
        </p:spPr>
        <p:txBody>
          <a:bodyPr>
            <a:normAutofit/>
          </a:bodyPr>
          <a:p>
            <a:endParaRPr sz="360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2543" name="直接连接符 58"/>
          <p:cNvSpPr/>
          <p:nvPr/>
        </p:nvSpPr>
        <p:spPr>
          <a:xfrm flipH="1">
            <a:off x="3175000" y="4924425"/>
            <a:ext cx="515938" cy="671513"/>
          </a:xfrm>
          <a:prstGeom prst="line">
            <a:avLst/>
          </a:prstGeom>
          <a:ln w="6350" cap="flat" cmpd="sng">
            <a:solidFill>
              <a:srgbClr val="ADD974"/>
            </a:solidFill>
            <a:prstDash val="solid"/>
            <a:bevel/>
            <a:headEnd type="none" w="med" len="med"/>
            <a:tailEnd type="none" w="med" len="med"/>
          </a:ln>
        </p:spPr>
      </p:sp>
      <p:sp>
        <p:nvSpPr>
          <p:cNvPr id="22544" name="文本框 2"/>
          <p:cNvSpPr/>
          <p:nvPr/>
        </p:nvSpPr>
        <p:spPr>
          <a:xfrm>
            <a:off x="153988" y="401638"/>
            <a:ext cx="2051050"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0"/>
          <p:cNvSpPr>
            <a:spLocks noGrp="1"/>
          </p:cNvSpPr>
          <p:nvPr>
            <p:ph type="title"/>
          </p:nvPr>
        </p:nvSpPr>
        <p:spPr>
          <a:xfrm>
            <a:off x="838200" y="788988"/>
            <a:ext cx="10515600" cy="874712"/>
          </a:xfrm>
          <a:ln/>
        </p:spPr>
        <p:txBody>
          <a:bodyPr vert="horz" anchor="ctr">
            <a:normAutofit/>
          </a:bodyPr>
          <a:p>
            <a:pPr algn="l"/>
            <a:r>
              <a:rPr lang="zh-CN" altLang="en-US" sz="3600" kern="1200" dirty="0">
                <a:latin typeface="Arial" panose="020B0604020202020204" pitchFamily="34" charset="0"/>
                <a:ea typeface="黑体" panose="02010609060101010101" charset="-122"/>
                <a:sym typeface="Arial" panose="020B0604020202020204" pitchFamily="34" charset="0"/>
              </a:rPr>
              <a:t>                     一、背景介绍</a:t>
            </a:r>
            <a:endParaRPr lang="zh-CN" altLang="en-US" sz="3600" kern="1200" dirty="0">
              <a:latin typeface="Arial" panose="020B0604020202020204" pitchFamily="34" charset="0"/>
              <a:ea typeface="黑体" panose="02010609060101010101" charset="-122"/>
              <a:sym typeface="Arial" panose="020B0604020202020204" pitchFamily="34" charset="0"/>
            </a:endParaRPr>
          </a:p>
        </p:txBody>
      </p:sp>
      <p:sp>
        <p:nvSpPr>
          <p:cNvPr id="23555" name="内容占位符 11"/>
          <p:cNvSpPr>
            <a:spLocks noGrp="1"/>
          </p:cNvSpPr>
          <p:nvPr>
            <p:ph idx="1"/>
          </p:nvPr>
        </p:nvSpPr>
        <p:spPr>
          <a:xfrm>
            <a:off x="838200" y="1849438"/>
            <a:ext cx="10515600" cy="3916362"/>
          </a:xfrm>
          <a:ln/>
        </p:spPr>
        <p:txBody>
          <a:bodyPr vert="horz">
            <a:normAutofit/>
          </a:bodyPr>
          <a:p>
            <a:pPr marL="228600" indent="-228600" algn="just" defTabSz="914400">
              <a:lnSpc>
                <a:spcPct val="200000"/>
              </a:lnSpc>
              <a:spcBef>
                <a:spcPct val="0"/>
              </a:spcBef>
              <a:buFont typeface="Arial" panose="020B0604020202020204" pitchFamily="34" charset="0"/>
              <a:buChar char="•"/>
            </a:pPr>
            <a:r>
              <a:rPr lang="zh-CN" altLang="en-US" b="1" kern="1200" dirty="0">
                <a:solidFill>
                  <a:schemeClr val="tx1"/>
                </a:solidFill>
                <a:latin typeface="新宋体" panose="02010609030101010101" charset="-122"/>
                <a:ea typeface="新宋体" panose="02010609030101010101" charset="-122"/>
                <a:sym typeface="新宋体" panose="02010609030101010101" charset="-122"/>
              </a:rPr>
              <a:t>西北大学出版社自成立以来，一直服务于高等教育教学，专注于高校教材的开发，高水平教材（专著）是其中一个重要部分。</a:t>
            </a:r>
            <a:endParaRPr lang="zh-CN" altLang="en-US" b="1" kern="1200" dirty="0">
              <a:solidFill>
                <a:schemeClr val="tx1"/>
              </a:solidFill>
              <a:latin typeface="新宋体" panose="02010609030101010101" charset="-122"/>
              <a:ea typeface="新宋体" panose="02010609030101010101" charset="-122"/>
              <a:sym typeface="新宋体" panose="02010609030101010101" charset="-122"/>
            </a:endParaRPr>
          </a:p>
          <a:p>
            <a:pPr marL="228600" indent="-228600" algn="just" defTabSz="914400">
              <a:lnSpc>
                <a:spcPct val="200000"/>
              </a:lnSpc>
              <a:spcBef>
                <a:spcPct val="0"/>
              </a:spcBef>
              <a:buFont typeface="Arial" panose="020B0604020202020204" pitchFamily="34" charset="0"/>
              <a:buChar char="•"/>
            </a:pPr>
            <a:r>
              <a:rPr lang="zh-CN" altLang="en-US" b="1" kern="1200" dirty="0">
                <a:solidFill>
                  <a:schemeClr val="tx1"/>
                </a:solidFill>
                <a:latin typeface="新宋体" panose="02010609030101010101" charset="-122"/>
                <a:ea typeface="新宋体" panose="02010609030101010101" charset="-122"/>
                <a:sym typeface="新宋体" panose="02010609030101010101" charset="-122"/>
              </a:rPr>
              <a:t>为了满足市场需求，更好地服务于高校的教师和学生，我社深耕细作，坚持打造精品教材，覆盖了本科、高职高专的公共基础课、专业基础课等，被全国多所院校选用，广受好评。</a:t>
            </a:r>
            <a:endParaRPr lang="zh-CN" altLang="en-US" b="1" kern="1200" dirty="0">
              <a:solidFill>
                <a:schemeClr val="tx1"/>
              </a:solidFill>
              <a:latin typeface="新宋体" panose="02010609030101010101" charset="-122"/>
              <a:ea typeface="新宋体" panose="02010609030101010101" charset="-122"/>
              <a:sym typeface="新宋体" panose="02010609030101010101" charset="-122"/>
            </a:endParaRPr>
          </a:p>
        </p:txBody>
      </p:sp>
      <p:sp>
        <p:nvSpPr>
          <p:cNvPr id="23556" name="Freeform 5"/>
          <p:cNvSpPr>
            <a:spLocks noEditPoints="1"/>
          </p:cNvSpPr>
          <p:nvPr/>
        </p:nvSpPr>
        <p:spPr>
          <a:xfrm>
            <a:off x="258763" y="1663700"/>
            <a:ext cx="579437" cy="330200"/>
          </a:xfrm>
          <a:custGeom>
            <a:avLst/>
            <a:gdLst>
              <a:gd name="txL" fmla="*/ 0 w 4811"/>
              <a:gd name="txT" fmla="*/ 0 h 3654"/>
              <a:gd name="txR" fmla="*/ 4811 w 4811"/>
              <a:gd name="txB" fmla="*/ 3654 h 3654"/>
            </a:gdLst>
            <a:ahLst/>
            <a:cxnLst>
              <a:cxn ang="0">
                <a:pos x="4662" y="0"/>
              </a:cxn>
              <a:cxn ang="0">
                <a:pos x="4662" y="749"/>
              </a:cxn>
              <a:cxn ang="0">
                <a:pos x="4265" y="1030"/>
              </a:cxn>
              <a:cxn ang="0">
                <a:pos x="4017" y="1452"/>
              </a:cxn>
              <a:cxn ang="0">
                <a:pos x="4017" y="1780"/>
              </a:cxn>
              <a:cxn ang="0">
                <a:pos x="4811" y="1780"/>
              </a:cxn>
              <a:cxn ang="0">
                <a:pos x="4811" y="3654"/>
              </a:cxn>
              <a:cxn ang="0">
                <a:pos x="2926" y="3654"/>
              </a:cxn>
              <a:cxn ang="0">
                <a:pos x="2926" y="1920"/>
              </a:cxn>
              <a:cxn ang="0">
                <a:pos x="4662" y="0"/>
              </a:cxn>
              <a:cxn ang="0">
                <a:pos x="1736" y="0"/>
              </a:cxn>
              <a:cxn ang="0">
                <a:pos x="1736" y="749"/>
              </a:cxn>
              <a:cxn ang="0">
                <a:pos x="1091" y="1452"/>
              </a:cxn>
              <a:cxn ang="0">
                <a:pos x="1091" y="1780"/>
              </a:cxn>
              <a:cxn ang="0">
                <a:pos x="1885" y="1780"/>
              </a:cxn>
              <a:cxn ang="0">
                <a:pos x="1885" y="3654"/>
              </a:cxn>
              <a:cxn ang="0">
                <a:pos x="0" y="3654"/>
              </a:cxn>
              <a:cxn ang="0">
                <a:pos x="0" y="1920"/>
              </a:cxn>
              <a:cxn ang="0">
                <a:pos x="1736" y="0"/>
              </a:cxn>
            </a:cxnLst>
            <a:rect l="txL" t="txT" r="txR" b="tx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DD974"/>
          </a:solidFill>
          <a:ln w="9525">
            <a:noFill/>
          </a:ln>
        </p:spPr>
        <p:txBody>
          <a:bodyPr>
            <a:normAutofit/>
          </a:bodyPr>
          <a:p>
            <a:endParaRPr>
              <a:solidFill>
                <a:srgbClr val="3F3F3F"/>
              </a:solidFill>
              <a:latin typeface="Arial" panose="020B0604020202020204" pitchFamily="34" charset="0"/>
              <a:ea typeface="黑体" panose="02010609060101010101" charset="-122"/>
              <a:sym typeface="黑体" panose="02010609060101010101" charset="-122"/>
            </a:endParaRPr>
          </a:p>
        </p:txBody>
      </p:sp>
      <p:sp>
        <p:nvSpPr>
          <p:cNvPr id="23557" name="文本框 2"/>
          <p:cNvSpPr/>
          <p:nvPr/>
        </p:nvSpPr>
        <p:spPr>
          <a:xfrm>
            <a:off x="26988" y="366713"/>
            <a:ext cx="1995487"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3" descr="嫩芽"/>
          <p:cNvPicPr>
            <a:picLocks noChangeAspect="1"/>
          </p:cNvPicPr>
          <p:nvPr/>
        </p:nvPicPr>
        <p:blipFill>
          <a:blip r:embed="rId1"/>
          <a:stretch>
            <a:fillRect/>
          </a:stretch>
        </p:blipFill>
        <p:spPr>
          <a:xfrm>
            <a:off x="7404100" y="1044575"/>
            <a:ext cx="4330700" cy="5319713"/>
          </a:xfrm>
          <a:prstGeom prst="rect">
            <a:avLst/>
          </a:prstGeom>
          <a:noFill/>
          <a:ln w="9525">
            <a:noFill/>
          </a:ln>
        </p:spPr>
      </p:pic>
      <p:sp>
        <p:nvSpPr>
          <p:cNvPr id="24579" name="标题 1"/>
          <p:cNvSpPr>
            <a:spLocks noGrp="1"/>
          </p:cNvSpPr>
          <p:nvPr>
            <p:ph type="title"/>
          </p:nvPr>
        </p:nvSpPr>
        <p:spPr>
          <a:xfrm>
            <a:off x="685800" y="1815465"/>
            <a:ext cx="10515600" cy="563563"/>
          </a:xfrm>
          <a:ln/>
        </p:spPr>
        <p:txBody>
          <a:bodyPr vert="horz" anchor="ctr">
            <a:normAutofit/>
          </a:bodyPr>
          <a:p>
            <a:pPr algn="l"/>
            <a:r>
              <a:rPr lang="zh-CN" altLang="en-US" sz="3200" kern="1200" dirty="0">
                <a:latin typeface="Arial" panose="020B0604020202020204" pitchFamily="34" charset="0"/>
                <a:ea typeface="黑体" panose="02010609060101010101" charset="-122"/>
                <a:sym typeface="Arial" panose="020B0604020202020204" pitchFamily="34" charset="0"/>
              </a:rPr>
              <a:t>  </a:t>
            </a:r>
            <a:r>
              <a:rPr lang="zh-CN" altLang="en-US" sz="2400" kern="1200" dirty="0">
                <a:latin typeface="Arial" panose="020B0604020202020204" pitchFamily="34" charset="0"/>
                <a:ea typeface="黑体" panose="02010609060101010101" charset="-122"/>
                <a:sym typeface="Arial" panose="020B0604020202020204" pitchFamily="34" charset="0"/>
              </a:rPr>
              <a:t>本套教材编写背景</a:t>
            </a:r>
            <a:endParaRPr lang="zh-CN" altLang="en-US" sz="2400" kern="1200" dirty="0">
              <a:latin typeface="Arial" panose="020B0604020202020204" pitchFamily="34" charset="0"/>
              <a:ea typeface="黑体" panose="02010609060101010101" charset="-122"/>
              <a:sym typeface="Arial" panose="020B0604020202020204" pitchFamily="34" charset="0"/>
            </a:endParaRPr>
          </a:p>
        </p:txBody>
      </p:sp>
      <p:sp>
        <p:nvSpPr>
          <p:cNvPr id="24580" name="内容占位符 2"/>
          <p:cNvSpPr>
            <a:spLocks noGrp="1"/>
          </p:cNvSpPr>
          <p:nvPr>
            <p:ph idx="1"/>
          </p:nvPr>
        </p:nvSpPr>
        <p:spPr>
          <a:xfrm>
            <a:off x="251460" y="1815465"/>
            <a:ext cx="6778625" cy="4192905"/>
          </a:xfrm>
          <a:ln/>
        </p:spPr>
        <p:txBody>
          <a:bodyPr vert="horz">
            <a:normAutofit/>
          </a:bodyPr>
          <a:p>
            <a:pPr algn="just" defTabSz="914400">
              <a:lnSpc>
                <a:spcPct val="150000"/>
              </a:lnSpc>
            </a:pPr>
            <a:r>
              <a:rPr lang="en-US" altLang="zh-CN" sz="2000" kern="1200" dirty="0">
                <a:solidFill>
                  <a:schemeClr val="tx1"/>
                </a:solidFill>
                <a:latin typeface="宋体" panose="02010600030101010101" pitchFamily="2" charset="-122"/>
                <a:ea typeface="宋体" panose="02010600030101010101" pitchFamily="2" charset="-122"/>
                <a:sym typeface="宋体" panose="02010600030101010101" pitchFamily="2" charset="-122"/>
              </a:rPr>
              <a:t> </a:t>
            </a:r>
            <a:endParaRPr lang="en-US" altLang="zh-CN" sz="2000" b="1" kern="1200" dirty="0">
              <a:solidFill>
                <a:schemeClr val="tx1"/>
              </a:solidFill>
              <a:latin typeface="新宋体" panose="02010609030101010101" charset="-122"/>
              <a:ea typeface="新宋体" panose="02010609030101010101" charset="-122"/>
              <a:sym typeface="新宋体" panose="02010609030101010101" charset="-122"/>
            </a:endParaRPr>
          </a:p>
          <a:p>
            <a:pPr algn="just" defTabSz="914400">
              <a:lnSpc>
                <a:spcPct val="150000"/>
              </a:lnSpc>
            </a:pPr>
            <a:r>
              <a:rPr lang="en-US" altLang="zh-CN" sz="2000" b="1" kern="1200" dirty="0">
                <a:solidFill>
                  <a:schemeClr val="tx1"/>
                </a:solidFill>
                <a:latin typeface="新宋体" panose="02010609030101010101" charset="-122"/>
                <a:ea typeface="新宋体" panose="02010609030101010101" charset="-122"/>
                <a:sym typeface="新宋体" panose="02010609030101010101" charset="-122"/>
              </a:rPr>
              <a:t>    高水平教材（专著）出版是学校“双一流”建设的重要的内容。为进一步调动广大教师撰著教材（专著）的积极性，同时发挥学校出版社服务教学科研的功能，推进学校事业整体发展，特设立“西北大学高水平教材（专著）出版培育项目”。</a:t>
            </a:r>
            <a:endParaRPr lang="en-US" altLang="zh-CN" sz="2000" b="1" kern="1200" dirty="0">
              <a:solidFill>
                <a:schemeClr val="tx1"/>
              </a:solidFill>
              <a:latin typeface="新宋体" panose="02010609030101010101" charset="-122"/>
              <a:ea typeface="新宋体" panose="02010609030101010101" charset="-122"/>
              <a:sym typeface="新宋体" panose="02010609030101010101" charset="-122"/>
            </a:endParaRPr>
          </a:p>
        </p:txBody>
      </p:sp>
      <p:sp>
        <p:nvSpPr>
          <p:cNvPr id="24581" name="文本框 5"/>
          <p:cNvSpPr/>
          <p:nvPr/>
        </p:nvSpPr>
        <p:spPr>
          <a:xfrm>
            <a:off x="41275" y="301625"/>
            <a:ext cx="1965325" cy="400050"/>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7"/>
          <p:cNvSpPr/>
          <p:nvPr/>
        </p:nvSpPr>
        <p:spPr>
          <a:xfrm>
            <a:off x="431800" y="647700"/>
            <a:ext cx="7569200" cy="654050"/>
          </a:xfrm>
          <a:prstGeom prst="rect">
            <a:avLst/>
          </a:prstGeom>
          <a:noFill/>
          <a:ln w="9525">
            <a:noFill/>
          </a:ln>
        </p:spPr>
        <p:txBody>
          <a:bodyPr vert="horz" anchor="b">
            <a:normAutofit/>
          </a:bodyPr>
          <a:p>
            <a:pPr>
              <a:lnSpc>
                <a:spcPct val="90000"/>
              </a:lnSpc>
              <a:buNone/>
            </a:pPr>
            <a:r>
              <a:rPr lang="en-US" altLang="zh-CN" sz="3600" b="1" i="1" baseline="0" dirty="0">
                <a:solidFill>
                  <a:srgbClr val="587F23"/>
                </a:solidFill>
                <a:latin typeface="Arial" panose="020B0604020202020204" pitchFamily="34" charset="0"/>
                <a:ea typeface="黑体" panose="02010609060101010101" charset="-122"/>
                <a:sym typeface="Arial" panose="020B0604020202020204" pitchFamily="34" charset="0"/>
              </a:rPr>
              <a:t>                   </a:t>
            </a:r>
            <a:r>
              <a:rPr lang="zh-CN" altLang="en-US" sz="3600" b="1" i="1" baseline="0" dirty="0">
                <a:solidFill>
                  <a:srgbClr val="587F23"/>
                </a:solidFill>
                <a:latin typeface="Arial" panose="020B0604020202020204" pitchFamily="34" charset="0"/>
                <a:ea typeface="黑体" panose="02010609060101010101" charset="-122"/>
                <a:sym typeface="Arial" panose="020B0604020202020204" pitchFamily="34" charset="0"/>
              </a:rPr>
              <a:t>二</a:t>
            </a:r>
            <a:r>
              <a:rPr lang="zh-CN" altLang="en-US" sz="3600" b="1" i="1" baseline="0" dirty="0">
                <a:solidFill>
                  <a:srgbClr val="587F23"/>
                </a:solidFill>
                <a:latin typeface="Arial" panose="020B0604020202020204" pitchFamily="34" charset="0"/>
                <a:ea typeface="黑体" panose="02010609060101010101" charset="-122"/>
                <a:sym typeface="Arial" panose="020B0604020202020204" pitchFamily="34" charset="0"/>
              </a:rPr>
              <a:t>、教材要求</a:t>
            </a:r>
            <a:endParaRPr lang="zh-CN" altLang="en-US" sz="3600" b="1" i="1" baseline="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5619" name="文本框 2"/>
          <p:cNvSpPr/>
          <p:nvPr/>
        </p:nvSpPr>
        <p:spPr>
          <a:xfrm>
            <a:off x="12700" y="282575"/>
            <a:ext cx="2009775" cy="398463"/>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pSp>
        <p:nvGrpSpPr>
          <p:cNvPr id="13" name="春风习习"/>
          <p:cNvGrpSpPr/>
          <p:nvPr/>
        </p:nvGrpSpPr>
        <p:grpSpPr>
          <a:xfrm>
            <a:off x="2433320" y="1790065"/>
            <a:ext cx="8335010" cy="4400550"/>
            <a:chOff x="6766" y="3963"/>
            <a:chExt cx="5669" cy="2871"/>
          </a:xfrm>
        </p:grpSpPr>
        <p:pic>
          <p:nvPicPr>
            <p:cNvPr id="12" name="图片 11" descr="横着 - 2_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766" y="3963"/>
              <a:ext cx="5669" cy="2871"/>
            </a:xfrm>
            <a:prstGeom prst="rect">
              <a:avLst/>
            </a:prstGeom>
          </p:spPr>
        </p:pic>
        <p:sp>
          <p:nvSpPr>
            <p:cNvPr id="11" name="文本框 10"/>
            <p:cNvSpPr txBox="1"/>
            <p:nvPr/>
          </p:nvSpPr>
          <p:spPr>
            <a:xfrm>
              <a:off x="9355" y="4963"/>
              <a:ext cx="488" cy="871"/>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000" b="1">
                <a:solidFill>
                  <a:srgbClr val="7DB496"/>
                </a:solidFill>
                <a:latin typeface="黑体" panose="02010609060101010101" charset="-122"/>
                <a:ea typeface="黑体" panose="02010609060101010101" charset="-122"/>
                <a:cs typeface="汉仪刚艺体-85W" panose="00020600040101010101" charset="-122"/>
              </a:endParaRPr>
            </a:p>
          </p:txBody>
        </p:sp>
      </p:grpSp>
      <p:sp>
        <p:nvSpPr>
          <p:cNvPr id="100" name="文本框 99"/>
          <p:cNvSpPr txBox="1"/>
          <p:nvPr/>
        </p:nvSpPr>
        <p:spPr>
          <a:xfrm>
            <a:off x="3946525" y="2508885"/>
            <a:ext cx="5753100" cy="2306320"/>
          </a:xfrm>
          <a:prstGeom prst="rect">
            <a:avLst/>
          </a:prstGeom>
          <a:noFill/>
          <a:ln w="9525">
            <a:noFill/>
          </a:ln>
        </p:spPr>
        <p:txBody>
          <a:bodyPr wrap="square">
            <a:spAutoFit/>
          </a:bodyPr>
          <a:p>
            <a:pPr algn="just">
              <a:lnSpc>
                <a:spcPct val="120000"/>
              </a:lnSpc>
              <a:spcBef>
                <a:spcPts val="1000"/>
              </a:spcBef>
              <a:buClrTx/>
              <a:buSzTx/>
              <a:buFontTx/>
            </a:pPr>
            <a:r>
              <a:rPr lang="en-US" altLang="zh-CN" sz="2400" b="0" dirty="0">
                <a:latin typeface="+mn-lt"/>
                <a:ea typeface="+mn-ea"/>
              </a:rPr>
              <a:t>       </a:t>
            </a:r>
            <a:r>
              <a:rPr lang="zh-CN" altLang="en-US" sz="2400" b="0" dirty="0">
                <a:latin typeface="+mn-lt"/>
                <a:ea typeface="+mn-ea"/>
              </a:rPr>
              <a:t>本项目在资助学术专著的同时，主要立足教材，通过资助培育，以期产生一批获得省部级以上或相关行业领域奖励的高水平教材。其功能与“西北大学学术著作出版基金”相辅相成。</a:t>
            </a:r>
            <a:endParaRPr lang="zh-CN" altLang="en-US" sz="2400" b="0" dirty="0">
              <a:latin typeface="+mn-lt"/>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7"/>
          <p:cNvSpPr/>
          <p:nvPr/>
        </p:nvSpPr>
        <p:spPr>
          <a:xfrm>
            <a:off x="431800" y="647700"/>
            <a:ext cx="7569200" cy="654050"/>
          </a:xfrm>
          <a:prstGeom prst="rect">
            <a:avLst/>
          </a:prstGeom>
          <a:noFill/>
          <a:ln w="9525">
            <a:noFill/>
          </a:ln>
        </p:spPr>
        <p:txBody>
          <a:bodyPr vert="horz" anchor="b">
            <a:normAutofit/>
          </a:bodyPr>
          <a:p>
            <a:pPr>
              <a:lnSpc>
                <a:spcPct val="90000"/>
              </a:lnSpc>
              <a:buNone/>
            </a:pPr>
            <a:r>
              <a:rPr lang="en-US" altLang="zh-CN" sz="3600" b="1" i="1" baseline="0" dirty="0">
                <a:solidFill>
                  <a:srgbClr val="587F23"/>
                </a:solidFill>
                <a:latin typeface="Arial" panose="020B0604020202020204" pitchFamily="34" charset="0"/>
                <a:ea typeface="黑体" panose="02010609060101010101" charset="-122"/>
                <a:sym typeface="Arial" panose="020B0604020202020204" pitchFamily="34" charset="0"/>
              </a:rPr>
              <a:t>                   </a:t>
            </a:r>
            <a:r>
              <a:rPr lang="zh-CN" altLang="en-US" sz="3600" b="1" i="1" baseline="0" dirty="0">
                <a:solidFill>
                  <a:srgbClr val="587F23"/>
                </a:solidFill>
                <a:latin typeface="Arial" panose="020B0604020202020204" pitchFamily="34" charset="0"/>
                <a:ea typeface="黑体" panose="02010609060101010101" charset="-122"/>
                <a:sym typeface="Arial" panose="020B0604020202020204" pitchFamily="34" charset="0"/>
              </a:rPr>
              <a:t>三、教材特点</a:t>
            </a:r>
            <a:endParaRPr lang="en-US" altLang="zh-CN" sz="3600" b="1" i="1" baseline="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5619" name="文本框 2"/>
          <p:cNvSpPr/>
          <p:nvPr/>
        </p:nvSpPr>
        <p:spPr>
          <a:xfrm>
            <a:off x="12700" y="282575"/>
            <a:ext cx="2009775" cy="398463"/>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pSp>
        <p:nvGrpSpPr>
          <p:cNvPr id="13" name="春风习习"/>
          <p:cNvGrpSpPr/>
          <p:nvPr/>
        </p:nvGrpSpPr>
        <p:grpSpPr>
          <a:xfrm>
            <a:off x="2433320" y="1471930"/>
            <a:ext cx="8335010" cy="4400550"/>
            <a:chOff x="6766" y="3963"/>
            <a:chExt cx="5669" cy="2871"/>
          </a:xfrm>
        </p:grpSpPr>
        <p:pic>
          <p:nvPicPr>
            <p:cNvPr id="12" name="图片 11" descr="横着 - 2_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766" y="3963"/>
              <a:ext cx="5669" cy="2871"/>
            </a:xfrm>
            <a:prstGeom prst="rect">
              <a:avLst/>
            </a:prstGeom>
          </p:spPr>
        </p:pic>
        <p:sp>
          <p:nvSpPr>
            <p:cNvPr id="11" name="文本框 10"/>
            <p:cNvSpPr txBox="1"/>
            <p:nvPr/>
          </p:nvSpPr>
          <p:spPr>
            <a:xfrm>
              <a:off x="9355" y="4963"/>
              <a:ext cx="488" cy="871"/>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000" b="1">
                <a:solidFill>
                  <a:srgbClr val="7DB496"/>
                </a:solidFill>
                <a:latin typeface="黑体" panose="02010609060101010101" charset="-122"/>
                <a:ea typeface="黑体" panose="02010609060101010101" charset="-122"/>
                <a:cs typeface="汉仪刚艺体-85W" panose="00020600040101010101" charset="-122"/>
              </a:endParaRPr>
            </a:p>
          </p:txBody>
        </p:sp>
      </p:grpSp>
      <p:sp>
        <p:nvSpPr>
          <p:cNvPr id="100" name="文本框 99"/>
          <p:cNvSpPr txBox="1"/>
          <p:nvPr/>
        </p:nvSpPr>
        <p:spPr>
          <a:xfrm>
            <a:off x="3724275" y="1790065"/>
            <a:ext cx="5753100" cy="3764280"/>
          </a:xfrm>
          <a:prstGeom prst="rect">
            <a:avLst/>
          </a:prstGeom>
          <a:noFill/>
          <a:ln w="9525">
            <a:noFill/>
          </a:ln>
        </p:spPr>
        <p:txBody>
          <a:bodyPr wrap="square">
            <a:spAutoFit/>
          </a:bodyPr>
          <a:p>
            <a:pPr algn="just">
              <a:lnSpc>
                <a:spcPct val="120000"/>
              </a:lnSpc>
              <a:spcBef>
                <a:spcPts val="1000"/>
              </a:spcBef>
              <a:buClrTx/>
              <a:buSzTx/>
              <a:buFontTx/>
            </a:pPr>
            <a:r>
              <a:rPr lang="en-US" altLang="zh-CN" sz="2400" b="0" dirty="0">
                <a:latin typeface="+mn-lt"/>
                <a:ea typeface="+mn-ea"/>
              </a:rPr>
              <a:t>       </a:t>
            </a:r>
            <a:r>
              <a:rPr lang="zh-CN" altLang="en-US" sz="2400" b="0" dirty="0">
                <a:latin typeface="+mn-lt"/>
                <a:ea typeface="+mn-ea"/>
              </a:rPr>
              <a:t>（一）教材要体现思想性和科学性的统一；具有前瞻性、先进性；能够推进教育信息化改革；特别是一些获省部级以上“教改”立项的教材等。</a:t>
            </a:r>
            <a:endParaRPr lang="zh-CN" altLang="en-US" sz="2400" b="0" dirty="0">
              <a:latin typeface="+mn-lt"/>
              <a:ea typeface="+mn-ea"/>
            </a:endParaRPr>
          </a:p>
          <a:p>
            <a:pPr algn="just">
              <a:lnSpc>
                <a:spcPct val="120000"/>
              </a:lnSpc>
              <a:spcBef>
                <a:spcPts val="1000"/>
              </a:spcBef>
              <a:buClrTx/>
              <a:buSzTx/>
              <a:buFontTx/>
            </a:pPr>
            <a:r>
              <a:rPr lang="zh-CN" altLang="en-US" sz="2400" b="0" dirty="0">
                <a:latin typeface="+mn-lt"/>
                <a:ea typeface="+mn-ea"/>
              </a:rPr>
              <a:t>（二）学术著作具有一定的权威性、较高的学术价值和社会价值；有创见、有特色，体现该领域的最新研究成果，对学科发展有重要影响等。</a:t>
            </a:r>
            <a:endParaRPr lang="zh-CN" altLang="en-US" sz="2400" b="0" dirty="0">
              <a:latin typeface="+mn-lt"/>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7"/>
          <p:cNvSpPr/>
          <p:nvPr/>
        </p:nvSpPr>
        <p:spPr>
          <a:xfrm>
            <a:off x="824865" y="2553970"/>
            <a:ext cx="8956040" cy="654050"/>
          </a:xfrm>
          <a:prstGeom prst="rect">
            <a:avLst/>
          </a:prstGeom>
          <a:noFill/>
          <a:ln w="9525">
            <a:noFill/>
          </a:ln>
        </p:spPr>
        <p:txBody>
          <a:bodyPr vert="horz" anchor="b">
            <a:noAutofit/>
          </a:bodyPr>
          <a:p>
            <a:pPr>
              <a:lnSpc>
                <a:spcPct val="90000"/>
              </a:lnSpc>
              <a:buNone/>
            </a:pPr>
            <a:r>
              <a:rPr lang="en-US" altLang="zh-CN" sz="4400" b="1" i="1" baseline="0" dirty="0">
                <a:solidFill>
                  <a:srgbClr val="587F23"/>
                </a:solidFill>
                <a:latin typeface="Arial" panose="020B0604020202020204" pitchFamily="34" charset="0"/>
                <a:ea typeface="黑体" panose="02010609060101010101" charset="-122"/>
                <a:sym typeface="Arial" panose="020B0604020202020204" pitchFamily="34" charset="0"/>
              </a:rPr>
              <a:t>                   </a:t>
            </a:r>
            <a:r>
              <a:rPr lang="zh-CN" altLang="en-US" sz="4400" b="1" i="1" baseline="0" dirty="0">
                <a:solidFill>
                  <a:srgbClr val="587F23"/>
                </a:solidFill>
                <a:latin typeface="Arial" panose="020B0604020202020204" pitchFamily="34" charset="0"/>
                <a:ea typeface="黑体" panose="02010609060101010101" charset="-122"/>
                <a:sym typeface="Arial" panose="020B0604020202020204" pitchFamily="34" charset="0"/>
              </a:rPr>
              <a:t>四</a:t>
            </a:r>
            <a:r>
              <a:rPr lang="zh-CN" altLang="en-US" sz="4400" b="1" i="1" baseline="0" dirty="0">
                <a:solidFill>
                  <a:srgbClr val="587F23"/>
                </a:solidFill>
                <a:latin typeface="Arial" panose="020B0604020202020204" pitchFamily="34" charset="0"/>
                <a:ea typeface="黑体" panose="02010609060101010101" charset="-122"/>
                <a:sym typeface="Arial" panose="020B0604020202020204" pitchFamily="34" charset="0"/>
              </a:rPr>
              <a:t>、重点书目详情</a:t>
            </a:r>
            <a:endParaRPr lang="zh-CN" altLang="en-US" sz="4400" b="1" i="1" baseline="0" dirty="0">
              <a:solidFill>
                <a:srgbClr val="587F23"/>
              </a:solidFill>
              <a:latin typeface="Arial" panose="020B0604020202020204" pitchFamily="34" charset="0"/>
              <a:ea typeface="黑体" panose="02010609060101010101" charset="-122"/>
              <a:sym typeface="Arial" panose="020B0604020202020204" pitchFamily="34" charset="0"/>
            </a:endParaRPr>
          </a:p>
        </p:txBody>
      </p:sp>
      <p:sp>
        <p:nvSpPr>
          <p:cNvPr id="25619" name="文本框 2"/>
          <p:cNvSpPr/>
          <p:nvPr/>
        </p:nvSpPr>
        <p:spPr>
          <a:xfrm>
            <a:off x="12700" y="282575"/>
            <a:ext cx="2009775" cy="398463"/>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中国现当代文学作品英译选读"/>
          <p:cNvPicPr>
            <a:picLocks noChangeAspect="1"/>
          </p:cNvPicPr>
          <p:nvPr>
            <p:custDataLst>
              <p:tags r:id="rId1"/>
            </p:custDataLst>
          </p:nvPr>
        </p:nvPicPr>
        <p:blipFill>
          <a:blip r:embed="rId2"/>
          <a:stretch>
            <a:fillRect/>
          </a:stretch>
        </p:blipFill>
        <p:spPr>
          <a:xfrm>
            <a:off x="4044950" y="0"/>
            <a:ext cx="7942580" cy="6810375"/>
          </a:xfrm>
          <a:prstGeom prst="rect">
            <a:avLst/>
          </a:prstGeom>
        </p:spPr>
      </p:pic>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1064895" y="1209040"/>
          <a:ext cx="6174740" cy="4813300"/>
        </p:xfrm>
        <a:graphic>
          <a:graphicData uri="http://schemas.openxmlformats.org/drawingml/2006/table">
            <a:tbl>
              <a:tblPr firstRow="1" bandRow="1">
                <a:tableStyleId>{5C22544A-7EE6-4342-B048-85BDC9FD1C3A}</a:tableStyleId>
              </a:tblPr>
              <a:tblGrid>
                <a:gridCol w="6174740"/>
              </a:tblGrid>
              <a:tr h="4813300">
                <a:tc>
                  <a:txBody>
                    <a:bodyPr/>
                    <a:p>
                      <a:pPr>
                        <a:buNone/>
                      </a:pPr>
                      <a:r>
                        <a:rPr lang="en-US" altLang="zh-CN" sz="2000" b="0">
                          <a:solidFill>
                            <a:srgbClr val="000000"/>
                          </a:solidFill>
                          <a:latin typeface="Arial" panose="020B0604020202020204" pitchFamily="34" charset="0"/>
                          <a:ea typeface="宋体" panose="02010600030101010101" pitchFamily="2" charset="-122"/>
                        </a:rPr>
                        <a:t>     </a:t>
                      </a:r>
                      <a:r>
                        <a:rPr lang="zh-CN" sz="2000" b="0">
                          <a:solidFill>
                            <a:srgbClr val="000000"/>
                          </a:solidFill>
                          <a:latin typeface="Arial" panose="020B0604020202020204" pitchFamily="34" charset="0"/>
                          <a:ea typeface="宋体" panose="02010600030101010101" pitchFamily="2" charset="-122"/>
                        </a:rPr>
                        <a:t>《中国现当代文学作品英译选读》选取诗歌、散文、小说、戏剧等，涉及的作者均为近现代名家大作，译者均为海内外的汉学家及翻译家，有葛浩文和蓝诗玲等资深汉学家，也有著名的中国翻译家，如赵彦春、张培基等。该教材旨在提高学生文学审美能力和作品鉴赏能力，帮助学生了解翻译作品中译者所使用的翻译策略及方法，理解翻译在文化交流中的重要作用，掌握中文文学作品英译的基本技巧。本教材编写理念先进，选材内涵丰富，内容紧扣需求，语言训练、文化素养培养和跨文化交际能力培养齐头并进，单元任务设计新颖，体现学用一体。</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文学概论新编"/>
          <p:cNvPicPr>
            <a:picLocks noChangeAspect="1"/>
          </p:cNvPicPr>
          <p:nvPr/>
        </p:nvPicPr>
        <p:blipFill>
          <a:blip r:embed="rId1"/>
          <a:stretch>
            <a:fillRect/>
          </a:stretch>
        </p:blipFill>
        <p:spPr>
          <a:xfrm>
            <a:off x="4275455" y="196215"/>
            <a:ext cx="7917180" cy="6617335"/>
          </a:xfrm>
          <a:prstGeom prst="rect">
            <a:avLst/>
          </a:prstGeom>
        </p:spPr>
      </p:pic>
      <p:sp>
        <p:nvSpPr>
          <p:cNvPr id="27653" name="文本框 4"/>
          <p:cNvSpPr/>
          <p:nvPr/>
        </p:nvSpPr>
        <p:spPr>
          <a:xfrm>
            <a:off x="41275" y="430213"/>
            <a:ext cx="1979613" cy="398462"/>
          </a:xfrm>
          <a:prstGeom prst="rect">
            <a:avLst/>
          </a:prstGeom>
          <a:noFill/>
          <a:ln w="9525">
            <a:noFill/>
          </a:ln>
        </p:spPr>
        <p:txBody>
          <a:bodyPr wrap="square">
            <a:spAutoFit/>
          </a:bodyPr>
          <a:p>
            <a:r>
              <a:rPr lang="zh-CN" altLang="en-US" sz="2000" u="sng" dirty="0">
                <a:solidFill>
                  <a:schemeClr val="accent1"/>
                </a:solidFill>
                <a:latin typeface="楷体" panose="02010609060101010101" charset="-122"/>
                <a:ea typeface="楷体" panose="02010609060101010101" charset="-122"/>
                <a:sym typeface="楷体" panose="02010609060101010101" charset="-122"/>
              </a:rPr>
              <a:t>西北大学出版社</a:t>
            </a:r>
            <a:endParaRPr lang="zh-CN" altLang="en-US" sz="2000" u="sng" dirty="0">
              <a:solidFill>
                <a:schemeClr val="accent1"/>
              </a:solidFill>
              <a:latin typeface="楷体" panose="02010609060101010101" charset="-122"/>
              <a:ea typeface="楷体" panose="02010609060101010101" charset="-122"/>
              <a:sym typeface="楷体" panose="02010609060101010101" charset="-122"/>
            </a:endParaRPr>
          </a:p>
        </p:txBody>
      </p:sp>
      <p:graphicFrame>
        <p:nvGraphicFramePr>
          <p:cNvPr id="4" name="表格 3"/>
          <p:cNvGraphicFramePr/>
          <p:nvPr/>
        </p:nvGraphicFramePr>
        <p:xfrm>
          <a:off x="603250" y="1685925"/>
          <a:ext cx="6636385" cy="4336415"/>
        </p:xfrm>
        <a:graphic>
          <a:graphicData uri="http://schemas.openxmlformats.org/drawingml/2006/table">
            <a:tbl>
              <a:tblPr firstRow="1" bandRow="1">
                <a:tableStyleId>{5C22544A-7EE6-4342-B048-85BDC9FD1C3A}</a:tableStyleId>
              </a:tblPr>
              <a:tblGrid>
                <a:gridCol w="6636385"/>
              </a:tblGrid>
              <a:tr h="4336415">
                <a:tc>
                  <a:txBody>
                    <a:bodyPr/>
                    <a:p>
                      <a:pPr>
                        <a:buNone/>
                      </a:pPr>
                      <a:r>
                        <a:rPr lang="en-US" altLang="zh-CN" sz="2000" b="0">
                          <a:solidFill>
                            <a:srgbClr val="000000"/>
                          </a:solidFill>
                          <a:latin typeface="Arial" panose="020B0604020202020204" pitchFamily="34" charset="0"/>
                          <a:ea typeface="宋体" panose="02010600030101010101" pitchFamily="2" charset="-122"/>
                        </a:rPr>
                        <a:t>      </a:t>
                      </a:r>
                      <a:r>
                        <a:rPr lang="zh-CN" sz="2000" b="0">
                          <a:solidFill>
                            <a:srgbClr val="000000"/>
                          </a:solidFill>
                          <a:latin typeface="Arial" panose="020B0604020202020204" pitchFamily="34" charset="0"/>
                          <a:ea typeface="宋体" panose="02010600030101010101" pitchFamily="2" charset="-122"/>
                        </a:rPr>
                        <a:t>本教材以文学与社会生活关系为基本问题和逻辑线索，探究文学的本体价值、文学的创作、文学接受、文学的发展与基本规律。第一章，文学体系论，从文学反映社会生活的角度，讨论文学与社会生活的关系，探求文学本体规律。第二章，文学价值论，从社会生活需要文学的角度，讨论文学与社会生活的关系，探求文学价值规律。第三章，文学创作论，从社会生活转化为文学的角度，讨论文学与社会生活的关系，探求文学创作规律。第四章，文学接受论，从文学转化为社会生活的角度，讨论文学与社会生活的关系，探求文学的接受规律。第五章，文学发展论，从文学与社会生活之矛盾运动的角度，讨论文学与社会生活的关系，探求文学的发生规律。概而言之，全书内容由一线(文学与社会生活关系)五面(本体论、价值论、创作论、接受论、发展论）有机地联系而成。</a:t>
                      </a:r>
                      <a:r>
                        <a:rPr lang="zh-CN" sz="2000" b="0">
                          <a:solidFill>
                            <a:srgbClr val="000000"/>
                          </a:solidFill>
                          <a:latin typeface="Arial" panose="020B0604020202020204" pitchFamily="34" charset="0"/>
                          <a:ea typeface="宋体" panose="02010600030101010101" pitchFamily="2" charset="-122"/>
                        </a:rPr>
                        <a:t>。</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graphicFrame>
        <p:nvGraphicFramePr>
          <p:cNvPr id="5" name="表格 4"/>
          <p:cNvGraphicFramePr/>
          <p:nvPr/>
        </p:nvGraphicFramePr>
        <p:xfrm>
          <a:off x="2969895" y="675005"/>
          <a:ext cx="3000375" cy="632460"/>
        </p:xfrm>
        <a:graphic>
          <a:graphicData uri="http://schemas.openxmlformats.org/drawingml/2006/table">
            <a:tbl>
              <a:tblPr firstRow="1" bandRow="1">
                <a:tableStyleId>{5C22544A-7EE6-4342-B048-85BDC9FD1C3A}</a:tableStyleId>
              </a:tblPr>
              <a:tblGrid>
                <a:gridCol w="3000375"/>
              </a:tblGrid>
              <a:tr h="632460">
                <a:tc>
                  <a:txBody>
                    <a:bodyPr/>
                    <a:p>
                      <a:pPr algn="ctr">
                        <a:buNone/>
                      </a:pPr>
                      <a:r>
                        <a:rPr lang="zh-CN" sz="1800" b="1">
                          <a:solidFill>
                            <a:schemeClr val="accent1"/>
                          </a:solidFill>
                          <a:latin typeface="Arial" panose="020B0604020202020204" pitchFamily="34" charset="0"/>
                          <a:ea typeface="宋体" panose="02010600030101010101" pitchFamily="2" charset="-122"/>
                        </a:rPr>
                        <a:t>文学概论新编:2019年修订版</a:t>
                      </a:r>
                      <a:endParaRPr lang="zh-CN" altLang="en-US" sz="1800" b="1">
                        <a:solidFill>
                          <a:schemeClr val="accent1"/>
                        </a:solidFill>
                        <a:latin typeface="Arial" panose="020B0604020202020204" pitchFamily="34" charset="0"/>
                        <a:ea typeface="宋体" panose="02010600030101010101" pitchFamily="2" charset="-122"/>
                      </a:endParaRPr>
                    </a:p>
                  </a:txBody>
                  <a:tcPr marL="12700" marR="12700" marT="12700" vert="horz" anchor="ctr">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0725,&quot;width&quot;:15840}"/>
</p:tagLst>
</file>

<file path=ppt/theme/theme1.xml><?xml version="1.0" encoding="utf-8"?>
<a:theme xmlns:a="http://schemas.openxmlformats.org/drawingml/2006/main" name="2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3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4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3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4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5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6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0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1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2_A000120140530A61PPBG">
  <a:themeElements>
    <a:clrScheme name="">
      <a:dk1>
        <a:srgbClr val="3F3F3F"/>
      </a:dk1>
      <a:lt1>
        <a:srgbClr val="FFFFFF"/>
      </a:lt1>
      <a:dk2>
        <a:srgbClr val="3F3F3F"/>
      </a:dk2>
      <a:lt2>
        <a:srgbClr val="FFFFFF"/>
      </a:lt2>
      <a:accent1>
        <a:srgbClr val="76AA30"/>
      </a:accent1>
      <a:accent2>
        <a:srgbClr val="BED15D"/>
      </a:accent2>
      <a:accent3>
        <a:srgbClr val="FFFFFF"/>
      </a:accent3>
      <a:accent4>
        <a:srgbClr val="353535"/>
      </a:accent4>
      <a:accent5>
        <a:srgbClr val="BDD1AD"/>
      </a:accent5>
      <a:accent6>
        <a:srgbClr val="AABB53"/>
      </a:accent6>
      <a:hlink>
        <a:srgbClr val="0070C0"/>
      </a:hlink>
      <a:folHlink>
        <a:srgbClr val="7F7F7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3306</Words>
  <Application>WPS 演示</Application>
  <PresentationFormat>宽屏</PresentationFormat>
  <Paragraphs>102</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16</vt:i4>
      </vt:variant>
      <vt:variant>
        <vt:lpstr>幻灯片标题</vt:lpstr>
      </vt:variant>
      <vt:variant>
        <vt:i4>18</vt:i4>
      </vt:variant>
    </vt:vector>
  </HeadingPairs>
  <TitlesOfParts>
    <vt:vector size="43" baseType="lpstr">
      <vt:lpstr>Arial</vt:lpstr>
      <vt:lpstr>宋体</vt:lpstr>
      <vt:lpstr>Wingdings</vt:lpstr>
      <vt:lpstr>黑体</vt:lpstr>
      <vt:lpstr>新宋体</vt:lpstr>
      <vt:lpstr>微软雅黑</vt:lpstr>
      <vt:lpstr>楷体</vt:lpstr>
      <vt:lpstr>Arial Unicode MS</vt:lpstr>
      <vt:lpstr>汉仪刚艺体-85W</vt:lpstr>
      <vt:lpstr>2_A000120140530A61PPBG</vt:lpstr>
      <vt:lpstr>1_A000120140530A61PPBG</vt:lpstr>
      <vt:lpstr>8_A000120140530A61PPBG</vt:lpstr>
      <vt:lpstr>7_A000120140530A61PPBG</vt:lpstr>
      <vt:lpstr>10_A000120140530A61PPBG</vt:lpstr>
      <vt:lpstr>9_A000120140530A61PPBG</vt:lpstr>
      <vt:lpstr>20_A000120140530A61PPBG</vt:lpstr>
      <vt:lpstr>21_A000120140530A61PPBG</vt:lpstr>
      <vt:lpstr>22_A000120140530A61PPBG</vt:lpstr>
      <vt:lpstr>23_A000120140530A61PPBG</vt:lpstr>
      <vt:lpstr>24_A000120140530A61PPBG</vt:lpstr>
      <vt:lpstr>33_A000120140530A61PPBG</vt:lpstr>
      <vt:lpstr>34_A000120140530A61PPBG</vt:lpstr>
      <vt:lpstr>35_A000120140530A61PPBG</vt:lpstr>
      <vt:lpstr>36_A000120140530A61PPBG</vt:lpstr>
      <vt:lpstr>3_A000120140530A61PPBG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叫我一生</cp:lastModifiedBy>
  <cp:revision>166</cp:revision>
  <dcterms:created xsi:type="dcterms:W3CDTF">2018-05-01T09:04:00Z</dcterms:created>
  <dcterms:modified xsi:type="dcterms:W3CDTF">2020-06-05T02:12:55Z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