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59" r:id="rId4"/>
    <p:sldId id="260" r:id="rId5"/>
    <p:sldId id="261" r:id="rId6"/>
    <p:sldId id="262" r:id="rId7"/>
    <p:sldId id="258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B55-60DE-41F1-A9C8-C5AA0551FA31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7290-758C-4516-B96C-3FBA6010E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70077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B55-60DE-41F1-A9C8-C5AA0551FA31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7290-758C-4516-B96C-3FBA6010E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67202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B55-60DE-41F1-A9C8-C5AA0551FA31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7290-758C-4516-B96C-3FBA6010E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98211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0214F-9B5B-441D-A206-336C6DCE7D13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2F8F-9171-4E2D-A899-F72B684C56D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21664" y="2039112"/>
            <a:ext cx="4876800" cy="39502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039112"/>
            <a:ext cx="4876800" cy="395020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494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B55-60DE-41F1-A9C8-C5AA0551FA31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7290-758C-4516-B96C-3FBA6010E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29462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B55-60DE-41F1-A9C8-C5AA0551FA31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7290-758C-4516-B96C-3FBA6010E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80596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B55-60DE-41F1-A9C8-C5AA0551FA31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7290-758C-4516-B96C-3FBA6010E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8690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B55-60DE-41F1-A9C8-C5AA0551FA31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7290-758C-4516-B96C-3FBA6010E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3922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B55-60DE-41F1-A9C8-C5AA0551FA31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7290-758C-4516-B96C-3FBA6010E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0062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B55-60DE-41F1-A9C8-C5AA0551FA31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7290-758C-4516-B96C-3FBA6010E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43465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B55-60DE-41F1-A9C8-C5AA0551FA31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7290-758C-4516-B96C-3FBA6010E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9345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D6B55-60DE-41F1-A9C8-C5AA0551FA31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67290-758C-4516-B96C-3FBA6010E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094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6B55-60DE-41F1-A9C8-C5AA0551FA31}" type="datetimeFigureOut">
              <a:rPr lang="zh-CN" altLang="en-US" smtClean="0"/>
              <a:pPr/>
              <a:t>2021/6/16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67290-758C-4516-B96C-3FBA6010E51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39991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1842" y="2737941"/>
            <a:ext cx="3948546" cy="1600200"/>
          </a:xfrm>
        </p:spPr>
        <p:txBody>
          <a:bodyPr>
            <a:normAutofit fontScale="90000"/>
          </a:bodyPr>
          <a:lstStyle/>
          <a:p>
            <a:r>
              <a:rPr lang="en-US" altLang="zh-CN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600" dirty="0" smtClean="0">
                <a:latin typeface="+mj-ea"/>
              </a:rPr>
              <a:t/>
            </a:r>
            <a:br>
              <a:rPr lang="en-US" altLang="zh-CN" sz="3600" dirty="0" smtClean="0">
                <a:latin typeface="+mj-ea"/>
              </a:rPr>
            </a:br>
            <a:r>
              <a:rPr lang="en-US" altLang="zh-CN" sz="4400" dirty="0" smtClean="0">
                <a:latin typeface="+mj-ea"/>
              </a:rPr>
              <a:t/>
            </a:r>
            <a:br>
              <a:rPr lang="en-US" altLang="zh-CN" sz="4400" dirty="0" smtClean="0">
                <a:latin typeface="+mj-ea"/>
              </a:rPr>
            </a:br>
            <a:r>
              <a:rPr lang="en-US" altLang="zh-CN" sz="44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NEWSTART </a:t>
            </a:r>
            <a:r>
              <a:rPr lang="en-US" altLang="zh-CN" sz="2700" b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ENGLISH FOR VOCATIONAL SCHOOLS</a:t>
            </a:r>
            <a:endParaRPr lang="zh-CN" altLang="en-US" sz="2700" b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332" y="705256"/>
            <a:ext cx="7548188" cy="5104462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1842" y="950642"/>
            <a:ext cx="4239490" cy="1091045"/>
          </a:xfrm>
        </p:spPr>
        <p:txBody>
          <a:bodyPr>
            <a:normAutofit/>
          </a:bodyPr>
          <a:lstStyle/>
          <a:p>
            <a:endParaRPr lang="en-US" altLang="zh-CN" dirty="0"/>
          </a:p>
          <a:p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新起点中职</a:t>
            </a:r>
            <a:r>
              <a:rPr lang="zh-CN" altLang="en-US" sz="4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英语</a:t>
            </a:r>
            <a:endParaRPr lang="en-US" altLang="zh-CN" sz="4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38448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685552" y="447957"/>
            <a:ext cx="6673716" cy="717075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七、以样章单元为例的走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入</a:t>
            </a: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式介绍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40325"/>
            <a:ext cx="6172200" cy="4167825"/>
          </a:xfrm>
        </p:spPr>
      </p:pic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“大概念”引出单元主题、概括单元主旨、引导学习方向</a:t>
            </a:r>
            <a:endParaRPr lang="zh-CN" altLang="en-US" sz="28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52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839788" y="342900"/>
            <a:ext cx="9405649" cy="72736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latin typeface="Arial Black" panose="020B0A04020102020204" pitchFamily="34" charset="0"/>
              </a:rPr>
              <a:t/>
            </a:r>
            <a:br>
              <a:rPr lang="en-US" altLang="zh-CN" dirty="0" smtClean="0">
                <a:latin typeface="Arial Black" panose="020B0A04020102020204" pitchFamily="34" charset="0"/>
              </a:rPr>
            </a:br>
            <a:r>
              <a:rPr lang="en-US" altLang="zh-CN" dirty="0">
                <a:latin typeface="Arial Black" panose="020B0A04020102020204" pitchFamily="34" charset="0"/>
              </a:rPr>
              <a:t/>
            </a:r>
            <a:br>
              <a:rPr lang="en-US" altLang="zh-CN" dirty="0">
                <a:latin typeface="Arial Black" panose="020B0A04020102020204" pitchFamily="34" charset="0"/>
              </a:rPr>
            </a:br>
            <a:r>
              <a:rPr lang="en-US" altLang="zh-CN" dirty="0" smtClean="0">
                <a:latin typeface="Arial Black" panose="020B0A04020102020204" pitchFamily="34" charset="0"/>
              </a:rPr>
              <a:t/>
            </a:r>
            <a:br>
              <a:rPr lang="en-US" altLang="zh-CN" dirty="0" smtClean="0">
                <a:latin typeface="Arial Black" panose="020B0A04020102020204" pitchFamily="34" charset="0"/>
              </a:rPr>
            </a:br>
            <a:r>
              <a:rPr lang="en-US" altLang="zh-CN" dirty="0">
                <a:latin typeface="Arial Black" panose="020B0A04020102020204" pitchFamily="34" charset="0"/>
              </a:rPr>
              <a:t/>
            </a:r>
            <a:br>
              <a:rPr lang="en-US" altLang="zh-CN" dirty="0">
                <a:latin typeface="Arial Black" panose="020B0A04020102020204" pitchFamily="34" charset="0"/>
              </a:rPr>
            </a:br>
            <a:r>
              <a:rPr lang="en-US" altLang="zh-CN" dirty="0" smtClean="0">
                <a:latin typeface="Arial Black" panose="020B0A04020102020204" pitchFamily="34" charset="0"/>
              </a:rPr>
              <a:t/>
            </a:r>
            <a:br>
              <a:rPr lang="en-US" altLang="zh-CN" dirty="0" smtClean="0">
                <a:latin typeface="Arial Black" panose="020B0A04020102020204" pitchFamily="34" charset="0"/>
              </a:rPr>
            </a:br>
            <a:r>
              <a:rPr lang="en-US" altLang="zh-CN" dirty="0">
                <a:latin typeface="Arial Black" panose="020B0A04020102020204" pitchFamily="34" charset="0"/>
              </a:rPr>
              <a:t/>
            </a:r>
            <a:br>
              <a:rPr lang="en-US" altLang="zh-CN" dirty="0">
                <a:latin typeface="Arial Black" panose="020B0A04020102020204" pitchFamily="34" charset="0"/>
              </a:rPr>
            </a:br>
            <a:r>
              <a:rPr lang="en-US" altLang="zh-CN" dirty="0" smtClean="0">
                <a:latin typeface="Arial Black" panose="020B0A04020102020204" pitchFamily="34" charset="0"/>
              </a:rPr>
              <a:t/>
            </a:r>
            <a:br>
              <a:rPr lang="en-US" altLang="zh-CN" dirty="0" smtClean="0">
                <a:latin typeface="Arial Black" panose="020B0A04020102020204" pitchFamily="34" charset="0"/>
              </a:rPr>
            </a:br>
            <a:r>
              <a:rPr lang="en-US" altLang="zh-CN" dirty="0">
                <a:latin typeface="Arial Black" panose="020B0A04020102020204" pitchFamily="34" charset="0"/>
              </a:rPr>
              <a:t/>
            </a:r>
            <a:br>
              <a:rPr lang="en-US" altLang="zh-CN" dirty="0">
                <a:latin typeface="Arial Black" panose="020B0A04020102020204" pitchFamily="34" charset="0"/>
              </a:rPr>
            </a:br>
            <a:r>
              <a:rPr lang="en-US" altLang="zh-CN" dirty="0" smtClean="0">
                <a:latin typeface="Arial Black" panose="020B0A04020102020204" pitchFamily="34" charset="0"/>
              </a:rPr>
              <a:t/>
            </a:r>
            <a:br>
              <a:rPr lang="en-US" altLang="zh-CN" dirty="0" smtClean="0">
                <a:latin typeface="Arial Black" panose="020B0A04020102020204" pitchFamily="34" charset="0"/>
              </a:rPr>
            </a:br>
            <a:r>
              <a:rPr lang="en-US" altLang="zh-CN" dirty="0">
                <a:latin typeface="Arial Black" panose="020B0A04020102020204" pitchFamily="34" charset="0"/>
              </a:rPr>
              <a:t/>
            </a:r>
            <a:br>
              <a:rPr lang="en-US" altLang="zh-CN" dirty="0">
                <a:latin typeface="Arial Black" panose="020B0A04020102020204" pitchFamily="34" charset="0"/>
              </a:rPr>
            </a:br>
            <a:r>
              <a:rPr lang="en-US" altLang="zh-CN" dirty="0" smtClean="0">
                <a:latin typeface="Arial Black" panose="020B0A04020102020204" pitchFamily="34" charset="0"/>
              </a:rPr>
              <a:t/>
            </a:r>
            <a:br>
              <a:rPr lang="en-US" altLang="zh-CN" dirty="0" smtClean="0">
                <a:latin typeface="Arial Black" panose="020B0A04020102020204" pitchFamily="34" charset="0"/>
              </a:rPr>
            </a:br>
            <a:r>
              <a:rPr lang="en-US" altLang="zh-CN" dirty="0">
                <a:latin typeface="Arial Black" panose="020B0A04020102020204" pitchFamily="34" charset="0"/>
              </a:rPr>
              <a:t/>
            </a:r>
            <a:br>
              <a:rPr lang="en-US" altLang="zh-CN" dirty="0">
                <a:latin typeface="Arial Black" panose="020B0A04020102020204" pitchFamily="34" charset="0"/>
              </a:rPr>
            </a:br>
            <a:r>
              <a:rPr lang="en-US" altLang="zh-CN" dirty="0" smtClean="0">
                <a:latin typeface="Arial Black" panose="020B0A04020102020204" pitchFamily="34" charset="0"/>
              </a:rPr>
              <a:t/>
            </a:r>
            <a:br>
              <a:rPr lang="en-US" altLang="zh-CN" dirty="0" smtClean="0">
                <a:latin typeface="Arial Black" panose="020B0A04020102020204" pitchFamily="34" charset="0"/>
              </a:rPr>
            </a:br>
            <a:r>
              <a:rPr lang="en-US" altLang="zh-CN" dirty="0">
                <a:latin typeface="Arial Black" panose="020B0A04020102020204" pitchFamily="34" charset="0"/>
              </a:rPr>
              <a:t/>
            </a:r>
            <a:br>
              <a:rPr lang="en-US" altLang="zh-CN" dirty="0">
                <a:latin typeface="Arial Black" panose="020B0A04020102020204" pitchFamily="34" charset="0"/>
              </a:rPr>
            </a:br>
            <a:r>
              <a:rPr lang="en-US" altLang="zh-CN" dirty="0" smtClean="0">
                <a:latin typeface="Arial Black" panose="020B0A04020102020204" pitchFamily="34" charset="0"/>
              </a:rPr>
              <a:t/>
            </a:r>
            <a:br>
              <a:rPr lang="en-US" altLang="zh-CN" dirty="0" smtClean="0">
                <a:latin typeface="Arial Black" panose="020B0A04020102020204" pitchFamily="34" charset="0"/>
              </a:rPr>
            </a:br>
            <a:r>
              <a:rPr lang="en-US" altLang="zh-CN" dirty="0" smtClean="0">
                <a:latin typeface="Arial Black" panose="020B0A04020102020204" pitchFamily="34" charset="0"/>
              </a:rPr>
              <a:t/>
            </a:r>
            <a:br>
              <a:rPr lang="en-US" altLang="zh-CN" dirty="0" smtClean="0">
                <a:latin typeface="Arial Black" panose="020B0A04020102020204" pitchFamily="34" charset="0"/>
              </a:rPr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>
                <a:latin typeface="Arial Black" panose="020B0A04020102020204" pitchFamily="34" charset="0"/>
              </a:rPr>
              <a:t>Leaning Objectives &amp; 1  Getting Ready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839788" y="1402774"/>
            <a:ext cx="4282930" cy="4466214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目标设置维度：</a:t>
            </a:r>
            <a:endParaRPr lang="en-US" altLang="zh-CN" sz="2400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职场语言沟通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跨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文化理解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思维差异感知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自主学习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热身活动：</a:t>
            </a:r>
            <a:endParaRPr lang="en-US" altLang="zh-CN" sz="2400" dirty="0" smtClean="0">
              <a:solidFill>
                <a:srgbClr val="FF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读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图：激活已有知识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图片单词配对：建构话题词汇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视频：激发学习兴趣，训练“看”的技能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101" y="1402773"/>
            <a:ext cx="6712312" cy="45408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308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746076" cy="748145"/>
          </a:xfrm>
        </p:spPr>
        <p:txBody>
          <a:bodyPr/>
          <a:lstStyle/>
          <a:p>
            <a:r>
              <a:rPr lang="en-US" altLang="zh-CN" dirty="0" smtClean="0">
                <a:latin typeface="Arial Black" panose="020B0A04020102020204" pitchFamily="34" charset="0"/>
              </a:rPr>
              <a:t>2  Listening</a:t>
            </a:r>
            <a:r>
              <a:rPr lang="zh-CN" altLang="en-US" dirty="0" smtClean="0">
                <a:latin typeface="Arial Black" panose="020B0A04020102020204" pitchFamily="34" charset="0"/>
              </a:rPr>
              <a:t>，</a:t>
            </a:r>
            <a:r>
              <a:rPr lang="en-US" altLang="zh-CN" dirty="0" smtClean="0">
                <a:latin typeface="Arial Black" panose="020B0A04020102020204" pitchFamily="34" charset="0"/>
              </a:rPr>
              <a:t>Speaking and Pronunciation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1683327"/>
            <a:ext cx="3932237" cy="3811588"/>
          </a:xfrm>
        </p:spPr>
        <p:txBody>
          <a:bodyPr/>
          <a:lstStyle/>
          <a:p>
            <a:r>
              <a:rPr lang="en-US" altLang="zh-CN" sz="3200" dirty="0">
                <a:solidFill>
                  <a:srgbClr val="FF0000"/>
                </a:solidFill>
                <a:latin typeface="Arial Black" panose="020B0A04020102020204" pitchFamily="34" charset="0"/>
                <a:ea typeface="+mj-ea"/>
                <a:cs typeface="+mj-cs"/>
              </a:rPr>
              <a:t>Listening</a:t>
            </a:r>
          </a:p>
          <a:p>
            <a:endParaRPr lang="en-US" altLang="zh-CN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CONVERSATION</a:t>
            </a: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体现语言交际功能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dirty="0" smtClean="0"/>
          </a:p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SHORT PASSAGE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呼应主题，训练听力，增加语言输入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1557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070667" cy="644236"/>
          </a:xfrm>
        </p:spPr>
        <p:txBody>
          <a:bodyPr/>
          <a:lstStyle/>
          <a:p>
            <a:r>
              <a:rPr lang="en-US" altLang="zh-CN" dirty="0" smtClean="0">
                <a:latin typeface="Arial Black" panose="020B0A04020102020204" pitchFamily="34" charset="0"/>
              </a:rPr>
              <a:t>2  Listening</a:t>
            </a:r>
            <a:r>
              <a:rPr lang="zh-CN" altLang="en-US" dirty="0" smtClean="0">
                <a:latin typeface="Arial Black" panose="020B0A04020102020204" pitchFamily="34" charset="0"/>
              </a:rPr>
              <a:t>，</a:t>
            </a:r>
            <a:r>
              <a:rPr lang="en-US" altLang="zh-CN" dirty="0" smtClean="0">
                <a:latin typeface="Arial Black" panose="020B0A04020102020204" pitchFamily="34" charset="0"/>
              </a:rPr>
              <a:t>Speaking and Pronunciation</a:t>
            </a:r>
            <a:endParaRPr lang="zh-CN" altLang="en-US" dirty="0"/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214360" y="1216025"/>
            <a:ext cx="6172200" cy="4873625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268788"/>
          </a:xfrm>
        </p:spPr>
        <p:txBody>
          <a:bodyPr>
            <a:normAutofit lnSpcReduction="10000"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Speaking</a:t>
            </a:r>
          </a:p>
          <a:p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2400" b="1" dirty="0" smtClean="0">
                <a:solidFill>
                  <a:schemeClr val="accent1">
                    <a:lumMod val="75000"/>
                  </a:schemeClr>
                </a:solidFill>
              </a:rPr>
              <a:t>PAIR WORK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“引导式”表达</a:t>
            </a:r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设置生活和职场中的现实问题，要求学生分析问题并解决问题 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dirty="0" smtClean="0"/>
          </a:p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GROUP WORK</a:t>
            </a:r>
          </a:p>
          <a:p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自由表达</a:t>
            </a:r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——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培养思辨能力，表达能力，倾听能力，评价能力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291579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828" y="1349207"/>
            <a:ext cx="3556649" cy="4831773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403176" cy="644236"/>
          </a:xfrm>
        </p:spPr>
        <p:txBody>
          <a:bodyPr/>
          <a:lstStyle/>
          <a:p>
            <a:r>
              <a:rPr lang="en-US" altLang="zh-CN" dirty="0" smtClean="0">
                <a:latin typeface="Arial Black" panose="020B0A04020102020204" pitchFamily="34" charset="0"/>
              </a:rPr>
              <a:t>2  Listening</a:t>
            </a:r>
            <a:r>
              <a:rPr lang="zh-CN" altLang="en-US" dirty="0" smtClean="0">
                <a:latin typeface="Arial Black" panose="020B0A04020102020204" pitchFamily="34" charset="0"/>
              </a:rPr>
              <a:t>，</a:t>
            </a:r>
            <a:r>
              <a:rPr lang="en-US" altLang="zh-CN" dirty="0" smtClean="0">
                <a:latin typeface="Arial Black" panose="020B0A04020102020204" pitchFamily="34" charset="0"/>
              </a:rPr>
              <a:t>Speaking and Pronunciation</a:t>
            </a:r>
            <a:endParaRPr lang="zh-CN" altLang="en-US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1937370"/>
              </p:ext>
            </p:extLst>
          </p:nvPr>
        </p:nvGraphicFramePr>
        <p:xfrm>
          <a:off x="968199" y="3452656"/>
          <a:ext cx="5401425" cy="2844234"/>
        </p:xfrm>
        <a:graphic>
          <a:graphicData uri="http://schemas.openxmlformats.org/drawingml/2006/table">
            <a:tbl>
              <a:tblPr firstRow="1" firstCol="1" bandRow="1"/>
              <a:tblGrid>
                <a:gridCol w="458366">
                  <a:extLst>
                    <a:ext uri="{9D8B030D-6E8A-4147-A177-3AD203B41FA5}">
                      <a16:colId xmlns="" xmlns:a16="http://schemas.microsoft.com/office/drawing/2014/main" val="833760715"/>
                    </a:ext>
                  </a:extLst>
                </a:gridCol>
                <a:gridCol w="3142150">
                  <a:extLst>
                    <a:ext uri="{9D8B030D-6E8A-4147-A177-3AD203B41FA5}">
                      <a16:colId xmlns="" xmlns:a16="http://schemas.microsoft.com/office/drawing/2014/main" val="1670818659"/>
                    </a:ext>
                  </a:extLst>
                </a:gridCol>
                <a:gridCol w="1800909">
                  <a:extLst>
                    <a:ext uri="{9D8B030D-6E8A-4147-A177-3AD203B41FA5}">
                      <a16:colId xmlns="" xmlns:a16="http://schemas.microsoft.com/office/drawing/2014/main" val="2361432507"/>
                    </a:ext>
                  </a:extLst>
                </a:gridCol>
              </a:tblGrid>
              <a:tr h="3160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单元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语音部分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其他部分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25514452"/>
                  </a:ext>
                </a:extLst>
              </a:tr>
              <a:tr h="3160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个单元音（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/ɔ:/ /ɒ/ /ɜ:/ /ə/  /i:/ /ɪ/ /u:/ /ʊ/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单词重音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09601343"/>
                  </a:ext>
                </a:extLst>
              </a:tr>
              <a:tr h="3160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个单元音（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/ɑ:/ /ʌ/ /e/ /æ/</a:t>
                      </a: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句子重音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2499484"/>
                  </a:ext>
                </a:extLst>
              </a:tr>
              <a:tr h="3160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个双元音（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/ei/ /ai/ /ɔi/ /au/ /əu/ /iə/ /εə/ /uə/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连读、同化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2262866"/>
                  </a:ext>
                </a:extLst>
              </a:tr>
              <a:tr h="3160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个辅音（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/p/ /b/ /t/ /d/ /k/ /g/ /f/ /v/ /ʃ/ /ʒ/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失去爆破、半爆破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12808896"/>
                  </a:ext>
                </a:extLst>
              </a:tr>
              <a:tr h="3160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个辅音（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/s/ /z/ /θ/ /ð/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弱读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33172576"/>
                  </a:ext>
                </a:extLst>
              </a:tr>
              <a:tr h="3160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个辅音（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/tʃ/ /tr/ /ts/ /dʒ/ /dr/ /dz/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降调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564530"/>
                  </a:ext>
                </a:extLst>
              </a:tr>
              <a:tr h="3160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个辅音（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/m/ /n/ /ŋ/ /l/ /w/ /j/</a:t>
                      </a:r>
                      <a:r>
                        <a:rPr lang="en-US" sz="12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/h/ /r/</a:t>
                      </a: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升调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97911129"/>
                  </a:ext>
                </a:extLst>
              </a:tr>
              <a:tr h="31602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综合训练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综合训练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8198866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14400" y="1465117"/>
            <a:ext cx="68515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Pronunciation</a:t>
            </a:r>
          </a:p>
          <a:p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语音部分</a:t>
            </a:r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+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其他</a:t>
            </a:r>
            <a:r>
              <a:rPr lang="zh-CN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部分（含重音、语调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等）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语音部分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练习</a:t>
            </a:r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其他部分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：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讲解</a:t>
            </a:r>
            <a:r>
              <a:rPr lang="en-US" altLang="zh-CN" sz="2400" dirty="0">
                <a:latin typeface="隶书" panose="02010509060101010101" pitchFamily="49" charset="-122"/>
                <a:ea typeface="隶书" panose="02010509060101010101" pitchFamily="49" charset="-122"/>
              </a:rPr>
              <a:t>+</a:t>
            </a:r>
            <a:r>
              <a:rPr lang="zh-CN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练习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基础模块 </a:t>
            </a:r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2 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综合训练，篇幅较基础模块</a:t>
            </a:r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1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稍大</a:t>
            </a:r>
            <a:endParaRPr lang="zh-CN" altLang="en-US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417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53" y="1028700"/>
            <a:ext cx="7109616" cy="4809600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9788" y="457200"/>
            <a:ext cx="10403176" cy="644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Arial Black" panose="020B0A04020102020204" pitchFamily="34" charset="0"/>
              </a:rPr>
              <a:t>3  Reading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665018" y="2410691"/>
            <a:ext cx="32939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Text A 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连续性文本阅读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读前活动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阅读策略指导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Helpful Words and Expression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Notes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535" y="1140611"/>
            <a:ext cx="7193259" cy="4809600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9788" y="457200"/>
            <a:ext cx="10403176" cy="644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Arial Black" panose="020B0A04020102020204" pitchFamily="34" charset="0"/>
              </a:rPr>
              <a:t>3  Reading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839788" y="1254216"/>
            <a:ext cx="33147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 Black" panose="020B0A04020102020204" pitchFamily="34" charset="0"/>
              </a:rPr>
              <a:t>A </a:t>
            </a:r>
          </a:p>
          <a:p>
            <a:r>
              <a:rPr lang="en-US" altLang="zh-CN" sz="2000" dirty="0" smtClean="0">
                <a:latin typeface="Arial Black" panose="020B0A04020102020204" pitchFamily="34" charset="0"/>
              </a:rPr>
              <a:t>Understanding the text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Expressions</a:t>
            </a:r>
            <a:endParaRPr lang="en-US" altLang="zh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Questions about the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endParaRPr lang="en-US" altLang="zh-CN" dirty="0" smtClean="0">
              <a:latin typeface="Arial Black" panose="020B0A04020102020204" pitchFamily="34" charset="0"/>
            </a:endParaRPr>
          </a:p>
          <a:p>
            <a:r>
              <a:rPr lang="en-US" altLang="zh-CN" sz="2000" dirty="0" smtClean="0">
                <a:latin typeface="Arial Black" panose="020B0A04020102020204" pitchFamily="34" charset="0"/>
              </a:rPr>
              <a:t>B </a:t>
            </a:r>
          </a:p>
          <a:p>
            <a:r>
              <a:rPr lang="en-US" altLang="zh-CN" sz="2000" dirty="0" smtClean="0">
                <a:latin typeface="Arial Black" panose="020B0A04020102020204" pitchFamily="34" charset="0"/>
              </a:rPr>
              <a:t>Exploring the language</a:t>
            </a:r>
          </a:p>
          <a:p>
            <a:endParaRPr lang="en-US" altLang="zh-CN" dirty="0"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Expressions and sentence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 structures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84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64" y="1101436"/>
            <a:ext cx="7137475" cy="4809124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9788" y="457200"/>
            <a:ext cx="10403176" cy="644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Arial Black" panose="020B0A04020102020204" pitchFamily="34" charset="0"/>
              </a:rPr>
              <a:t>3  Reading</a:t>
            </a:r>
            <a:endParaRPr lang="zh-CN" altLang="en-US" sz="3200" dirty="0"/>
          </a:p>
        </p:txBody>
      </p:sp>
      <p:sp>
        <p:nvSpPr>
          <p:cNvPr id="5" name="文本框 4"/>
          <p:cNvSpPr txBox="1"/>
          <p:nvPr/>
        </p:nvSpPr>
        <p:spPr>
          <a:xfrm>
            <a:off x="839788" y="1631373"/>
            <a:ext cx="354517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 Black" panose="020B0A04020102020204" pitchFamily="34" charset="0"/>
              </a:rPr>
              <a:t>C</a:t>
            </a:r>
          </a:p>
          <a:p>
            <a:r>
              <a:rPr lang="en-US" altLang="zh-CN" sz="2000" dirty="0" smtClean="0">
                <a:latin typeface="Arial Black" panose="020B0A04020102020204" pitchFamily="34" charset="0"/>
              </a:rPr>
              <a:t>Translating</a:t>
            </a:r>
            <a:endParaRPr lang="en-US" altLang="zh-CN" dirty="0"/>
          </a:p>
          <a:p>
            <a:endParaRPr lang="en-US" altLang="zh-CN" sz="2000" dirty="0" smtClean="0">
              <a:latin typeface="Arial Black" panose="020B0A04020102020204" pitchFamily="34" charset="0"/>
            </a:endParaRPr>
          </a:p>
          <a:p>
            <a:r>
              <a:rPr lang="en-US" altLang="zh-CN" sz="2000" dirty="0" smtClean="0">
                <a:latin typeface="Arial Black" panose="020B0A04020102020204" pitchFamily="34" charset="0"/>
              </a:rPr>
              <a:t>D</a:t>
            </a:r>
          </a:p>
          <a:p>
            <a:r>
              <a:rPr lang="en-US" altLang="zh-CN" sz="2000" dirty="0" smtClean="0">
                <a:latin typeface="Arial Black" panose="020B0A04020102020204" pitchFamily="34" charset="0"/>
              </a:rPr>
              <a:t>More practice</a:t>
            </a:r>
          </a:p>
          <a:p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体现选择性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sz="2000" dirty="0">
              <a:latin typeface="Arial Black" panose="020B0A04020102020204" pitchFamily="34" charset="0"/>
            </a:endParaRPr>
          </a:p>
          <a:p>
            <a:r>
              <a:rPr lang="en-US" altLang="zh-CN" sz="2000" dirty="0" smtClean="0">
                <a:latin typeface="Arial Black" panose="020B0A04020102020204" pitchFamily="34" charset="0"/>
              </a:rPr>
              <a:t>E</a:t>
            </a:r>
          </a:p>
          <a:p>
            <a:r>
              <a:rPr lang="en-US" altLang="zh-CN" sz="2000" dirty="0" smtClean="0">
                <a:latin typeface="Arial Black" panose="020B0A04020102020204" pitchFamily="34" charset="0"/>
              </a:rPr>
              <a:t>Guided writing</a:t>
            </a:r>
          </a:p>
          <a:p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分步骤写作</a:t>
            </a:r>
            <a:endParaRPr lang="en-US" altLang="zh-CN" sz="24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3503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464" y="921727"/>
            <a:ext cx="7133282" cy="4809600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9788" y="457200"/>
            <a:ext cx="10403176" cy="644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Arial Black" panose="020B0A04020102020204" pitchFamily="34" charset="0"/>
              </a:rPr>
              <a:t>3  Reading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665018" y="2410691"/>
            <a:ext cx="3293918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Text B  </a:t>
            </a:r>
            <a:r>
              <a:rPr lang="zh-CN" altLang="en-US" sz="2000" dirty="0" smtClean="0">
                <a:solidFill>
                  <a:srgbClr val="FF0000"/>
                </a:solidFill>
                <a:latin typeface="Arial Black" panose="020B0A04020102020204" pitchFamily="34" charset="0"/>
                <a:ea typeface="黑体" panose="02010609060101010101" pitchFamily="49" charset="-122"/>
              </a:rPr>
              <a:t>非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连续性文本阅读</a:t>
            </a:r>
            <a:endParaRPr lang="en-US" altLang="zh-CN" sz="2000" dirty="0" smtClean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真实场景中呈现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关注语言与文体</a:t>
            </a:r>
            <a:endParaRPr lang="en-US" altLang="zh-CN" sz="24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范例 </a:t>
            </a:r>
            <a:r>
              <a:rPr lang="en-US" altLang="zh-CN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+ </a:t>
            </a:r>
            <a:r>
              <a:rPr lang="zh-CN" altLang="en-US" sz="24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仿写</a:t>
            </a:r>
            <a:endParaRPr lang="en-US" altLang="zh-CN" dirty="0" smtClean="0"/>
          </a:p>
          <a:p>
            <a:r>
              <a:rPr lang="zh-CN" altLang="en-US" sz="2400" dirty="0">
                <a:latin typeface="隶书" panose="02010509060101010101" pitchFamily="49" charset="-122"/>
                <a:ea typeface="隶书" panose="02010509060101010101" pitchFamily="49" charset="-122"/>
              </a:rPr>
              <a:t>文化相关</a:t>
            </a:r>
          </a:p>
        </p:txBody>
      </p:sp>
    </p:spTree>
    <p:extLst>
      <p:ext uri="{BB962C8B-B14F-4D97-AF65-F5344CB8AC3E}">
        <p14:creationId xmlns="" xmlns:p14="http://schemas.microsoft.com/office/powerpoint/2010/main" val="2589837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393" y="1184857"/>
            <a:ext cx="7128047" cy="4809600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839788" y="457200"/>
            <a:ext cx="10403176" cy="644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latin typeface="Arial Black" panose="020B0A04020102020204" pitchFamily="34" charset="0"/>
              </a:rPr>
              <a:t>4</a:t>
            </a:r>
            <a:r>
              <a:rPr lang="en-US" altLang="zh-CN" sz="3200" dirty="0" smtClean="0">
                <a:latin typeface="Arial Black" panose="020B0A04020102020204" pitchFamily="34" charset="0"/>
              </a:rPr>
              <a:t>  Grammar in Focus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839788" y="1441483"/>
            <a:ext cx="3513271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9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覆盖</a:t>
            </a:r>
            <a:r>
              <a:rPr lang="en-US" altLang="zh-CN" sz="19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19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中等职业学校英语课程标准（</a:t>
            </a:r>
            <a:r>
              <a:rPr lang="en-US" altLang="zh-CN" sz="19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2020</a:t>
            </a:r>
            <a:r>
              <a:rPr lang="zh-CN" altLang="en-US" sz="19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年版）</a:t>
            </a:r>
            <a:r>
              <a:rPr lang="en-US" altLang="zh-CN" sz="19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19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中“语法项目表”中的所有</a:t>
            </a:r>
            <a:r>
              <a:rPr lang="zh-CN" altLang="en-US" sz="19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句</a:t>
            </a:r>
            <a:r>
              <a:rPr lang="zh-CN" altLang="en-US" sz="19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法项目。包含时态、被动语态、非谓语动词和句子种类等</a:t>
            </a:r>
            <a:r>
              <a:rPr lang="en-US" altLang="zh-CN" sz="19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13</a:t>
            </a:r>
            <a:r>
              <a:rPr lang="zh-CN" altLang="en-US" sz="19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项内容</a:t>
            </a:r>
            <a:endParaRPr lang="en-US" altLang="zh-CN" sz="1900" dirty="0" smtClean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endParaRPr lang="en-US" altLang="zh-CN" sz="1900" dirty="0" smtClean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 Black" panose="020B0A04020102020204" pitchFamily="34" charset="0"/>
              </a:rPr>
              <a:t>Digging in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 Black" panose="020B0A04020102020204" pitchFamily="34" charset="0"/>
              </a:rPr>
              <a:t>Trying out</a:t>
            </a:r>
          </a:p>
          <a:p>
            <a:pPr>
              <a:lnSpc>
                <a:spcPct val="150000"/>
              </a:lnSpc>
            </a:pPr>
            <a:r>
              <a:rPr lang="zh-CN" altLang="en-US" sz="19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词类</a:t>
            </a:r>
            <a:r>
              <a:rPr lang="en-US" altLang="zh-CN" sz="19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+</a:t>
            </a:r>
            <a:r>
              <a:rPr lang="zh-CN" altLang="en-US" sz="19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构词法 通过附录体现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58810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目  录</a:t>
            </a:r>
            <a:endParaRPr lang="zh-CN" altLang="en-US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一、编写背景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二、编写团队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三、教材特色与创新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四、教材框架结构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五、单册教材结构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六、单元栏目组成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七、以样章单元为例的走入式介绍</a:t>
            </a:r>
            <a:endParaRPr lang="en-US" altLang="zh-CN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4444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98" y="1542361"/>
            <a:ext cx="7115072" cy="4809600"/>
          </a:xfrm>
          <a:prstGeom prst="rect">
            <a:avLst/>
          </a:prstGeom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564367" y="523552"/>
            <a:ext cx="10970294" cy="6442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 smtClean="0">
                <a:latin typeface="Arial Black" panose="020B0A04020102020204" pitchFamily="34" charset="0"/>
              </a:rPr>
              <a:t>5  Doing a Project &amp; Quote &amp; Progress Checklist</a:t>
            </a:r>
            <a:endParaRPr lang="zh-CN" altLang="en-US" sz="3200" dirty="0"/>
          </a:p>
        </p:txBody>
      </p:sp>
      <p:sp>
        <p:nvSpPr>
          <p:cNvPr id="4" name="文本框 3"/>
          <p:cNvSpPr txBox="1"/>
          <p:nvPr/>
        </p:nvSpPr>
        <p:spPr>
          <a:xfrm>
            <a:off x="564367" y="1542361"/>
            <a:ext cx="379831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Doing a Project</a:t>
            </a:r>
            <a:endParaRPr lang="en-US" altLang="zh-CN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zh-CN" altLang="en-US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体现选择性</a:t>
            </a:r>
            <a:endParaRPr lang="en-US" altLang="zh-CN" sz="2000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0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鼓励三种学习方式的结合</a:t>
            </a:r>
            <a:endParaRPr lang="en-US" altLang="zh-CN" sz="2000" dirty="0" smtClean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000" dirty="0" smtClean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重点培养自主学习</a:t>
            </a:r>
            <a:r>
              <a:rPr lang="zh-CN" altLang="en-US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能力</a:t>
            </a:r>
            <a:endParaRPr lang="en-US" altLang="zh-CN" sz="2000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dirty="0"/>
          </a:p>
          <a:p>
            <a:r>
              <a:rPr lang="en-US" altLang="zh-CN" sz="2800" dirty="0">
                <a:solidFill>
                  <a:srgbClr val="FF0000"/>
                </a:solidFill>
                <a:latin typeface="Arial Black" panose="020B0A04020102020204" pitchFamily="34" charset="0"/>
              </a:rPr>
              <a:t>Quote</a:t>
            </a:r>
          </a:p>
          <a:p>
            <a:r>
              <a:rPr lang="zh-CN" altLang="en-US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主题相关</a:t>
            </a:r>
            <a:endParaRPr lang="en-US" altLang="zh-CN" sz="2000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r>
              <a:rPr lang="zh-CN" altLang="en-US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给予启迪</a:t>
            </a:r>
            <a:endParaRPr lang="en-US" altLang="zh-CN" sz="2000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en-US" altLang="zh-CN" dirty="0"/>
          </a:p>
          <a:p>
            <a:r>
              <a:rPr lang="en-US" altLang="zh-CN" sz="2800" dirty="0">
                <a:solidFill>
                  <a:srgbClr val="FF0000"/>
                </a:solidFill>
                <a:latin typeface="Arial Black" panose="020B0A04020102020204" pitchFamily="34" charset="0"/>
              </a:rPr>
              <a:t>Progress Checklist</a:t>
            </a:r>
          </a:p>
          <a:p>
            <a:r>
              <a:rPr lang="zh-CN" altLang="en-US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全面覆盖</a:t>
            </a:r>
            <a:r>
              <a:rPr lang="en-US" altLang="zh-CN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中等职业学校英语课程标准（</a:t>
            </a:r>
            <a:r>
              <a:rPr lang="en-US" altLang="zh-CN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2020</a:t>
            </a:r>
            <a:r>
              <a:rPr lang="zh-CN" altLang="en-US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年版）</a:t>
            </a:r>
            <a:r>
              <a:rPr lang="en-US" altLang="zh-CN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“学业质量水平”之“水平一”的</a:t>
            </a:r>
            <a:r>
              <a:rPr lang="en-US" altLang="zh-CN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20</a:t>
            </a:r>
            <a:r>
              <a:rPr lang="zh-CN" altLang="en-US" sz="20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条要求</a:t>
            </a:r>
            <a:endParaRPr lang="en-US" altLang="zh-CN" sz="2000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0328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9320" y="530082"/>
            <a:ext cx="6657771" cy="688181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一、编写背景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209320" y="1340768"/>
            <a:ext cx="5886680" cy="527090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2020</a:t>
            </a:r>
            <a:r>
              <a:rPr lang="zh-CN" altLang="en-US" dirty="0">
                <a:latin typeface="隶书" panose="02010509060101010101" pitchFamily="49" charset="-122"/>
                <a:ea typeface="隶书" panose="02010509060101010101" pitchFamily="49" charset="-122"/>
              </a:rPr>
              <a:t>年</a:t>
            </a:r>
            <a:r>
              <a:rPr lang="en-US" altLang="zh-CN" dirty="0">
                <a:latin typeface="隶书" panose="02010509060101010101" pitchFamily="49" charset="-122"/>
                <a:ea typeface="隶书" panose="02010509060101010101" pitchFamily="49" charset="-122"/>
              </a:rPr>
              <a:t>11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月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6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日，教育部职成教司发布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关于开展中等职业学校公共基础课程教材建设工作的通知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，启动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7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门公共基础课程教材建设工作。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2020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年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11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月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27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日，上海外语教育出版社提交申报立项文件。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CN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2021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年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2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月</a:t>
            </a:r>
            <a:r>
              <a:rPr lang="en-US" altLang="zh-CN" dirty="0" smtClean="0">
                <a:latin typeface="隶书" panose="02010509060101010101" pitchFamily="49" charset="-122"/>
                <a:ea typeface="隶书" panose="02010509060101010101" pitchFamily="49" charset="-122"/>
              </a:rPr>
              <a:t>3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日，教育部颁布评选结果，上海外语教育出版社教材成功入围。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410" y="530081"/>
            <a:ext cx="5369934" cy="58083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27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899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二、编写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团队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517152"/>
            <a:ext cx="10515600" cy="505991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主编：</a:t>
            </a:r>
            <a:endParaRPr lang="en-US" altLang="zh-CN" dirty="0" smtClean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梅德明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（上海外国语大学教授、博士生导师，中国外语战略研究中心学术委员会主任）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副主编：</a:t>
            </a:r>
            <a:endParaRPr lang="en-US" altLang="zh-CN" dirty="0">
              <a:solidFill>
                <a:srgbClr val="C0000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谢永业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上海工商外国语学校，正高级教师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赵美娟 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（上海外国语大学教授，高翻学院党委书记）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dirty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吴文斌</a:t>
            </a:r>
            <a:r>
              <a:rPr lang="zh-CN" altLang="en-US" dirty="0" smtClean="0">
                <a:latin typeface="隶书" panose="02010509060101010101" pitchFamily="49" charset="-122"/>
                <a:ea typeface="隶书" panose="02010509060101010101" pitchFamily="49" charset="-122"/>
              </a:rPr>
              <a:t>     上海工业技术学校教务处主任</a:t>
            </a:r>
            <a:endParaRPr lang="en-US" altLang="zh-CN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C0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编者</a:t>
            </a:r>
            <a:r>
              <a:rPr lang="zh-CN" altLang="en-US" dirty="0" smtClean="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为来自上海和江苏高校的教授、讲师，以及来自江苏和浙江地区职校的教授和特级教师等</a:t>
            </a:r>
            <a:endParaRPr lang="en-US" altLang="zh-CN" dirty="0" smtClean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endParaRPr lang="zh-CN" altLang="en-US" dirty="0">
              <a:solidFill>
                <a:srgbClr val="0070C0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763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3"/>
          </p:nvPr>
        </p:nvSpPr>
        <p:spPr>
          <a:xfrm>
            <a:off x="528810" y="672029"/>
            <a:ext cx="5567190" cy="593964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梅德明教授</a:t>
            </a:r>
            <a:endParaRPr lang="en-US" altLang="zh-CN" sz="4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梅德明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1977年毕业于上海外国语大学英语专业并留校任教至今,历任上海外国语大学英语学院副院长、院长、出国培训部主任等职。教授、博士生导师、校一级学术</a:t>
            </a:r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骨干</a:t>
            </a:r>
            <a:endParaRPr lang="en-US" altLang="zh-CN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自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2004年起至今，在教育部担任义务教育和普通高中英语学科教材审核工作，长期担任英语组</a:t>
            </a:r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组长</a:t>
            </a:r>
            <a:endParaRPr lang="en-US" altLang="zh-CN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自2010年起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至今，连续担任了国家基础教育课程教材专家工作委员会委员、教育部基础教育课程教材专家工作委员会委员、国家教材委员会专家工作委员会委员，全程参与了英语学科基础教育课程教材的建设和审核</a:t>
            </a:r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工作</a:t>
            </a:r>
            <a:endParaRPr lang="en-US" altLang="zh-CN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zh-CN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自</a:t>
            </a:r>
            <a:r>
              <a:rPr lang="zh-CN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2014年起至今，连续担任教育部普通高中英语课程标准修订组组长、教育部义务教育英语课程标准组组长</a:t>
            </a:r>
            <a:endParaRPr lang="en-US" altLang="zh-CN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zh-CN" dirty="0" smtClean="0"/>
          </a:p>
        </p:txBody>
      </p:sp>
      <p:pic>
        <p:nvPicPr>
          <p:cNvPr id="6" name="内容占位符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394" y="1052736"/>
            <a:ext cx="4516760" cy="4607468"/>
          </a:xfrm>
        </p:spPr>
      </p:pic>
    </p:spTree>
    <p:extLst>
      <p:ext uri="{BB962C8B-B14F-4D97-AF65-F5344CB8AC3E}">
        <p14:creationId xmlns="" xmlns:p14="http://schemas.microsoft.com/office/powerpoint/2010/main" val="92499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2832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三、教材特色与创新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32193"/>
            <a:ext cx="10515600" cy="477594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zh-CN" sz="3000" dirty="0">
                <a:latin typeface="隶书" panose="02010509060101010101" pitchFamily="49" charset="-122"/>
                <a:ea typeface="隶书" panose="02010509060101010101" pitchFamily="49" charset="-122"/>
              </a:rPr>
              <a:t>坚持立德树人</a:t>
            </a:r>
            <a:r>
              <a:rPr lang="zh-CN" altLang="zh-CN" sz="3000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zh-CN" sz="3000" smtClean="0">
                <a:latin typeface="隶书" panose="02010509060101010101" pitchFamily="49" charset="-122"/>
                <a:ea typeface="隶书" panose="02010509060101010101" pitchFamily="49" charset="-122"/>
              </a:rPr>
              <a:t>注重价值</a:t>
            </a:r>
            <a:r>
              <a:rPr lang="zh-CN" altLang="en-US" sz="3000" smtClean="0">
                <a:latin typeface="隶书" panose="02010509060101010101" pitchFamily="49" charset="-122"/>
                <a:ea typeface="隶书" panose="02010509060101010101" pitchFamily="49" charset="-122"/>
              </a:rPr>
              <a:t>正确</a:t>
            </a:r>
            <a:r>
              <a:rPr lang="zh-CN" altLang="zh-CN" sz="3000" smtClean="0">
                <a:latin typeface="隶书" panose="02010509060101010101" pitchFamily="49" charset="-122"/>
                <a:ea typeface="隶书" panose="02010509060101010101" pitchFamily="49" charset="-122"/>
              </a:rPr>
              <a:t>取向</a:t>
            </a:r>
            <a:r>
              <a:rPr lang="en-US" altLang="zh-CN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;</a:t>
            </a:r>
            <a:r>
              <a:rPr lang="zh-CN" altLang="zh-CN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紧</a:t>
            </a:r>
            <a:r>
              <a:rPr lang="zh-CN" altLang="zh-CN" sz="3000" dirty="0">
                <a:latin typeface="隶书" panose="02010509060101010101" pitchFamily="49" charset="-122"/>
                <a:ea typeface="隶书" panose="02010509060101010101" pitchFamily="49" charset="-122"/>
              </a:rPr>
              <a:t>扣</a:t>
            </a:r>
            <a:r>
              <a:rPr lang="en-US" altLang="zh-CN" sz="3000" dirty="0">
                <a:latin typeface="隶书" panose="02010509060101010101" pitchFamily="49" charset="-122"/>
                <a:ea typeface="隶书" panose="02010509060101010101" pitchFamily="49" charset="-122"/>
              </a:rPr>
              <a:t>《</a:t>
            </a:r>
            <a:r>
              <a:rPr lang="zh-CN" altLang="en-US" sz="3000" dirty="0">
                <a:latin typeface="隶书" panose="02010509060101010101" pitchFamily="49" charset="-122"/>
                <a:ea typeface="隶书" panose="02010509060101010101" pitchFamily="49" charset="-122"/>
              </a:rPr>
              <a:t>中等职业学校英语课程标准（</a:t>
            </a:r>
            <a:r>
              <a:rPr lang="en-US" altLang="zh-CN" sz="3000" dirty="0">
                <a:latin typeface="隶书" panose="02010509060101010101" pitchFamily="49" charset="-122"/>
                <a:ea typeface="隶书" panose="02010509060101010101" pitchFamily="49" charset="-122"/>
              </a:rPr>
              <a:t>2020</a:t>
            </a:r>
            <a:r>
              <a:rPr lang="zh-CN" altLang="en-US" sz="3000" dirty="0">
                <a:latin typeface="隶书" panose="02010509060101010101" pitchFamily="49" charset="-122"/>
                <a:ea typeface="隶书" panose="02010509060101010101" pitchFamily="49" charset="-122"/>
              </a:rPr>
              <a:t>年版）</a:t>
            </a:r>
            <a:r>
              <a:rPr lang="en-US" altLang="zh-CN" sz="3000" dirty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r>
              <a:rPr lang="zh-CN" altLang="zh-CN" sz="3000" dirty="0">
                <a:latin typeface="隶书" panose="02010509060101010101" pitchFamily="49" charset="-122"/>
                <a:ea typeface="隶书" panose="02010509060101010101" pitchFamily="49" charset="-122"/>
              </a:rPr>
              <a:t>，体现学科核心素养</a:t>
            </a:r>
            <a:endParaRPr lang="en-US" altLang="zh-CN" sz="30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针对中高职贯通，满足五年制教学需要；</a:t>
            </a:r>
            <a:r>
              <a:rPr lang="zh-CN" altLang="zh-CN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丰富</a:t>
            </a:r>
            <a:r>
              <a:rPr lang="zh-CN" altLang="en-US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的</a:t>
            </a:r>
            <a:r>
              <a:rPr lang="zh-CN" altLang="zh-CN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数字资源，</a:t>
            </a:r>
            <a:r>
              <a:rPr lang="zh-CN" altLang="en-US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有利于</a:t>
            </a:r>
            <a:r>
              <a:rPr lang="zh-CN" altLang="zh-CN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个性化教学</a:t>
            </a:r>
            <a:r>
              <a:rPr lang="zh-CN" altLang="en-US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并推动</a:t>
            </a:r>
            <a:r>
              <a:rPr lang="zh-CN" altLang="zh-CN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自主学习</a:t>
            </a:r>
            <a:endParaRPr lang="en-US" altLang="zh-CN" sz="30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选材具有时代性和经典性，能反映各行业最新发展成果；选材宣扬中华优秀传统文化、爱国主义和社会主义先进文化；选材反映科学创新精神、劳模精神、工匠精神，注重文化的传承与创新</a:t>
            </a:r>
            <a:endParaRPr lang="en-US" altLang="zh-CN" sz="30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zh-CN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教材</a:t>
            </a:r>
            <a:r>
              <a:rPr lang="zh-CN" altLang="en-US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形态新颖创新</a:t>
            </a:r>
            <a:r>
              <a:rPr lang="zh-CN" altLang="zh-CN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en-US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能</a:t>
            </a:r>
            <a:r>
              <a:rPr lang="zh-CN" altLang="zh-CN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激发</a:t>
            </a:r>
            <a:r>
              <a:rPr lang="zh-CN" altLang="en-US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学生</a:t>
            </a:r>
            <a:r>
              <a:rPr lang="zh-CN" altLang="zh-CN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学习兴趣</a:t>
            </a:r>
            <a:r>
              <a:rPr lang="zh-CN" altLang="en-US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；内容切合实际，容量和难度适中，适教利学，能满足该学段学生的素质文化要求，并为技能培养打下基础</a:t>
            </a:r>
            <a:endParaRPr lang="en-US" altLang="zh-CN" sz="3000" dirty="0" smtClean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n"/>
            </a:pPr>
            <a:r>
              <a:rPr lang="zh-CN" altLang="en-US" sz="3000" dirty="0">
                <a:latin typeface="隶书" panose="02010509060101010101" pitchFamily="49" charset="-122"/>
                <a:ea typeface="隶书" panose="02010509060101010101" pitchFamily="49" charset="-122"/>
              </a:rPr>
              <a:t>注重</a:t>
            </a:r>
            <a:r>
              <a:rPr lang="zh-CN" altLang="zh-CN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基础性和职业性相结合，人文性和工具性相结合，</a:t>
            </a:r>
            <a:r>
              <a:rPr lang="zh-CN" altLang="en-US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强调灵活性和选择性</a:t>
            </a:r>
            <a:r>
              <a:rPr lang="zh-CN" altLang="en-US" sz="3000" dirty="0">
                <a:latin typeface="隶书" panose="02010509060101010101" pitchFamily="49" charset="-122"/>
                <a:ea typeface="隶书" panose="02010509060101010101" pitchFamily="49" charset="-122"/>
              </a:rPr>
              <a:t>，</a:t>
            </a:r>
            <a:r>
              <a:rPr lang="zh-CN" altLang="zh-CN" sz="3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彰显数字经济时代新职业特色</a:t>
            </a:r>
            <a:endParaRPr lang="en-US" altLang="zh-CN" sz="30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86470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540327" y="433197"/>
            <a:ext cx="3722784" cy="1032046"/>
          </a:xfrm>
        </p:spPr>
        <p:txBody>
          <a:bodyPr>
            <a:normAutofit/>
          </a:bodyPr>
          <a:lstStyle/>
          <a:p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四、教材框架结构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702" y="121185"/>
            <a:ext cx="7682096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40327" y="2167820"/>
            <a:ext cx="3138055" cy="2790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chemeClr val="accent2"/>
                </a:solidFill>
              </a:rPr>
              <a:t>爱</a:t>
            </a:r>
            <a:r>
              <a:rPr lang="zh-CN" altLang="zh-CN" sz="2000" b="1" dirty="0">
                <a:solidFill>
                  <a:schemeClr val="accent2"/>
                </a:solidFill>
              </a:rPr>
              <a:t>听</a:t>
            </a:r>
            <a:r>
              <a:rPr lang="zh-CN" altLang="zh-CN" sz="2000" b="1" dirty="0" smtClean="0">
                <a:solidFill>
                  <a:schemeClr val="accent2"/>
                </a:solidFill>
              </a:rPr>
              <a:t>外语</a:t>
            </a:r>
            <a:r>
              <a:rPr lang="zh-CN" altLang="zh-CN" sz="2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有声</a:t>
            </a:r>
            <a:r>
              <a:rPr lang="zh-CN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移动学习系统成功入选《</a:t>
            </a:r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2019</a:t>
            </a:r>
            <a:r>
              <a:rPr lang="zh-CN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国家新闻出版署数字出版精品遴选推荐计划》，这也是我国数字出版领域的最高奖</a:t>
            </a:r>
            <a:r>
              <a:rPr lang="zh-CN" altLang="zh-CN" sz="2000" dirty="0" smtClean="0">
                <a:latin typeface="隶书" panose="02010509060101010101" pitchFamily="49" charset="-122"/>
                <a:ea typeface="隶书" panose="02010509060101010101" pitchFamily="49" charset="-122"/>
              </a:rPr>
              <a:t>项</a:t>
            </a:r>
            <a:endParaRPr lang="zh-CN" altLang="en-US" sz="2000" dirty="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594910"/>
            <a:ext cx="3932237" cy="661013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五、单册教材结构</a:t>
            </a:r>
            <a:endParaRPr lang="zh-CN" altLang="en-US" b="1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396632"/>
            <a:ext cx="6172200" cy="4055210"/>
          </a:xfr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1756065"/>
            <a:ext cx="3932237" cy="4748644"/>
          </a:xfrm>
        </p:spPr>
        <p:txBody>
          <a:bodyPr/>
          <a:lstStyle/>
          <a:p>
            <a:r>
              <a:rPr lang="en-US" altLang="zh-CN" dirty="0">
                <a:latin typeface="Arial Black" panose="020B0A04020102020204" pitchFamily="34" charset="0"/>
              </a:rPr>
              <a:t>UNDERSTANDING</a:t>
            </a:r>
          </a:p>
          <a:p>
            <a:r>
              <a:rPr lang="en-US" altLang="zh-CN" dirty="0" smtClean="0"/>
              <a:t>Reading (Text A + Text B)</a:t>
            </a:r>
          </a:p>
          <a:p>
            <a:r>
              <a:rPr lang="en-US" altLang="zh-CN" dirty="0" smtClean="0"/>
              <a:t>Listening (Conversation + Short Passage)</a:t>
            </a:r>
          </a:p>
          <a:p>
            <a:r>
              <a:rPr lang="en-US" altLang="zh-CN" dirty="0" smtClean="0"/>
              <a:t>Viewing</a:t>
            </a:r>
            <a:endParaRPr lang="en-US" altLang="zh-CN" dirty="0"/>
          </a:p>
          <a:p>
            <a:r>
              <a:rPr lang="en-US" altLang="zh-CN" dirty="0">
                <a:latin typeface="Arial Black" panose="020B0A04020102020204" pitchFamily="34" charset="0"/>
              </a:rPr>
              <a:t>DISCOVERING</a:t>
            </a:r>
          </a:p>
          <a:p>
            <a:r>
              <a:rPr lang="en-US" altLang="zh-CN" dirty="0" err="1" smtClean="0"/>
              <a:t>Prounuciation</a:t>
            </a:r>
            <a:endParaRPr lang="en-US" altLang="zh-CN" dirty="0" smtClean="0"/>
          </a:p>
          <a:p>
            <a:r>
              <a:rPr lang="en-US" altLang="zh-CN" dirty="0" smtClean="0"/>
              <a:t>Grammar</a:t>
            </a:r>
          </a:p>
          <a:p>
            <a:r>
              <a:rPr lang="en-US" altLang="zh-CN" dirty="0">
                <a:latin typeface="Arial Black" panose="020B0A04020102020204" pitchFamily="34" charset="0"/>
              </a:rPr>
              <a:t>PRODUCING</a:t>
            </a:r>
          </a:p>
          <a:p>
            <a:r>
              <a:rPr lang="en-US" altLang="zh-CN" dirty="0" smtClean="0"/>
              <a:t>Speaking</a:t>
            </a:r>
          </a:p>
          <a:p>
            <a:r>
              <a:rPr lang="en-US" altLang="zh-CN" dirty="0" smtClean="0"/>
              <a:t>Writing (Passage W + Practical W) </a:t>
            </a:r>
          </a:p>
          <a:p>
            <a:r>
              <a:rPr lang="en-US" altLang="zh-CN" dirty="0">
                <a:latin typeface="Arial Black" panose="020B0A04020102020204" pitchFamily="34" charset="0"/>
              </a:rPr>
              <a:t>EXTENDING</a:t>
            </a:r>
          </a:p>
          <a:p>
            <a:r>
              <a:rPr lang="en-US" altLang="zh-CN" dirty="0" smtClean="0"/>
              <a:t>Project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8242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68927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六、单元栏目组成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Arial Black" panose="020B0A04020102020204" pitchFamily="34" charset="0"/>
              </a:rPr>
              <a:t>1</a:t>
            </a:r>
            <a:r>
              <a:rPr lang="en-US" altLang="zh-CN" b="1" dirty="0" smtClean="0">
                <a:latin typeface="Arial Black" panose="020B0A04020102020204" pitchFamily="34" charset="0"/>
              </a:rPr>
              <a:t> </a:t>
            </a:r>
            <a:r>
              <a:rPr lang="en-US" altLang="zh-CN" b="1" dirty="0" smtClean="0"/>
              <a:t>GETTING READY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Arial Black" panose="020B0A04020102020204" pitchFamily="34" charset="0"/>
              </a:rPr>
              <a:t>2</a:t>
            </a:r>
            <a:r>
              <a:rPr lang="en-US" altLang="zh-CN" b="1" dirty="0">
                <a:latin typeface="Arial Black" panose="020B0A04020102020204" pitchFamily="34" charset="0"/>
              </a:rPr>
              <a:t> </a:t>
            </a:r>
            <a:r>
              <a:rPr lang="en-US" altLang="zh-CN" b="1" dirty="0" smtClean="0"/>
              <a:t>LISTENING, SPEAKING AND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PRONUNCIATION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Arial Black" panose="020B0A04020102020204" pitchFamily="34" charset="0"/>
              </a:rPr>
              <a:t>3</a:t>
            </a:r>
            <a:r>
              <a:rPr lang="en-US" altLang="zh-CN" b="1" dirty="0">
                <a:latin typeface="Arial Black" panose="020B0A04020102020204" pitchFamily="34" charset="0"/>
              </a:rPr>
              <a:t> </a:t>
            </a:r>
            <a:r>
              <a:rPr lang="en-US" altLang="zh-CN" b="1" dirty="0" smtClean="0"/>
              <a:t>READING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Arial Black" panose="020B0A04020102020204" pitchFamily="34" charset="0"/>
              </a:rPr>
              <a:t>4</a:t>
            </a:r>
            <a:r>
              <a:rPr lang="en-US" altLang="zh-CN" b="1" dirty="0" smtClean="0"/>
              <a:t> GRAMMAR IN FOCUS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  <a:latin typeface="Arial Black" panose="020B0A04020102020204" pitchFamily="34" charset="0"/>
              </a:rPr>
              <a:t>5 </a:t>
            </a:r>
            <a:r>
              <a:rPr lang="en-US" altLang="zh-CN" b="1" dirty="0" smtClean="0"/>
              <a:t>DOING A PROJECT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1620982"/>
            <a:ext cx="3932237" cy="42480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BIG IDEA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LEARNING OBJECTIVES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QUOTATION 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PROGRESS CHECKLIST</a:t>
            </a:r>
            <a:endParaRPr lang="zh-CN" altLang="en-US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87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1832</Words>
  <Application>Microsoft Office PowerPoint</Application>
  <PresentationFormat>自定义</PresentationFormat>
  <Paragraphs>178</Paragraphs>
  <Slides>20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   NEWSTART ENGLISH FOR VOCATIONAL SCHOOLS</vt:lpstr>
      <vt:lpstr>目  录</vt:lpstr>
      <vt:lpstr>一、编写背景</vt:lpstr>
      <vt:lpstr>二、编写团队</vt:lpstr>
      <vt:lpstr>幻灯片 5</vt:lpstr>
      <vt:lpstr>三、教材特色与创新</vt:lpstr>
      <vt:lpstr>四、教材框架结构</vt:lpstr>
      <vt:lpstr>五、单册教材结构</vt:lpstr>
      <vt:lpstr>六、单元栏目组成</vt:lpstr>
      <vt:lpstr>七、以样章单元为例的走入式介绍</vt:lpstr>
      <vt:lpstr>                 Leaning Objectives &amp; 1  Getting Ready</vt:lpstr>
      <vt:lpstr>2  Listening，Speaking and Pronunciation</vt:lpstr>
      <vt:lpstr>2  Listening，Speaking and Pronunciation</vt:lpstr>
      <vt:lpstr>2  Listening，Speaking and Pronunciation</vt:lpstr>
      <vt:lpstr>幻灯片 15</vt:lpstr>
      <vt:lpstr>幻灯片 16</vt:lpstr>
      <vt:lpstr>幻灯片 17</vt:lpstr>
      <vt:lpstr>幻灯片 18</vt:lpstr>
      <vt:lpstr>幻灯片 19</vt:lpstr>
      <vt:lpstr>幻灯片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新起点中职英语</dc:title>
  <dc:creator>amy2moon</dc:creator>
  <cp:lastModifiedBy>Administrator</cp:lastModifiedBy>
  <cp:revision>47</cp:revision>
  <dcterms:created xsi:type="dcterms:W3CDTF">2021-06-02T01:41:38Z</dcterms:created>
  <dcterms:modified xsi:type="dcterms:W3CDTF">2021-06-16T03:22:01Z</dcterms:modified>
</cp:coreProperties>
</file>