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4"/>
  </p:notesMasterIdLst>
  <p:sldIdLst>
    <p:sldId id="283" r:id="rId3"/>
    <p:sldId id="297" r:id="rId4"/>
    <p:sldId id="294" r:id="rId5"/>
    <p:sldId id="295" r:id="rId6"/>
    <p:sldId id="331" r:id="rId7"/>
    <p:sldId id="301" r:id="rId8"/>
    <p:sldId id="256" r:id="rId9"/>
    <p:sldId id="302" r:id="rId10"/>
    <p:sldId id="330" r:id="rId11"/>
    <p:sldId id="287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3" r:id="rId20"/>
    <p:sldId id="314" r:id="rId21"/>
    <p:sldId id="315" r:id="rId22"/>
    <p:sldId id="317" r:id="rId23"/>
    <p:sldId id="319" r:id="rId24"/>
    <p:sldId id="320" r:id="rId25"/>
    <p:sldId id="322" r:id="rId26"/>
    <p:sldId id="323" r:id="rId27"/>
    <p:sldId id="325" r:id="rId28"/>
    <p:sldId id="326" r:id="rId29"/>
    <p:sldId id="327" r:id="rId30"/>
    <p:sldId id="328" r:id="rId31"/>
    <p:sldId id="329" r:id="rId32"/>
    <p:sldId id="282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C4A71-370C-4ED2-BB50-1517E8907EC4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9610-86E7-4F2B-B64E-A8BE74A00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640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9610-86E7-4F2B-B64E-A8BE74A00163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9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圆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23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507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54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82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13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56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412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42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769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858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4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E745E4-616B-413B-A5F4-2E4C5E9A41B5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FDBCE3-F908-4782-9892-370143BCA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45E4-616B-413B-A5F4-2E4C5E9A41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2021/6/16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DBCE3-F908-4782-9892-370143BCA8C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7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572560" cy="1470025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新理念   新选择</a:t>
            </a:r>
            <a:r>
              <a:rPr lang="en-US" altLang="zh-CN" sz="66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6600" dirty="0" smtClean="0"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6600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副标题 9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772400" cy="1944216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“十三五”职业教育国家规划教材</a:t>
            </a:r>
            <a:endParaRPr lang="en-US" altLang="zh-CN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新理念职业英语</a:t>
            </a:r>
            <a:r>
              <a:rPr lang="en-US" altLang="zh-C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endParaRPr lang="en-US" altLang="zh-CN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华文新魏" panose="02010800040101010101" pitchFamily="2" charset="-122"/>
                <a:cs typeface="Verdana" panose="020B0604030504040204" pitchFamily="34" charset="0"/>
              </a:rPr>
              <a:t>年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华文新魏" panose="02010800040101010101" pitchFamily="2" charset="-122"/>
                <a:cs typeface="Verdana" panose="020B0604030504040204" pitchFamily="34" charset="0"/>
              </a:rPr>
              <a:t>6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华文新魏" panose="02010800040101010101" pitchFamily="2" charset="-122"/>
                <a:cs typeface="Verdana" panose="020B0604030504040204" pitchFamily="34" charset="0"/>
              </a:rPr>
              <a:t>月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华文新魏" panose="02010800040101010101" pitchFamily="2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33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 noGrp="1"/>
          </p:cNvSpPr>
          <p:nvPr>
            <p:ph type="title"/>
          </p:nvPr>
        </p:nvSpPr>
        <p:spPr>
          <a:xfrm>
            <a:off x="395536" y="5517232"/>
            <a:ext cx="8291264" cy="517808"/>
          </a:xfrm>
          <a:prstGeom prst="rect">
            <a:avLst/>
          </a:prstGeom>
          <a:solidFill>
            <a:schemeClr val="accent1"/>
          </a:solidFill>
          <a:ln cmpd="dbl">
            <a:noFill/>
          </a:ln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dirty="0"/>
          </a:p>
          <a:p>
            <a:pPr marL="457200" lvl="1"/>
            <a:endParaRPr lang="en-US" altLang="zh-CN" dirty="0"/>
          </a:p>
          <a:p>
            <a:endParaRPr lang="en-US" altLang="zh-CN" dirty="0"/>
          </a:p>
          <a:p>
            <a:pPr marL="265176">
              <a:lnSpc>
                <a:spcPct val="15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265176">
              <a:lnSpc>
                <a:spcPct val="15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265176">
              <a:lnSpc>
                <a:spcPct val="15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265176">
              <a:lnSpc>
                <a:spcPct val="15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dirty="0"/>
          </a:p>
          <a:p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zh-CN" altLang="en-US" sz="5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特    点 </a:t>
            </a:r>
            <a:endParaRPr lang="zh-CN" altLang="en-US" sz="5400" dirty="0">
              <a:solidFill>
                <a:schemeClr val="tx1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419872" y="-99392"/>
            <a:ext cx="4392488" cy="5256584"/>
          </a:xfrm>
          <a:prstGeom prst="rect">
            <a:avLst/>
          </a:prstGeom>
        </p:spPr>
        <p:txBody>
          <a:bodyPr vert="horz" lIns="182880" tIns="91440" anchor="ctr" anchorCtr="1">
            <a:normAutofit fontScale="9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zh-CN" altLang="en-US" dirty="0" smtClean="0"/>
          </a:p>
          <a:p>
            <a:pPr marL="0" indent="0">
              <a:buFont typeface="Wingdings 2"/>
              <a:buNone/>
            </a:pPr>
            <a:endParaRPr lang="en-US" altLang="zh-CN" dirty="0" smtClean="0"/>
          </a:p>
          <a:p>
            <a:pPr marL="0" indent="0">
              <a:buFont typeface="Wingdings 2"/>
              <a:buNone/>
            </a:pPr>
            <a:endParaRPr lang="zh-CN" altLang="en-US" dirty="0" smtClean="0"/>
          </a:p>
          <a:p>
            <a:pPr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关注学生学习基础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有机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融合多种元素</a:t>
            </a:r>
          </a:p>
          <a:p>
            <a:pPr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全力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推动语言实践</a:t>
            </a:r>
          </a:p>
          <a:p>
            <a:pPr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实施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内容要求分层</a:t>
            </a:r>
          </a:p>
          <a:p>
            <a:pPr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凸显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职业教育特色</a:t>
            </a:r>
          </a:p>
          <a:p>
            <a:pPr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建立多维资源体系</a:t>
            </a:r>
            <a:endParaRPr lang="zh-CN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Font typeface="Wingdings 2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769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661824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关注学生学习基础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 anchor="ctr">
            <a:normAutofit fontScale="85000" lnSpcReduction="10000"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充分考虑中职学校学生的英语学习基础，逐步呈  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现语言材料和知识，语言难度和容量</a:t>
            </a:r>
            <a:r>
              <a:rPr lang="zh-CN" alt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适中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注重任务的层层铺垫，为学生创造安全和谐的语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言使用</a:t>
            </a:r>
            <a:r>
              <a:rPr lang="zh-CN" alt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环境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提供充足的语言输入量，开展目的明确的训练，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使学生具备相应的语言输出</a:t>
            </a:r>
            <a:r>
              <a:rPr lang="zh-CN" alt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能力</a:t>
            </a:r>
            <a:endParaRPr lang="zh-CN" altLang="en-US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9181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661824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有机融合多种元素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 anchor="ctr">
            <a:normAutofit fontScale="85000" lnSpcReduction="10000"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将话题、场景、任务、活动、功能、语音和语法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等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要素有机结合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语料真实新颖，兼顾生活和职业场景，语言复现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率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高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编写注重多样化的基于场景与任务的合作，切实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培养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学生与人合作和解决问题的能力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4760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661824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全力推动语言实践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 anchor="ctr">
            <a:normAutofit fontScale="85000" lnSpcReduction="10000"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始终贯穿“做中学”的理念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用任务推动语言学习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语音、语法和功能等要素始终在语境中呈现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既体现职业教育重视操作的特点，也符合中职学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生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喜爱实践的个性，有利于提升学生的学习兴趣、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提高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语言应用能力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899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661824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实施内容要求分层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 anchor="ctr">
            <a:normAutofit fontScale="85000" lnSpcReduction="10000"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根据</a:t>
            </a: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课程标准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要求对教学内容和教学要求做了分</a:t>
            </a: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层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处理，体现了很强的选择性，能较好地解决中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学生学习基础离散度大的问题，满足不同层次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需求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在听说读写环节中分别安排了拓展内容，用</a:t>
            </a: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*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表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示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，作为较高要求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1620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661824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凸</a:t>
            </a:r>
            <a:r>
              <a:rPr lang="zh-CN" altLang="en-US" dirty="0" smtClean="0">
                <a:solidFill>
                  <a:srgbClr val="FF0000"/>
                </a:solidFill>
              </a:rPr>
              <a:t>显职业教育特色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 anchor="ctr">
            <a:normAutofit lnSpcReduction="10000"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为学生提供多种职业场景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将语言教学和职场任务相结合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将典型场景与通用能力相结合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注重培养学生职场所需的语言应用能力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既适合服务类专业的学生，又适合生产制造类</a:t>
            </a:r>
            <a:r>
              <a:rPr lang="zh-CN" altLang="zh-CN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专业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的学生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7939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661824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建立多维资源体系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960" y="530352"/>
            <a:ext cx="4474840" cy="4626840"/>
          </a:xfrm>
        </p:spPr>
        <p:txBody>
          <a:bodyPr numCol="1" anchor="ctr">
            <a:normAutofit/>
          </a:bodyPr>
          <a:lstStyle/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学生用书</a:t>
            </a: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（包含</a:t>
            </a: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练习册</a:t>
            </a: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教师用书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爱听外语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-36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电子教案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756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91264" cy="517808"/>
          </a:xfrm>
          <a:solidFill>
            <a:schemeClr val="accent1"/>
          </a:solidFill>
          <a:ln cmpd="dbl">
            <a:noFill/>
          </a:ln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5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5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zh-CN" altLang="en-US" sz="5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教材“新”理念</a:t>
            </a:r>
            <a:endParaRPr lang="zh-CN" altLang="en-US" sz="54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692696"/>
            <a:ext cx="9525744" cy="4320480"/>
          </a:xfrm>
        </p:spPr>
        <p:txBody>
          <a:bodyPr numCol="2" spcCol="360000">
            <a:normAutofit fontScale="55000" lnSpcReduction="20000"/>
          </a:bodyPr>
          <a:lstStyle/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en-US" sz="4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知识体系的建立</a:t>
            </a:r>
            <a:endParaRPr lang="en-US" altLang="zh-CN" sz="41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4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透明性</a:t>
            </a:r>
            <a:r>
              <a:rPr lang="en-US" altLang="zh-CN" sz="4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endParaRPr lang="zh-CN" altLang="zh-CN" sz="41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4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一致性</a:t>
            </a:r>
            <a:r>
              <a:rPr lang="en-US" altLang="zh-CN" sz="4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endParaRPr lang="zh-CN" altLang="zh-CN" sz="41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4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接受性任务和创造性任务  </a:t>
            </a: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4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从公式型用法向创造型用法过渡</a:t>
            </a: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4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任务相关性 </a:t>
            </a:r>
            <a:r>
              <a:rPr lang="en-US" altLang="zh-CN" sz="4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endParaRPr lang="zh-CN" altLang="zh-CN" sz="4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5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强调策略</a:t>
            </a: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5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归纳式学习和</a:t>
            </a:r>
            <a:endParaRPr lang="en-US" altLang="zh-CN" sz="51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0" defTabSz="648000">
              <a:lnSpc>
                <a:spcPct val="170000"/>
              </a:lnSpc>
              <a:buNone/>
            </a:pPr>
            <a:r>
              <a:rPr lang="en-US" altLang="zh-CN" sz="5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zh-CN" sz="5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演绎式学习</a:t>
            </a:r>
            <a:r>
              <a:rPr lang="en-US" altLang="zh-CN" sz="5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endParaRPr lang="zh-CN" altLang="zh-CN" sz="51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5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个性化 </a:t>
            </a:r>
          </a:p>
          <a:p>
            <a:pPr marL="722376" indent="-457200" defTabSz="6480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zh-CN" sz="51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形式和含义</a:t>
            </a:r>
          </a:p>
          <a:p>
            <a:pPr marL="0" lvl="0" indent="0">
              <a:buNone/>
            </a:pP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xmlns="" val="205346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199" y="620688"/>
            <a:ext cx="3008313" cy="814412"/>
          </a:xfrm>
        </p:spPr>
        <p:txBody>
          <a:bodyPr>
            <a:normAutofit fontScale="90000"/>
          </a:bodyPr>
          <a:lstStyle/>
          <a:p>
            <a:r>
              <a:rPr lang="en-US" altLang="zh-CN" sz="31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1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31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知识</a:t>
            </a:r>
            <a:r>
              <a:rPr lang="zh-CN" altLang="zh-CN" sz="31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体系的</a:t>
            </a:r>
            <a:r>
              <a:rPr lang="zh-CN" altLang="zh-CN" sz="31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建立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刘璟\Desktop\新理念职业英语\内容\新理念职业英语第一册 (基础模块) 学生用书 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3050"/>
            <a:ext cx="5112568" cy="63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691063"/>
          </a:xfrm>
        </p:spPr>
        <p:txBody>
          <a:bodyPr/>
          <a:lstStyle/>
          <a:p>
            <a:r>
              <a:rPr lang="zh-CN" altLang="en-US" sz="2700" kern="100" smtClean="0">
                <a:latin typeface="隶书" panose="02010509060101010101" pitchFamily="49" charset="-122"/>
                <a:ea typeface="隶书" panose="02010509060101010101" pitchFamily="49" charset="-122"/>
              </a:rPr>
              <a:t>帮助</a:t>
            </a:r>
            <a:r>
              <a:rPr lang="zh-CN" altLang="zh-CN" sz="2700" kern="1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学习</a:t>
            </a:r>
            <a:r>
              <a:rPr lang="zh-CN" altLang="zh-CN" sz="2700" kern="100" dirty="0">
                <a:latin typeface="隶书" panose="02010509060101010101" pitchFamily="49" charset="-122"/>
                <a:ea typeface="隶书" panose="02010509060101010101" pitchFamily="49" charset="-122"/>
              </a:rPr>
              <a:t>者通过听、看和使用英语语言在丰富、真实的交际环境中巩固旧的知识体系并建立新的知识体系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958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21804" y="548680"/>
            <a:ext cx="3386683" cy="59776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6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透明性</a:t>
            </a:r>
            <a:r>
              <a:rPr lang="en-US" altLang="zh-CN" sz="31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1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br>
              <a:rPr lang="en-US" altLang="zh-CN" sz="31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CN" altLang="zh-CN" sz="3100" dirty="0">
                <a:solidFill>
                  <a:schemeClr val="lt1"/>
                </a:solidFill>
              </a:rPr>
              <a:t/>
            </a:r>
            <a:br>
              <a:rPr lang="zh-CN" altLang="zh-CN" sz="3100" dirty="0">
                <a:solidFill>
                  <a:schemeClr val="lt1"/>
                </a:solidFill>
              </a:rPr>
            </a:br>
            <a:endParaRPr lang="zh-CN" alt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01183" y="788697"/>
            <a:ext cx="3386683" cy="21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1738" y="1401905"/>
            <a:ext cx="4690865" cy="4464496"/>
          </a:xfrm>
        </p:spPr>
        <p:txBody>
          <a:bodyPr>
            <a:no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在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Scope and sequence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以及</a:t>
            </a: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单元</a:t>
            </a:r>
            <a:r>
              <a:rPr lang="en-US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Goals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中，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详细列出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了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每单元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需要教学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语言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技能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结构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和功能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等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Clr>
                <a:srgbClr val="FFC000"/>
              </a:buClr>
              <a:buNone/>
            </a:pPr>
            <a:endParaRPr lang="zh-CN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编者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还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根据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职业学校中职及高职英语课程标准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对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教材的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话题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教学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目标、语言功能、语法知识等做了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梳理和补充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以求能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最大程度满足国内中职教师和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学生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的教学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要求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5292080" y="4077072"/>
            <a:ext cx="3570958" cy="24782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全书板块设置统一规划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板块目标要求前后一致</a:t>
            </a:r>
            <a:endParaRPr lang="zh-CN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文本占位符 2"/>
          <p:cNvSpPr txBox="1">
            <a:spLocks/>
          </p:cNvSpPr>
          <p:nvPr/>
        </p:nvSpPr>
        <p:spPr>
          <a:xfrm>
            <a:off x="5268119" y="3314272"/>
            <a:ext cx="3135263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1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一致性</a:t>
            </a:r>
            <a:endParaRPr lang="zh-CN" alt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3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CN" altLang="en-US" sz="4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目  录</a:t>
            </a:r>
            <a:endParaRPr lang="zh-CN" altLang="en-US" sz="4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zh-CN" altLang="en-US" sz="3600" b="1" kern="100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背景和理念</a:t>
            </a:r>
            <a:endParaRPr lang="en-US" altLang="zh-CN" sz="3500" b="1" kern="100" dirty="0" smtClean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zh-CN" altLang="en-US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二、市场情况</a:t>
            </a:r>
            <a:endParaRPr lang="en-US" altLang="zh-CN" sz="35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zh-CN" altLang="en-US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三、体系构成和特点</a:t>
            </a:r>
            <a:endParaRPr lang="en-US" altLang="zh-CN" sz="35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zh-CN" altLang="en-US" sz="3500" b="1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五、教材“新”理念解读</a:t>
            </a:r>
            <a:endParaRPr lang="en-US" altLang="zh-CN" sz="3500" b="1" dirty="0" smtClean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zh-CN" altLang="en-US" sz="3500" b="1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六、职业模块、高阶 </a:t>
            </a:r>
            <a:r>
              <a:rPr lang="en-US" altLang="zh-CN" sz="3500" b="1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 &amp; </a:t>
            </a:r>
            <a:r>
              <a:rPr lang="zh-CN" altLang="en-US" sz="3500" b="1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高阶 </a:t>
            </a:r>
            <a:r>
              <a:rPr lang="en-US" altLang="zh-CN" sz="3500" b="1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 </a:t>
            </a:r>
            <a:r>
              <a:rPr lang="zh-CN" altLang="en-US" sz="3500" b="1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的主要特点</a:t>
            </a:r>
            <a:endParaRPr lang="en-US" altLang="zh-CN" sz="3500" b="1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lnSpc>
                <a:spcPct val="20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zh-CN" altLang="en-US" sz="3500" b="1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四、</a:t>
            </a:r>
            <a:r>
              <a:rPr lang="zh-CN" altLang="en-US" sz="3500" b="1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样章</a:t>
            </a:r>
            <a:r>
              <a:rPr lang="zh-CN" altLang="en-US" sz="3500" b="1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展示</a:t>
            </a:r>
            <a:endParaRPr lang="zh-CN" altLang="en-US" sz="35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89075" y="-2162281"/>
            <a:ext cx="2286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250"/>
              </a:spcBef>
              <a:buClr>
                <a:srgbClr val="F07F09"/>
              </a:buClr>
              <a:buSzPct val="80000"/>
            </a:pPr>
            <a:endParaRPr lang="en-US" altLang="zh-CN" sz="2800" dirty="0">
              <a:solidFill>
                <a:prstClr val="black"/>
              </a:solidFill>
            </a:endParaRPr>
          </a:p>
          <a:p>
            <a:pPr lvl="0">
              <a:spcBef>
                <a:spcPts val="250"/>
              </a:spcBef>
              <a:buClr>
                <a:srgbClr val="F07F09"/>
              </a:buClr>
              <a:buSzPct val="80000"/>
            </a:pPr>
            <a:endParaRPr lang="zh-CN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4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1859" y="772777"/>
            <a:ext cx="4596493" cy="700893"/>
          </a:xfrm>
        </p:spPr>
        <p:txBody>
          <a:bodyPr>
            <a:normAutofit fontScale="25000" lnSpcReduction="20000"/>
          </a:bodyPr>
          <a:lstStyle/>
          <a:p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4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1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zh-CN" altLang="zh-CN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接受</a:t>
            </a:r>
            <a:r>
              <a:rPr lang="zh-CN" altLang="en-US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性</a:t>
            </a:r>
            <a:r>
              <a:rPr lang="zh-CN" altLang="zh-CN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任务</a:t>
            </a:r>
            <a:r>
              <a:rPr lang="en-US" altLang="zh-CN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r>
              <a:rPr lang="en-US" altLang="zh-CN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&amp; </a:t>
            </a:r>
            <a:r>
              <a:rPr lang="zh-CN" altLang="zh-CN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创造性任务 </a:t>
            </a:r>
            <a:r>
              <a:rPr lang="en-US" altLang="zh-CN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</a:t>
            </a:r>
          </a:p>
          <a:p>
            <a:endParaRPr lang="zh-CN" altLang="en-US" sz="4200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341859" y="1962001"/>
            <a:ext cx="4302149" cy="353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任务</a:t>
            </a: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的排序应以输入开始，逐渐过渡到输出</a:t>
            </a:r>
          </a:p>
          <a:p>
            <a:pPr marL="0" indent="0">
              <a:buNone/>
            </a:pP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语言</a:t>
            </a: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学习初期，接受性任务非常重要</a:t>
            </a:r>
          </a:p>
          <a:p>
            <a:pPr marL="0" indent="0">
              <a:buNone/>
            </a:pPr>
            <a:endParaRPr lang="en-US" altLang="zh-CN" dirty="0" smtClean="0">
              <a:latin typeface="+mj-lt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j-lt"/>
                <a:ea typeface="隶书" panose="02010509060101010101" pitchFamily="49" charset="-122"/>
              </a:rPr>
              <a:t>Reading </a:t>
            </a:r>
            <a:r>
              <a:rPr lang="en-US" altLang="zh-CN" dirty="0">
                <a:latin typeface="+mj-lt"/>
                <a:ea typeface="隶书" panose="02010509060101010101" pitchFamily="49" charset="-122"/>
              </a:rPr>
              <a:t>and Listening</a:t>
            </a: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在前</a:t>
            </a:r>
          </a:p>
          <a:p>
            <a:pPr marL="0" indent="0">
              <a:buNone/>
            </a:pPr>
            <a:r>
              <a:rPr lang="en-US" altLang="zh-CN" dirty="0">
                <a:latin typeface="+mj-lt"/>
                <a:ea typeface="隶书" panose="02010509060101010101" pitchFamily="49" charset="-122"/>
              </a:rPr>
              <a:t>Speaking and Writing</a:t>
            </a: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在后</a:t>
            </a:r>
          </a:p>
          <a:p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5103812" y="908720"/>
            <a:ext cx="4040188" cy="429009"/>
          </a:xfrm>
        </p:spPr>
        <p:txBody>
          <a:bodyPr>
            <a:normAutofit fontScale="25000" lnSpcReduction="20000"/>
          </a:bodyPr>
          <a:lstStyle/>
          <a:p>
            <a:endParaRPr lang="en-US" altLang="zh-CN" sz="112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zh-CN" altLang="zh-CN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任务</a:t>
            </a:r>
            <a:r>
              <a:rPr lang="zh-CN" altLang="zh-CN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相关性</a:t>
            </a:r>
            <a:endParaRPr lang="zh-CN" altLang="en-US" sz="112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内容占位符 6"/>
          <p:cNvSpPr>
            <a:spLocks noGrp="1"/>
          </p:cNvSpPr>
          <p:nvPr>
            <p:ph sz="half" idx="2"/>
          </p:nvPr>
        </p:nvSpPr>
        <p:spPr>
          <a:xfrm>
            <a:off x="5103812" y="1916832"/>
            <a:ext cx="3644652" cy="395128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任务排列是否有内在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逻辑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？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   </a:t>
            </a:r>
            <a:endParaRPr lang="zh-CN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任务难度是否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适宜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？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    </a:t>
            </a:r>
            <a:endParaRPr lang="zh-CN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任务与任务之间是否彼此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相关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？</a:t>
            </a:r>
            <a:endParaRPr lang="zh-CN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在难度合适的情况下，前任务应成为开展后任务的平台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2825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6664" y="476672"/>
            <a:ext cx="4186808" cy="936103"/>
          </a:xfrm>
        </p:spPr>
        <p:txBody>
          <a:bodyPr>
            <a:normAutofit fontScale="25000" lnSpcReduction="20000"/>
          </a:bodyPr>
          <a:lstStyle/>
          <a:p>
            <a:endParaRPr lang="en-US" altLang="zh-CN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7400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+mj-cs"/>
            </a:endParaRPr>
          </a:p>
          <a:p>
            <a:r>
              <a:rPr lang="zh-CN" altLang="en-US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形式</a:t>
            </a:r>
            <a:r>
              <a:rPr lang="zh-CN" altLang="en-US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和含义  </a:t>
            </a:r>
            <a:endParaRPr lang="en-US" altLang="zh-CN" sz="1120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zh-CN" altLang="en-US" sz="5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265088" y="1412775"/>
            <a:ext cx="4041775" cy="482453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以掌握形式为主要学习目标；但学前，提供真实的交际环境，使学习者充分感知形式，并自觉理解形式和功能之间的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联系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A</a:t>
            </a:r>
            <a:r>
              <a:rPr lang="en-US" altLang="zh-CN" sz="2800" dirty="0">
                <a:solidFill>
                  <a:srgbClr val="C00000"/>
                </a:solidFill>
              </a:rPr>
              <a:t>   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真实场景中观察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B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操练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C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操练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Notes</a:t>
            </a:r>
            <a:r>
              <a:rPr lang="zh-CN" altLang="en-US" sz="2800" b="1" dirty="0">
                <a:solidFill>
                  <a:srgbClr val="C00000"/>
                </a:solidFill>
              </a:rPr>
              <a:t>：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简要讲解语法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D 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真实场景中应用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05958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484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635896" y="548680"/>
            <a:ext cx="5050904" cy="6048672"/>
          </a:xfrm>
          <a:solidFill>
            <a:schemeClr val="accent6"/>
          </a:solidFill>
        </p:spPr>
        <p:txBody>
          <a:bodyPr lIns="0" rIns="0" spcCol="36000">
            <a:normAutofit/>
          </a:bodyPr>
          <a:lstStyle/>
          <a:p>
            <a:pPr marL="0" indent="0">
              <a:buNone/>
            </a:pPr>
            <a:endParaRPr lang="en-US" altLang="zh-CN" sz="1600" b="1" dirty="0">
              <a:solidFill>
                <a:srgbClr val="FF0000"/>
              </a:solidFill>
              <a:latin typeface="Arial Black" panose="020B0A040201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endParaRPr lang="zh-CN" altLang="zh-CN" sz="1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使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学习者有机会将自己的经验、兴趣、生活、爱好、感受、态度与他人分享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使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学习过程成为对学习者来说有意义、真实的事情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000" b="0" dirty="0">
              <a:solidFill>
                <a:schemeClr val="accent5">
                  <a:lumMod val="75000"/>
                </a:schemeClr>
              </a:solidFill>
              <a:ea typeface="华文琥珀" panose="02010800040101010101" pitchFamily="2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4294967295"/>
          </p:nvPr>
        </p:nvSpPr>
        <p:spPr>
          <a:xfrm>
            <a:off x="5102225" y="1484313"/>
            <a:ext cx="4041775" cy="639762"/>
          </a:xfrm>
        </p:spPr>
        <p:txBody>
          <a:bodyPr>
            <a:normAutofit/>
          </a:bodyPr>
          <a:lstStyle/>
          <a:p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sz="4200" dirty="0" smtClean="0">
              <a:solidFill>
                <a:schemeClr val="accent5">
                  <a:lumMod val="7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0158" y="980728"/>
            <a:ext cx="4576298" cy="5040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个性化 </a:t>
            </a:r>
            <a:r>
              <a:rPr lang="en-US" altLang="zh-CN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599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457200" y="527671"/>
            <a:ext cx="4392488" cy="1152128"/>
          </a:xfrm>
          <a:noFill/>
        </p:spPr>
        <p:txBody>
          <a:bodyPr>
            <a:normAutofit fontScale="25000" lnSpcReduction="20000"/>
          </a:bodyPr>
          <a:lstStyle/>
          <a:p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51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9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9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9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9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9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sz="8000" dirty="0" smtClean="0"/>
          </a:p>
          <a:p>
            <a:endParaRPr lang="en-US" altLang="zh-CN" sz="8000" dirty="0"/>
          </a:p>
          <a:p>
            <a:endParaRPr lang="en-US" altLang="zh-CN" sz="8000" dirty="0" smtClean="0"/>
          </a:p>
          <a:p>
            <a:endParaRPr lang="en-US" altLang="zh-CN" sz="8000" dirty="0"/>
          </a:p>
          <a:p>
            <a:endParaRPr lang="en-US" altLang="zh-CN" sz="8000" dirty="0" smtClean="0"/>
          </a:p>
          <a:p>
            <a:endParaRPr lang="en-US" altLang="zh-CN" sz="8000" dirty="0"/>
          </a:p>
          <a:p>
            <a:endParaRPr lang="en-US" altLang="zh-CN" sz="8000" dirty="0" smtClean="0"/>
          </a:p>
          <a:p>
            <a:endParaRPr lang="en-US" altLang="zh-CN" sz="1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zh-CN" altLang="zh-CN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从公式型用法向</a:t>
            </a:r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zh-CN" altLang="zh-CN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创造型用法过渡</a:t>
            </a:r>
            <a:endParaRPr lang="en-US" altLang="zh-CN" sz="1120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zh-CN" altLang="en-US" sz="5100" dirty="0" smtClean="0"/>
          </a:p>
          <a:p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>
          <a:xfrm>
            <a:off x="4468651" y="637829"/>
            <a:ext cx="4536504" cy="664790"/>
          </a:xfrm>
        </p:spPr>
        <p:txBody>
          <a:bodyPr>
            <a:normAutofit fontScale="25000" lnSpcReduction="20000"/>
          </a:bodyPr>
          <a:lstStyle/>
          <a:p>
            <a:endParaRPr lang="en-US" altLang="zh-CN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CN" altLang="en-US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归纳式学习  </a:t>
            </a:r>
            <a:r>
              <a:rPr lang="en-US" altLang="zh-CN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&amp;  </a:t>
            </a:r>
            <a:r>
              <a:rPr lang="zh-CN" altLang="en-US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演绎</a:t>
            </a:r>
            <a:r>
              <a:rPr lang="zh-CN" altLang="en-US" sz="112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式</a:t>
            </a:r>
            <a:r>
              <a:rPr lang="zh-CN" altLang="en-US" sz="112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学习</a:t>
            </a:r>
            <a:endParaRPr lang="zh-CN" altLang="en-US" sz="112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323528" y="1789534"/>
            <a:ext cx="4248472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公式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型</a:t>
            </a:r>
            <a:r>
              <a:rPr lang="en-US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再生型</a:t>
            </a:r>
            <a:r>
              <a:rPr lang="en-US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创造型</a:t>
            </a:r>
            <a:endParaRPr lang="en-US" altLang="zh-CN" sz="28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从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“惯常搭配、短对话和例句等”过渡到“操练和练习”，最后达到“能</a:t>
            </a: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用熟悉的单词、结构和发音进行任意能满足交际需要的语言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”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4"/>
          </p:nvPr>
        </p:nvSpPr>
        <p:spPr>
          <a:xfrm>
            <a:off x="4716016" y="1988840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演绎：规则</a:t>
            </a:r>
            <a:r>
              <a:rPr lang="en-US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</a:t>
            </a:r>
            <a:r>
              <a:rPr lang="zh-CN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案例</a:t>
            </a:r>
          </a:p>
          <a:p>
            <a:pPr marL="0" indent="0"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归纳：案例</a:t>
            </a:r>
            <a:r>
              <a:rPr lang="en-US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</a:t>
            </a:r>
            <a:r>
              <a:rPr lang="zh-CN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规则</a:t>
            </a:r>
          </a:p>
          <a:p>
            <a:pPr marL="0" lvl="0" indent="0">
              <a:buNone/>
            </a:pPr>
            <a:endParaRPr lang="en-US" altLang="zh-CN" b="1" dirty="0" smtClean="0"/>
          </a:p>
          <a:p>
            <a:pPr marL="0" lvl="0" indent="0">
              <a:buNone/>
            </a:pP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学习者的态度和认知方式</a:t>
            </a:r>
          </a:p>
          <a:p>
            <a:pPr marL="0" lvl="0" indent="0">
              <a:buNone/>
            </a:pP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教师的偏好</a:t>
            </a:r>
          </a:p>
          <a:p>
            <a:pPr marL="0" lvl="0" indent="0">
              <a:buNone/>
            </a:pP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教学步骤和目标</a:t>
            </a:r>
          </a:p>
          <a:p>
            <a:pPr marL="0" indent="0">
              <a:buNone/>
            </a:pP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62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zh-CN" altLang="en-US" sz="31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学习策略偏好的调查</a:t>
            </a:r>
            <a:r>
              <a:rPr lang="en-US" altLang="zh-CN" sz="36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6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zh-CN" sz="1600" dirty="0">
                <a:solidFill>
                  <a:srgbClr val="C00000"/>
                </a:solidFill>
                <a:latin typeface="Arial Black" panose="020B0A04020102020204" pitchFamily="34" charset="0"/>
              </a:rPr>
              <a:t>Preferences</a:t>
            </a:r>
          </a:p>
          <a:p>
            <a:r>
              <a:rPr lang="en-US" altLang="zh-CN" dirty="0" smtClean="0"/>
              <a:t>Speaking            Reading</a:t>
            </a:r>
          </a:p>
          <a:p>
            <a:r>
              <a:rPr lang="en-US" altLang="zh-CN" dirty="0" smtClean="0"/>
              <a:t>Listening             Writing</a:t>
            </a:r>
          </a:p>
          <a:p>
            <a:r>
              <a:rPr lang="en-US" altLang="zh-CN" dirty="0" smtClean="0"/>
              <a:t>Grammar           Vocabulary</a:t>
            </a:r>
          </a:p>
          <a:p>
            <a:endParaRPr lang="en-US" altLang="zh-CN" dirty="0"/>
          </a:p>
          <a:p>
            <a:r>
              <a:rPr lang="en-US" altLang="zh-CN" sz="1600" dirty="0">
                <a:solidFill>
                  <a:srgbClr val="C00000"/>
                </a:solidFill>
                <a:latin typeface="Arial Black" panose="020B0A04020102020204" pitchFamily="34" charset="0"/>
              </a:rPr>
              <a:t>In class, I like…</a:t>
            </a:r>
          </a:p>
          <a:p>
            <a:r>
              <a:rPr lang="en-US" altLang="zh-CN" dirty="0" smtClean="0"/>
              <a:t>Doing role-plays</a:t>
            </a:r>
          </a:p>
          <a:p>
            <a:r>
              <a:rPr lang="en-US" altLang="zh-CN" dirty="0" smtClean="0"/>
              <a:t>Playing language games</a:t>
            </a:r>
          </a:p>
          <a:p>
            <a:r>
              <a:rPr lang="en-US" altLang="zh-CN" dirty="0" smtClean="0"/>
              <a:t>Listening to tapes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sz="1600" dirty="0">
                <a:solidFill>
                  <a:srgbClr val="C00000"/>
                </a:solidFill>
                <a:latin typeface="Arial Black" panose="020B0A04020102020204" pitchFamily="34" charset="0"/>
              </a:rPr>
              <a:t>Out of class, I Like…</a:t>
            </a:r>
          </a:p>
          <a:p>
            <a:r>
              <a:rPr lang="en-US" altLang="zh-CN" dirty="0" smtClean="0"/>
              <a:t>Talking with native speakers</a:t>
            </a:r>
          </a:p>
          <a:p>
            <a:r>
              <a:rPr lang="en-US" altLang="zh-CN" dirty="0" smtClean="0"/>
              <a:t>Watching English TV/movies</a:t>
            </a:r>
          </a:p>
          <a:p>
            <a:r>
              <a:rPr lang="en-US" altLang="zh-CN" dirty="0" smtClean="0"/>
              <a:t>Reading English newspapers/books</a:t>
            </a:r>
            <a:endParaRPr lang="zh-CN" altLang="en-US" dirty="0"/>
          </a:p>
        </p:txBody>
      </p:sp>
      <p:pic>
        <p:nvPicPr>
          <p:cNvPr id="4098" name="Picture 2" descr="C:\Users\刘璟\Desktop\新理念职业英语\内容\新理念职业英语第一册 (基础模块) 学生用书 6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8198"/>
            <a:ext cx="4824536" cy="624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8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cap="all" spc="-60" dirty="0" smtClean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altLang="zh-CN" b="1" cap="all" spc="-6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altLang="zh-CN" b="1" i="1" cap="all" spc="-6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Get </a:t>
            </a:r>
            <a:r>
              <a:rPr lang="en-US" altLang="zh-CN" b="1" i="1" cap="all" spc="-60" dirty="0">
                <a:solidFill>
                  <a:srgbClr val="FF0000"/>
                </a:solidFill>
                <a:latin typeface="Algerian" panose="04020705040A02060702" pitchFamily="82" charset="0"/>
              </a:rPr>
              <a:t>Ready for Career</a:t>
            </a:r>
            <a:r>
              <a:rPr lang="en-US" altLang="zh-CN" b="1" cap="all" spc="-6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altLang="zh-CN" b="1" cap="all" spc="-6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altLang="zh-CN" b="1" cap="all" spc="-6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                          </a:t>
            </a:r>
            <a:r>
              <a:rPr lang="en-US" altLang="zh-CN" sz="31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1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              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9268" y="880616"/>
            <a:ext cx="8249196" cy="639762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职业模块、高阶 </a:t>
            </a:r>
            <a:r>
              <a:rPr lang="en-US" altLang="zh-CN" sz="28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 &amp; </a:t>
            </a:r>
            <a:r>
              <a:rPr lang="zh-CN" altLang="en-US" sz="28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高阶 </a:t>
            </a:r>
            <a:r>
              <a:rPr lang="en-US" altLang="zh-CN" sz="28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 </a:t>
            </a:r>
            <a:r>
              <a:rPr lang="zh-CN" altLang="en-US" sz="28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的主要</a:t>
            </a:r>
            <a:r>
              <a:rPr lang="zh-CN" altLang="en-US" sz="28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特点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395536" y="1844825"/>
            <a:ext cx="8352928" cy="4464495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根据全国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最新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中等、高等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职业学校英语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课程标准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编写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职业模块的编写得到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江浙沪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以及山东地区中高职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教研室、学校领导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、优秀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教师</a:t>
            </a:r>
            <a:r>
              <a:rPr lang="zh-CN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及行业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专家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大力支持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dk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主题横跨服务类和生产制造类两大专业</a:t>
            </a:r>
            <a:endParaRPr lang="en-US" altLang="zh-CN" dirty="0" smtClean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强调真实任务，强调语言应用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体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现职场通用交际需求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增设补充阅读材料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760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2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Sample Online </a:t>
            </a:r>
            <a:r>
              <a:rPr lang="en-US" altLang="zh-CN" sz="32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Activities</a:t>
            </a:r>
            <a:br>
              <a:rPr lang="en-US" altLang="zh-CN" sz="32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200" b="1" cap="all" spc="-60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http://pas.sflep.com</a:t>
            </a:r>
            <a:endParaRPr lang="zh-CN" altLang="en-US" sz="3200" b="1" cap="all" spc="-60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ea typeface="Arial Unicode MS" panose="020B0604020202020204" pitchFamily="34" charset="-122"/>
              <a:cs typeface="Aharoni" panose="02010803020104030203" pitchFamily="2" charset="-79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658416" cy="165695"/>
          </a:xfrm>
        </p:spPr>
        <p:txBody>
          <a:bodyPr>
            <a:normAutofit fontScale="25000" lnSpcReduction="20000"/>
          </a:bodyPr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>
          <a:xfrm>
            <a:off x="6516216" y="6179301"/>
            <a:ext cx="2170584" cy="20202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Unit 1</a:t>
            </a:r>
            <a:endParaRPr lang="zh-CN" altLang="en-US" dirty="0"/>
          </a:p>
        </p:txBody>
      </p:sp>
      <p:pic>
        <p:nvPicPr>
          <p:cNvPr id="8195" name="Picture 3" descr="C:\Users\刘璟\Desktop\B1 U1_页面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917851" cy="4896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57199" y="5924135"/>
            <a:ext cx="3712171" cy="2411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Book 1   Unit 1</a:t>
            </a:r>
            <a:endParaRPr lang="zh-CN" altLang="en-US" dirty="0"/>
          </a:p>
        </p:txBody>
      </p:sp>
      <p:pic>
        <p:nvPicPr>
          <p:cNvPr id="8196" name="Picture 4" descr="C:\Users\刘璟\Desktop\B1 U1_页面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3"/>
            <a:ext cx="4209580" cy="5256584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437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Sample Student</a:t>
            </a:r>
            <a:r>
              <a:rPr lang="en-US" altLang="zh-CN" sz="32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Book</a:t>
            </a:r>
            <a:r>
              <a:rPr lang="en-US" altLang="zh-CN" sz="32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32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2900" b="1" i="1" cap="all" spc="-6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Arial Unicode MS" panose="020B0604020202020204" pitchFamily="34" charset="-122"/>
                <a:cs typeface="Aharoni" panose="02010803020104030203" pitchFamily="2" charset="-79"/>
              </a:rPr>
              <a:t>Get Ready For Career</a:t>
            </a:r>
            <a:endParaRPr lang="zh-CN" altLang="en-US" sz="2900" b="1" i="1" cap="all" spc="-60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ea typeface="Arial Unicode MS" panose="020B0604020202020204" pitchFamily="34" charset="-122"/>
              <a:cs typeface="Aharoni" panose="02010803020104030203" pitchFamily="2" charset="-79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07904" y="1535113"/>
            <a:ext cx="789484" cy="597743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book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596336" y="1535113"/>
            <a:ext cx="1090464" cy="309711"/>
          </a:xfrm>
        </p:spPr>
        <p:txBody>
          <a:bodyPr>
            <a:normAutofit fontScale="70000" lnSpcReduction="20000"/>
          </a:bodyPr>
          <a:lstStyle/>
          <a:p>
            <a:endParaRPr lang="zh-CN" altLang="en-US" dirty="0"/>
          </a:p>
        </p:txBody>
      </p:sp>
      <p:pic>
        <p:nvPicPr>
          <p:cNvPr id="9218" name="Picture 2" descr="C:\Users\刘璟\Desktop\新理念职业英语\内容\新理念职业英语第四册 (职业模块) 学生用书 2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888432" cy="492118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刘璟\Desktop\新理念职业英语\内容\新理念职业英语第四册 (职业模块) 学生用书 2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750767" cy="48574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73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Sample </a:t>
            </a:r>
            <a:r>
              <a:rPr lang="en-US" altLang="zh-CN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Teacher’s </a:t>
            </a:r>
            <a:r>
              <a:rPr lang="en-US" altLang="zh-CN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Book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刘璟\Desktop\新理念职业英语第三册 (拓展模块) 教师用书 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9919"/>
            <a:ext cx="4032448" cy="522060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刘璟\Desktop\新理念职业英语第三册 (拓展模块) 教师用书 2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019" y="1469919"/>
            <a:ext cx="4008429" cy="51910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6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Sample </a:t>
            </a:r>
            <a:r>
              <a:rPr lang="en-US" altLang="zh-CN" sz="3600" b="1" cap="all" spc="-60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WorkBook</a:t>
            </a:r>
            <a:r>
              <a:rPr lang="en-US" altLang="zh-CN" sz="36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</a:t>
            </a:r>
            <a:br>
              <a:rPr lang="en-US" altLang="zh-CN" sz="36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36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                      </a:t>
            </a:r>
            <a:endParaRPr lang="zh-CN" altLang="en-US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Users\刘璟\Desktop\新理念职业英语\内容\新理念职业英语第一册 (基础模块) 练习册 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176463" cy="540820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3754760" cy="413732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Working with Words</a:t>
            </a:r>
          </a:p>
          <a:p>
            <a:pPr marL="0" indent="0">
              <a:buNone/>
            </a:pPr>
            <a:r>
              <a:rPr lang="zh-CN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词汇学习</a:t>
            </a:r>
            <a:endParaRPr lang="en-US" altLang="zh-CN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Looking at Language</a:t>
            </a:r>
          </a:p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语言结构</a:t>
            </a:r>
            <a:endParaRPr lang="en-US" altLang="zh-CN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Reading and Thinking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阅读理解</a:t>
            </a:r>
            <a:endParaRPr lang="en-US" altLang="zh-CN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Showing What You Know</a:t>
            </a:r>
          </a:p>
          <a:p>
            <a:pPr marL="0" indent="0">
              <a:buNone/>
            </a:pPr>
            <a:r>
              <a:rPr lang="zh-CN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功能性语言使用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r>
              <a:rPr lang="en-US" altLang="zh-CN" i="1" cap="all" spc="-60" dirty="0" smtClean="0">
                <a:solidFill>
                  <a:schemeClr val="accent3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expressions</a:t>
            </a:r>
            <a:endParaRPr lang="zh-CN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6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91264" cy="517808"/>
          </a:xfrm>
          <a:solidFill>
            <a:schemeClr val="accent1"/>
          </a:solidFill>
          <a:ln cmpd="dbl">
            <a:noFill/>
          </a:ln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5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5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zh-CN" altLang="en-US" sz="5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背</a:t>
            </a:r>
            <a:r>
              <a:rPr lang="zh-CN" altLang="en-US" sz="540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5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景</a:t>
            </a:r>
            <a:endParaRPr lang="zh-CN" altLang="en-US" sz="54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3224" y="0"/>
            <a:ext cx="8013576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2019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10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月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9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日，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教育部职业教育与成人教育司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发布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[2019]94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号文件，通知组织开展“十三五”职业教育国家规划教材建设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2019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11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月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29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日，上海外语教育出版社完成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新理念职业英语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的申报工作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2020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12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月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8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日，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教育部职业教育与成人教育司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发布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[2020]20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号文件，公布了“十三五”职业教育国家规划教材书目，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新理念职业英语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成功入选</a:t>
            </a:r>
          </a:p>
          <a:p>
            <a:pPr marL="0" indent="0">
              <a:buNone/>
            </a:pP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480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40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40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40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Sample </a:t>
            </a:r>
            <a:r>
              <a:rPr lang="en-US" altLang="zh-CN" sz="3600" b="1" cap="all" spc="-60" dirty="0" err="1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WorkBook</a:t>
            </a:r>
            <a:r>
              <a:rPr lang="en-US" altLang="zh-CN" sz="3600" b="1" cap="all" spc="-60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36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36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cap="all" spc="-60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     </a:t>
            </a:r>
            <a:r>
              <a:rPr lang="en-US" altLang="zh-CN" sz="3600" b="1" i="1" cap="all" spc="-6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3600" b="1" i="1" cap="all" spc="-6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en-US" altLang="zh-CN" sz="3600" b="1" i="1" cap="all" spc="-6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3600" b="1" i="1" cap="all" spc="-6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endParaRPr lang="zh-CN" altLang="en-US" sz="3600" b="1" i="1" cap="all" spc="-6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altLang="zh-CN" i="1" cap="all" spc="-60" dirty="0">
                <a:solidFill>
                  <a:schemeClr val="accent3"/>
                </a:solidFill>
                <a:latin typeface="Arial Black" panose="020B0A04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Get Ready for Career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刘璟\Desktop\新理念职业英语\内容\新理念职业英语第四册 (职业模块) 练习册 14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498" y="1124744"/>
            <a:ext cx="4140965" cy="5400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Checking What You Learn</a:t>
            </a:r>
            <a:r>
              <a:rPr lang="zh-CN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endParaRPr lang="en-US" altLang="zh-CN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词汇和句型学习</a:t>
            </a:r>
            <a:endParaRPr lang="en-US" altLang="zh-CN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Listening and Thinking</a:t>
            </a:r>
          </a:p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职场听力能力和反应力</a:t>
            </a:r>
            <a:endParaRPr lang="en-US" altLang="zh-CN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Reading to Learn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适应职场需求的阅读任务</a:t>
            </a:r>
            <a:endParaRPr lang="en-US" altLang="zh-CN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altLang="zh-CN" dirty="0">
                <a:latin typeface="Aharoni" panose="02010803020104030203" pitchFamily="2" charset="-79"/>
                <a:cs typeface="Aharoni" panose="02010803020104030203" pitchFamily="2" charset="-79"/>
              </a:rPr>
              <a:t>Doing What You Can</a:t>
            </a:r>
          </a:p>
          <a:p>
            <a:pPr marL="0" indent="0">
              <a:buNone/>
            </a:pPr>
            <a:r>
              <a:rPr lang="zh-CN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创造性解决职场任务</a:t>
            </a:r>
            <a:endParaRPr lang="en-US" altLang="zh-CN" b="1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  </a:t>
            </a:r>
            <a:r>
              <a:rPr lang="zh-CN" altLang="en-US" b="1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思维</a:t>
            </a:r>
            <a:r>
              <a:rPr lang="zh-CN" altLang="en-US" b="1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haroni" panose="02010803020104030203" pitchFamily="2" charset="-79"/>
              </a:rPr>
              <a:t>能力和动手能力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723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我的联系方式</a:t>
            </a:r>
            <a:endParaRPr lang="zh-CN" altLang="en-US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200083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上海市虹口区大连西路</a:t>
            </a:r>
            <a:r>
              <a:rPr lang="en-US" altLang="zh-CN" dirty="0" smtClean="0"/>
              <a:t>558</a:t>
            </a:r>
            <a:r>
              <a:rPr lang="zh-CN" altLang="en-US" dirty="0" smtClean="0"/>
              <a:t>号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上海外语教育出版社    </a:t>
            </a:r>
            <a:r>
              <a:rPr lang="en-US" altLang="zh-CN" dirty="0" smtClean="0"/>
              <a:t>801</a:t>
            </a:r>
            <a:r>
              <a:rPr lang="zh-CN" altLang="en-US" dirty="0" smtClean="0"/>
              <a:t>室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刘 璟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MP</a:t>
            </a:r>
            <a:r>
              <a:rPr lang="zh-CN" altLang="en-US" dirty="0" smtClean="0"/>
              <a:t>）</a:t>
            </a:r>
            <a:r>
              <a:rPr lang="en-US" altLang="zh-CN" dirty="0" smtClean="0"/>
              <a:t>18616862800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7030A0"/>
                </a:solidFill>
              </a:rPr>
              <a:t>jingliu@sflep.com.cn</a:t>
            </a:r>
            <a:endParaRPr lang="en-US" altLang="zh-CN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88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2140" y="5373216"/>
            <a:ext cx="8291264" cy="517808"/>
          </a:xfrm>
          <a:prstGeom prst="rect">
            <a:avLst/>
          </a:prstGeom>
          <a:solidFill>
            <a:schemeClr val="accent1"/>
          </a:solidFill>
          <a:ln cmpd="dbl">
            <a:noFill/>
          </a:ln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914400" lvl="1" indent="-457200">
              <a:buFont typeface="Wingdings" panose="05000000000000000000" pitchFamily="2" charset="2"/>
              <a:buChar char="n"/>
            </a:pPr>
            <a:endParaRPr lang="en-US" altLang="zh-CN" sz="8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zh-CN" altLang="en-US" sz="5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理    念</a:t>
            </a:r>
            <a:endParaRPr lang="zh-CN" altLang="en-US" sz="5400" dirty="0">
              <a:solidFill>
                <a:schemeClr val="tx1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zh-CN" altLang="en-US" dirty="0"/>
          </a:p>
          <a:p>
            <a:pPr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依据国家最新</a:t>
            </a:r>
            <a:r>
              <a:rPr lang="zh-CN" altLang="zh-CN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职业教育</a:t>
            </a:r>
            <a:r>
              <a:rPr lang="zh-CN" altLang="zh-CN" sz="35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英语</a:t>
            </a:r>
            <a:r>
              <a:rPr lang="zh-CN" altLang="zh-CN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课程</a:t>
            </a:r>
            <a:r>
              <a:rPr lang="zh-CN" altLang="en-US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标准</a:t>
            </a:r>
            <a:r>
              <a:rPr lang="zh-CN" altLang="zh-CN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要求</a:t>
            </a:r>
            <a:r>
              <a:rPr lang="zh-CN" altLang="en-US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编写</a:t>
            </a:r>
            <a:endParaRPr lang="zh-CN" altLang="zh-CN" sz="35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5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围绕“职业”理念，以培养学生在未来</a:t>
            </a:r>
            <a:r>
              <a:rPr lang="zh-CN" altLang="zh-CN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生活</a:t>
            </a:r>
            <a:r>
              <a:rPr lang="zh-CN" altLang="en-US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和</a:t>
            </a:r>
            <a:r>
              <a:rPr lang="zh-CN" altLang="zh-CN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</a:t>
            </a:r>
            <a:endParaRPr lang="en-US" altLang="zh-CN" sz="3500" b="1" kern="100" dirty="0" smtClean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indent="0">
              <a:lnSpc>
                <a:spcPct val="150000"/>
              </a:lnSpc>
              <a:buNone/>
            </a:pPr>
            <a:r>
              <a:rPr lang="en-US" altLang="zh-CN" sz="35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en-US" altLang="zh-CN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35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作中</a:t>
            </a:r>
            <a:r>
              <a:rPr lang="zh-CN" altLang="zh-CN" sz="35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使用英语进行口头和书面交流能力为目的</a:t>
            </a:r>
          </a:p>
          <a:p>
            <a:pPr lvl="0" indent="5400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35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为职业院校的专业、行业教学服务，为学生的职</a:t>
            </a:r>
            <a:r>
              <a:rPr lang="en-US" altLang="zh-CN" sz="35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endParaRPr lang="zh-CN" altLang="zh-CN" sz="35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35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zh-CN" sz="35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业发展及终身学习服务</a:t>
            </a:r>
          </a:p>
          <a:p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2480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1"/>
                </a:solidFill>
              </a:rPr>
              <a:t>市场情况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72" y="2924945"/>
            <a:ext cx="7648575" cy="2376264"/>
          </a:xfr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3347924"/>
              </p:ext>
            </p:extLst>
          </p:nvPr>
        </p:nvGraphicFramePr>
        <p:xfrm>
          <a:off x="770572" y="692696"/>
          <a:ext cx="7648574" cy="2016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430">
                  <a:extLst>
                    <a:ext uri="{9D8B030D-6E8A-4147-A177-3AD203B41FA5}">
                      <a16:colId xmlns:a16="http://schemas.microsoft.com/office/drawing/2014/main" xmlns="" val="626651247"/>
                    </a:ext>
                  </a:extLst>
                </a:gridCol>
                <a:gridCol w="3658716">
                  <a:extLst>
                    <a:ext uri="{9D8B030D-6E8A-4147-A177-3AD203B41FA5}">
                      <a16:colId xmlns:a16="http://schemas.microsoft.com/office/drawing/2014/main" xmlns="" val="2903030008"/>
                    </a:ext>
                  </a:extLst>
                </a:gridCol>
                <a:gridCol w="2574428">
                  <a:extLst>
                    <a:ext uri="{9D8B030D-6E8A-4147-A177-3AD203B41FA5}">
                      <a16:colId xmlns:a16="http://schemas.microsoft.com/office/drawing/2014/main" xmlns="" val="4092267950"/>
                    </a:ext>
                  </a:extLst>
                </a:gridCol>
              </a:tblGrid>
              <a:tr h="349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r>
                        <a:rPr lang="en-US" sz="20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sz="20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份</a:t>
                      </a:r>
                      <a:endParaRPr lang="zh-CN" sz="20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册</a:t>
                      </a:r>
                      <a:r>
                        <a:rPr lang="en-US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码</a:t>
                      </a:r>
                      <a:r>
                        <a:rPr lang="en-US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sz="20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洋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3571524"/>
                  </a:ext>
                </a:extLst>
              </a:tr>
              <a:tr h="33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2016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150 955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5 305 296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31204755"/>
                  </a:ext>
                </a:extLst>
              </a:tr>
              <a:tr h="33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2017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136 387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4 683 072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1846802"/>
                  </a:ext>
                </a:extLst>
              </a:tr>
              <a:tr h="33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2018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141 329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5 011 228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0150931"/>
                  </a:ext>
                </a:extLst>
              </a:tr>
              <a:tr h="33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2019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123 987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4 542 984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88104756"/>
                  </a:ext>
                </a:extLst>
              </a:tr>
              <a:tr h="33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2020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119 058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4 653 830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431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55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72816"/>
            <a:ext cx="4142880" cy="4142880"/>
          </a:xfrm>
        </p:spPr>
      </p:pic>
      <p:sp>
        <p:nvSpPr>
          <p:cNvPr id="5" name="标题 1"/>
          <p:cNvSpPr txBox="1">
            <a:spLocks noGrp="1"/>
          </p:cNvSpPr>
          <p:nvPr>
            <p:ph type="title"/>
          </p:nvPr>
        </p:nvSpPr>
        <p:spPr>
          <a:xfrm>
            <a:off x="395536" y="5517232"/>
            <a:ext cx="4032448" cy="517808"/>
          </a:xfrm>
          <a:prstGeom prst="rect">
            <a:avLst/>
          </a:prstGeom>
          <a:solidFill>
            <a:schemeClr val="accent1"/>
          </a:solidFill>
          <a:ln cmpd="dbl">
            <a:noFill/>
          </a:ln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600" kern="100" dirty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r>
              <a:rPr lang="zh-CN" altLang="en-US" sz="3200" dirty="0" smtClean="0">
                <a:solidFill>
                  <a:schemeClr val="tx1"/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   </a:t>
            </a:r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endParaRPr lang="en-US" altLang="zh-CN" sz="2600" kern="100" dirty="0" smtClean="0">
              <a:solidFill>
                <a:srgbClr val="0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zh-CN" altLang="en-US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体系构成</a:t>
            </a:r>
            <a:endParaRPr lang="zh-CN" altLang="en-US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95536" y="450424"/>
            <a:ext cx="8319344" cy="4634760"/>
          </a:xfrm>
          <a:prstGeom prst="rect">
            <a:avLst/>
          </a:prstGeom>
        </p:spPr>
        <p:txBody>
          <a:bodyPr vert="horz" lIns="182880" tIns="91440" anchor="ctr" anchorCtr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“十三五”职业教育国家规划教材</a:t>
            </a:r>
            <a:endParaRPr lang="en-US" altLang="zh-CN" sz="3200" b="1" kern="100" dirty="0">
              <a:solidFill>
                <a:schemeClr val="accent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Font typeface="Wingdings 2"/>
              <a:buNone/>
            </a:pPr>
            <a:r>
              <a:rPr lang="zh-CN" alt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     新</a:t>
            </a:r>
            <a:r>
              <a:rPr lang="zh-CN" altLang="en-US" sz="3200" b="1" kern="100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理念职业英语</a:t>
            </a:r>
          </a:p>
          <a:p>
            <a:pPr marL="0" indent="0">
              <a:buFont typeface="Wingdings 2"/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</a:p>
          <a:p>
            <a:pPr marL="0" indent="0">
              <a:buFont typeface="Wingdings 2"/>
              <a:buNone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基础模块 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</a:p>
          <a:p>
            <a:pPr marL="0" indent="0">
              <a:buFont typeface="Wingdings 2"/>
              <a:buNone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基础模块 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</a:p>
          <a:p>
            <a:pPr marL="0" indent="0">
              <a:buFont typeface="Wingdings 2"/>
              <a:buNone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拓展模块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Font typeface="Wingdings 2"/>
              <a:buNone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职业模块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Font typeface="Wingdings 2"/>
              <a:buNone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高阶 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</a:p>
          <a:p>
            <a:pPr marL="0" indent="0">
              <a:buFont typeface="Wingdings 2"/>
              <a:buNone/>
            </a:pP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高阶 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4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47" y="548680"/>
            <a:ext cx="806895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94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5604192"/>
              </p:ext>
            </p:extLst>
          </p:nvPr>
        </p:nvGraphicFramePr>
        <p:xfrm>
          <a:off x="395536" y="404664"/>
          <a:ext cx="8424478" cy="5746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16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1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16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2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42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</a:t>
                      </a:r>
                      <a:r>
                        <a:rPr lang="zh-CN" sz="18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主题</a:t>
                      </a:r>
                      <a:endParaRPr lang="en-US" altLang="zh-CN" sz="18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单元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35423" marR="35423" marT="0" marB="0" anchor="b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基础模块</a:t>
                      </a:r>
                      <a:r>
                        <a:rPr lang="en-US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 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35423" marR="35423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基础模块</a:t>
                      </a:r>
                      <a:r>
                        <a:rPr lang="en-US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35423" marR="35423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拓展模块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35423" marR="35423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职业模块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35423" marR="35423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高阶</a:t>
                      </a:r>
                      <a:r>
                        <a:rPr lang="en-US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35423" marR="35423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高阶</a:t>
                      </a:r>
                      <a:r>
                        <a:rPr lang="en-US" sz="18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35423" marR="35423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UNIT 1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Hi, I’m Sofia.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Can I help you?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What do you do?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Job application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Company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Product and brand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UNIT 2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When’s your birthday?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Could you do me a favor?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Turn left on Denver Street.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Workplace etiquette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Office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Trade fair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UNIT 3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Get some rest.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Are you looking forward to your trip?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She must be really smart.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Modern office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People in Business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Getting information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UNIT 4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Do you know Amy?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 have a terrible headache.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What do you do there?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Sales and market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Work schedule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Orders and payments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UNIT 5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How much is this sweater?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Do you have any experience?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I’ll have to think about it.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Workplace safety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Meeting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Transportation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2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UNIT 6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Do you want to see a movie?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It’s not exactly what I’m looking for.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I’d take the bus if I were you.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Operating instructions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Travel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Dealing with complaints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0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UNIT 7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What’s she like?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I’ve heard the food is excellent.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You’ll have a great time!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After-sale service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Business guests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Environment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0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UNIT 8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Where did you go on vacation?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Do you think it would be OK?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 thought he wanted to get a job.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Career planning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Business meal</a:t>
                      </a:r>
                      <a:endParaRPr lang="zh-CN" sz="12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 personnel</a:t>
                      </a:r>
                      <a:endParaRPr lang="zh-CN" sz="12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35423" marR="35423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395536" y="404664"/>
            <a:ext cx="1224136" cy="57606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92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1996771"/>
              </p:ext>
            </p:extLst>
          </p:nvPr>
        </p:nvGraphicFramePr>
        <p:xfrm>
          <a:off x="467544" y="493063"/>
          <a:ext cx="8219256" cy="5600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6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3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栏     目</a:t>
                      </a:r>
                      <a:endParaRPr lang="zh-CN" sz="18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Times New Roman"/>
                        </a:rPr>
                        <a:t>内容和目标</a:t>
                      </a:r>
                      <a:endParaRPr lang="zh-CN" sz="1800" kern="1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Unit Goals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明确教学目标，调整学习行为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Get Ready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训练语音，熟悉单词；后续任务的热身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Listen and Talk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提供真实场景和虚拟场景，充分输入基础上尝试语言输出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Focus In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在交际场景中引入语法学习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Work in Pairs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（从第二册起设置）交换信息活动，促进交流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Express Yourself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联系学生实际的小组和结对活动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Think About It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文化背景知识介绍，思考英语文化与本国文化的异同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Write About It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学习实用写作的范例，然后仿写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Read On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提供与学生真实生活相关的阅读材料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Review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200" dirty="0">
                          <a:solidFill>
                            <a:schemeClr val="dk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词汇、语法方面的练习以及课外练习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694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点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视点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视点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</TotalTime>
  <Words>2440</Words>
  <Application>Microsoft Office PowerPoint</Application>
  <PresentationFormat>全屏显示(4:3)</PresentationFormat>
  <Paragraphs>367</Paragraphs>
  <Slides>31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视点</vt:lpstr>
      <vt:lpstr>Office 主题​​</vt:lpstr>
      <vt:lpstr>新理念   新选择 </vt:lpstr>
      <vt:lpstr>幻灯片 2</vt:lpstr>
      <vt:lpstr>  背    景</vt:lpstr>
      <vt:lpstr>幻灯片 4</vt:lpstr>
      <vt:lpstr>市场情况</vt:lpstr>
      <vt:lpstr>           体系构成</vt:lpstr>
      <vt:lpstr>幻灯片 7</vt:lpstr>
      <vt:lpstr>幻灯片 8</vt:lpstr>
      <vt:lpstr>幻灯片 9</vt:lpstr>
      <vt:lpstr>            特    点 </vt:lpstr>
      <vt:lpstr>关注学生学习基础</vt:lpstr>
      <vt:lpstr>有机融合多种元素</vt:lpstr>
      <vt:lpstr>全力推动语言实践</vt:lpstr>
      <vt:lpstr>实施内容要求分层</vt:lpstr>
      <vt:lpstr>凸显职业教育特色</vt:lpstr>
      <vt:lpstr>建立多维资源体系</vt:lpstr>
      <vt:lpstr>  教材“新”理念</vt:lpstr>
      <vt:lpstr> 知识体系的建立</vt:lpstr>
      <vt:lpstr> 透明性      </vt:lpstr>
      <vt:lpstr>幻灯片 20</vt:lpstr>
      <vt:lpstr>幻灯片 21</vt:lpstr>
      <vt:lpstr>个性化  </vt:lpstr>
      <vt:lpstr>幻灯片 23</vt:lpstr>
      <vt:lpstr>学习策略偏好的调查 </vt:lpstr>
      <vt:lpstr> Get Ready for Career                                                                    </vt:lpstr>
      <vt:lpstr>Sample Online Activities http://pas.sflep.com</vt:lpstr>
      <vt:lpstr>Sample Student Book Get Ready For Career</vt:lpstr>
      <vt:lpstr>Sample Teacher’s Book</vt:lpstr>
      <vt:lpstr>Sample WorkBook                                                      </vt:lpstr>
      <vt:lpstr>  Sample WorkBook                        </vt:lpstr>
      <vt:lpstr>我的联系方式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新理念职业英语</dc:title>
  <dc:creator>刘璟</dc:creator>
  <cp:lastModifiedBy>Administrator</cp:lastModifiedBy>
  <cp:revision>292</cp:revision>
  <dcterms:created xsi:type="dcterms:W3CDTF">2014-03-19T02:51:28Z</dcterms:created>
  <dcterms:modified xsi:type="dcterms:W3CDTF">2021-06-16T03:23:03Z</dcterms:modified>
</cp:coreProperties>
</file>