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8" r:id="rId2"/>
    <p:sldId id="270" r:id="rId3"/>
    <p:sldId id="284" r:id="rId4"/>
    <p:sldId id="285" r:id="rId5"/>
    <p:sldId id="290" r:id="rId6"/>
    <p:sldId id="287" r:id="rId7"/>
    <p:sldId id="291" r:id="rId8"/>
    <p:sldId id="289" r:id="rId9"/>
    <p:sldId id="296" r:id="rId10"/>
    <p:sldId id="297" r:id="rId11"/>
    <p:sldId id="281" r:id="rId12"/>
    <p:sldId id="292" r:id="rId13"/>
    <p:sldId id="293" r:id="rId14"/>
    <p:sldId id="294" r:id="rId15"/>
    <p:sldId id="295" r:id="rId16"/>
    <p:sldId id="283" r:id="rId17"/>
    <p:sldId id="278" r:id="rId18"/>
  </p:sldIdLst>
  <p:sldSz cx="9144000" cy="6858000" type="screen4x3"/>
  <p:notesSz cx="6877050" cy="9656763"/>
  <p:embeddedFontLst>
    <p:embeddedFont>
      <p:font typeface="楷体" pitchFamily="49" charset="-122"/>
      <p:regular r:id="rId21"/>
    </p:embeddedFont>
    <p:embeddedFont>
      <p:font typeface="微软雅黑" pitchFamily="34" charset="-122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黑体" pitchFamily="49" charset="-122"/>
      <p:regular r:id="rId2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6699"/>
    <a:srgbClr val="008000"/>
    <a:srgbClr val="FF3300"/>
    <a:srgbClr val="008080"/>
    <a:srgbClr val="339933"/>
    <a:srgbClr val="666699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9114" autoAdjust="0"/>
  </p:normalViewPr>
  <p:slideViewPr>
    <p:cSldViewPr>
      <p:cViewPr varScale="1">
        <p:scale>
          <a:sx n="101" d="100"/>
          <a:sy n="101" d="100"/>
        </p:scale>
        <p:origin x="-19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4068" y="-96"/>
      </p:cViewPr>
      <p:guideLst>
        <p:guide orient="horz" pos="3042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0" y="9171917"/>
            <a:ext cx="6875444" cy="4833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fld id="{6CD1EC5E-5CE6-4D87-9128-F0A0D182D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65336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4833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4833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3B8D16-63C2-49C7-B1FF-4C9C03D7A49B}" type="datetimeFigureOut">
              <a:rPr lang="zh-CN" altLang="en-US"/>
              <a:pPr>
                <a:defRPr/>
              </a:pPr>
              <a:t>2021/6/16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723900"/>
            <a:ext cx="4829175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7385" y="4587504"/>
            <a:ext cx="5502282" cy="434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171917"/>
            <a:ext cx="2980804" cy="483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94640" y="9171917"/>
            <a:ext cx="2980804" cy="4833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AB74F7-9331-4B28-A5AB-062A7A47C0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8191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先暖场放个图片，这不是教材，这是去年我们苏大社配合苏州大学</a:t>
            </a:r>
            <a:r>
              <a:rPr lang="en-US" altLang="zh-CN" dirty="0" smtClean="0"/>
              <a:t>120</a:t>
            </a:r>
            <a:r>
              <a:rPr lang="zh-CN" altLang="en-US" dirty="0" smtClean="0"/>
              <a:t>周年校庆出的一本全方位介绍苏大的图书。各位是否知道出书名第一个字的正确读音？   这个字普通话读倷，倷好就是苏州话你好的意思。倷好苏大，同样的，各位在座领导、同仁、新老朋友，倷好。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0153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839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依托苏州大学传媒学院专家团队。目前尚未正式出版，预计今年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月份推出，先提前广而告之。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026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9510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2189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0782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1438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6670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最后，感谢各位领导、同仁聆听，再次欢迎在座新老朋友来苏大社指导工作。祝本次社站合作研讨会圆满成功。谢谢大家！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318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我是苏州大学出版社营销部顾清。首先非常感谢大学版协代办站工作委员会、代办站服务中心的各位领导，给我们创造这个平台，定期相互学习交流，是非常有必要的。也让我有机会宣传一下我们苏大社的教材产品。</a:t>
            </a:r>
            <a:endParaRPr lang="en-US" altLang="zh-CN" dirty="0" smtClean="0"/>
          </a:p>
          <a:p>
            <a:r>
              <a:rPr lang="zh-CN" altLang="en-US" dirty="0" smtClean="0"/>
              <a:t>我们苏大社的大中专教材产品以职教教材居多、高校教材其次。参与过十二五、十三五职业教育国家规划教材的申报，每次均有部分品种入选。话不多说，直奔主题。</a:t>
            </a:r>
            <a:endParaRPr lang="en-US" altLang="zh-CN" dirty="0" smtClean="0"/>
          </a:p>
          <a:p>
            <a:r>
              <a:rPr lang="zh-CN" altLang="en-US" dirty="0" smtClean="0"/>
              <a:t>这次重点介绍三套教材，分别是。。。。。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537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137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介绍的第一套。十三五国规，在国规教材目录里相同品种只有几个，不是太多，前段时间还有公司给我打电话想全国包销。如果各位在选择推广产品，欢迎优先考虑哈。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什么是现代职业人？      我们都是现代职业人。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教材共分五册，分别是。。。。。内容涵盖了现代职业人理念、企业文化理论与企业规范、能力素质结构理论与职业核心能力、企业现场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5S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管理模式与职业素质养成、职业生涯规划与就业指导以及创新创业理论与方法指导等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819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本套教材特色，除了十三五国规这个帽子，我总结为三个数字。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114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651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手机扫码直接观看视频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052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63596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第二套是现代电梯技术系列教材，目前已出</a:t>
            </a:r>
            <a:r>
              <a:rPr lang="en-US" altLang="zh-CN" dirty="0" smtClean="0"/>
              <a:t>8</a:t>
            </a:r>
            <a:r>
              <a:rPr lang="zh-CN" altLang="en-US" dirty="0" smtClean="0"/>
              <a:t>册，第一种是十三五国规。</a:t>
            </a:r>
            <a:endParaRPr lang="en-US" altLang="zh-CN" dirty="0" smtClean="0"/>
          </a:p>
          <a:p>
            <a:r>
              <a:rPr lang="zh-CN" altLang="en-US" dirty="0" smtClean="0"/>
              <a:t>目前苏州电梯产量占全国</a:t>
            </a:r>
            <a:r>
              <a:rPr lang="en-US" altLang="zh-CN" dirty="0" smtClean="0"/>
              <a:t>1/4</a:t>
            </a:r>
            <a:r>
              <a:rPr lang="zh-CN" altLang="en-US" dirty="0" smtClean="0"/>
              <a:t>左右，具备全产业链，产业方向清晰。这套教材契合国家职业教育教材建设方向，符合产业发展方向。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74F7-9331-4B28-A5AB-062A7A47C01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645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8DE36-2D31-43A3-9CB1-5D6ECEF34D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1659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302C-E8CA-4110-84E8-FC0AF934EE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3852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9B29B-4B55-4981-8DBD-B6E8FBB89B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1520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F622-54EC-4F54-A579-9C5D3CFF65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2914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/>
          <a:lstStyle>
            <a:lvl1pPr algn="r">
              <a:defRPr sz="3200">
                <a:solidFill>
                  <a:srgbClr val="336699"/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>
            <a:lvl1pPr>
              <a:buNone/>
              <a:defRPr sz="2400" b="1">
                <a:solidFill>
                  <a:srgbClr val="336699"/>
                </a:solidFill>
                <a:latin typeface="+mn-ea"/>
                <a:ea typeface="+mn-ea"/>
              </a:defRPr>
            </a:lvl1pPr>
            <a:lvl2pPr>
              <a:buNone/>
              <a:defRPr sz="2400">
                <a:solidFill>
                  <a:srgbClr val="336699"/>
                </a:solidFill>
                <a:latin typeface="方正楷体_GBK" pitchFamily="65" charset="-122"/>
                <a:ea typeface="方正楷体_GBK" pitchFamily="65" charset="-122"/>
              </a:defRPr>
            </a:lvl2pPr>
            <a:lvl3pPr>
              <a:buNone/>
              <a:defRPr sz="2400">
                <a:latin typeface="+mn-ea"/>
                <a:ea typeface="+mn-ea"/>
              </a:defRPr>
            </a:lvl3pPr>
            <a:lvl4pPr>
              <a:buNone/>
              <a:defRPr sz="2400">
                <a:latin typeface="+mn-ea"/>
                <a:ea typeface="+mn-ea"/>
              </a:defRPr>
            </a:lvl4pPr>
            <a:lvl5pPr>
              <a:buNone/>
              <a:defRPr sz="24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>
            <a:lvl1pPr>
              <a:buNone/>
              <a:defRPr sz="2400">
                <a:latin typeface="+mn-ea"/>
                <a:ea typeface="+mn-ea"/>
              </a:defRPr>
            </a:lvl1pPr>
            <a:lvl2pPr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480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59C33-469D-4961-9E21-A47BDDE784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46470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ABB4-6336-47BC-B148-17ECBDB700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0624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>
            <a:lvl1pPr algn="r">
              <a:defRPr sz="3200">
                <a:latin typeface="方正黑体_GBK" pitchFamily="65" charset="-122"/>
                <a:ea typeface="方正黑体_GBK" pitchFamily="65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021A-0EE8-4C45-AFEB-2B0A8E8A48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75651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1EF6-5EB5-40F9-8A4F-CA4A26873D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2714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3961-7BE4-4A92-BFD9-5A623ED4E5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59750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5E5E-18EF-4A8C-80AF-F915B63910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7646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511156"/>
          </a:xfrm>
        </p:spPr>
        <p:txBody>
          <a:bodyPr/>
          <a:lstStyle>
            <a:lvl1pPr algn="r">
              <a:defRPr sz="3200"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36B-94FC-499D-81FB-D36A33175C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87949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75F5C-A417-4C12-AF3A-946F47A77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6349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3287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8403-777A-4C15-A4E0-109EE27494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32414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3878C-44AB-4520-B861-3E729E495A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21454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FE8D5-2995-43DA-830E-37A4CD2CF8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0137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421C-2E5D-4FA1-896E-132E550035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7060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EE49-930D-48EC-9016-8F4B9A6343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4227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62EB-E2DF-4AB2-878B-5AC1DC2EE6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474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D43CC8D-E383-4E03-B0A3-3F92B60D97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8" r:id="rId13"/>
    <p:sldLayoutId id="2147484081" r:id="rId14"/>
    <p:sldLayoutId id="2147484082" r:id="rId15"/>
    <p:sldLayoutId id="2147484083" r:id="rId16"/>
    <p:sldLayoutId id="2147484084" r:id="rId17"/>
    <p:sldLayoutId id="2147484085" r:id="rId18"/>
    <p:sldLayoutId id="2147484086" r:id="rId19"/>
    <p:sldLayoutId id="2147484087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5656" y="0"/>
            <a:ext cx="6220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5625" y="1844824"/>
            <a:ext cx="1002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accent1">
                    <a:lumMod val="25000"/>
                  </a:schemeClr>
                </a:solidFill>
                <a:latin typeface="楷体" pitchFamily="49" charset="-122"/>
                <a:ea typeface="楷体" pitchFamily="49" charset="-122"/>
              </a:rPr>
              <a:t>倷</a:t>
            </a:r>
            <a:endParaRPr lang="zh-CN" altLang="en-US" sz="6000" b="1" dirty="0">
              <a:solidFill>
                <a:schemeClr val="accent1">
                  <a:lumMod val="2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908720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nái</a:t>
            </a:r>
            <a:endParaRPr lang="zh-CN" altLang="en-US" sz="60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1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3769568" y="332656"/>
            <a:ext cx="59870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BBE0E3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现代电梯技术系列教材</a:t>
            </a:r>
            <a:endParaRPr lang="zh-CN" altLang="en-US" sz="2800" dirty="0">
              <a:solidFill>
                <a:srgbClr val="BBE0E3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1141345"/>
              </p:ext>
            </p:extLst>
          </p:nvPr>
        </p:nvGraphicFramePr>
        <p:xfrm>
          <a:off x="251522" y="1484784"/>
          <a:ext cx="8568951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655"/>
                <a:gridCol w="1029325"/>
                <a:gridCol w="2019247"/>
                <a:gridCol w="988724"/>
              </a:tblGrid>
              <a:tr h="4240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书名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主编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ISBN</a:t>
                      </a:r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书号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定价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电梯及其部件检验检测技术（第二版）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罗志群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9787567229938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65.00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电梯制造技术（第二版）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戴国洪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9787567230354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35.00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电梯故障诊断与维修（第二版）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魏山虎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9787567230422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45.00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电梯电气原理与设计（第二版）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顾德仁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9787567230354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42.00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电梯安装施工管理与建筑工程基础（第二版）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蒋黎明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9787567230460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42.00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特种电梯与载人升降设备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康虹桥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9787567206403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39.00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电梯与自动扶梯结构认知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高利平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9787567234475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36.00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4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电梯专业英语（第二版）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蒋晓梅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9787567230361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38.00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27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067336"/>
            <a:ext cx="1132395" cy="17427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067336"/>
            <a:ext cx="1132395" cy="17427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058475"/>
            <a:ext cx="1132395" cy="17427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060036"/>
            <a:ext cx="1132395" cy="17427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589" y="1058475"/>
            <a:ext cx="1129155" cy="1742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060036"/>
            <a:ext cx="1132395" cy="17427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052736"/>
            <a:ext cx="1132395" cy="17427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79" y="1060036"/>
            <a:ext cx="1132395" cy="1742792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 bwMode="auto">
          <a:xfrm>
            <a:off x="3769568" y="332656"/>
            <a:ext cx="59870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数字媒体艺术</a:t>
            </a: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29249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教材特色</a:t>
            </a:r>
            <a:endParaRPr lang="zh-CN" altLang="en-US" sz="2400" b="1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446856" y="4941168"/>
            <a:ext cx="8229600" cy="1152128"/>
          </a:xfrm>
        </p:spPr>
        <p:txBody>
          <a:bodyPr/>
          <a:lstStyle/>
          <a:p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系统性   </a:t>
            </a:r>
            <a:endParaRPr lang="en-US" altLang="zh-CN" sz="1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每本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教材内容体现各自知识</a:t>
            </a:r>
            <a:r>
              <a:rPr lang="zh-CN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系统性</a:t>
            </a:r>
            <a:r>
              <a:rPr lang="zh-CN" altLang="zh-CN" sz="18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完整性</a:t>
            </a:r>
            <a:endParaRPr lang="en-US" altLang="zh-CN" sz="18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整套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教材同时组</a:t>
            </a:r>
            <a:r>
              <a:rPr lang="zh-CN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</a:t>
            </a:r>
            <a:r>
              <a:rPr lang="zh-CN" altLang="zh-CN" sz="18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</a:t>
            </a:r>
            <a:r>
              <a:rPr lang="zh-CN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、完整</a:t>
            </a:r>
            <a:r>
              <a:rPr lang="zh-CN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教学体系</a:t>
            </a:r>
            <a:endParaRPr lang="en-US" altLang="zh-CN" sz="18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 bwMode="auto">
          <a:xfrm>
            <a:off x="437466" y="3356992"/>
            <a:ext cx="8455014" cy="148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zh-CN" altLang="zh-CN" sz="1800" dirty="0" smtClean="0"/>
              <a:t>创新性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    </a:t>
            </a:r>
            <a:r>
              <a:rPr lang="zh-CN" altLang="zh-CN" sz="1800" dirty="0" smtClean="0"/>
              <a:t>适应</a:t>
            </a:r>
            <a:r>
              <a:rPr lang="zh-CN" altLang="zh-CN" sz="1800" dirty="0"/>
              <a:t>近年</a:t>
            </a:r>
            <a:r>
              <a:rPr lang="zh-CN" altLang="en-US" sz="1800" dirty="0"/>
              <a:t>崛起的</a:t>
            </a:r>
            <a:r>
              <a:rPr lang="zh-CN" altLang="zh-CN" sz="1800" dirty="0" smtClean="0"/>
              <a:t>网络直播</a:t>
            </a:r>
            <a:r>
              <a:rPr lang="zh-CN" altLang="zh-CN" sz="1800" dirty="0"/>
              <a:t>、移动短视频、网络视听艺术</a:t>
            </a:r>
            <a:r>
              <a:rPr lang="zh-CN" altLang="en-US" sz="1800" dirty="0"/>
              <a:t>等</a:t>
            </a:r>
            <a:r>
              <a:rPr lang="zh-CN" altLang="zh-CN" sz="1800" dirty="0"/>
              <a:t>新传播格局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 smtClean="0"/>
              <a:t>    </a:t>
            </a:r>
            <a:r>
              <a:rPr lang="zh-CN" altLang="zh-CN" sz="1800" dirty="0" smtClean="0"/>
              <a:t>关注数字影像媒介最新发展，采用</a:t>
            </a:r>
            <a:r>
              <a:rPr lang="zh-CN" altLang="en-US" sz="1800" dirty="0" smtClean="0"/>
              <a:t>最</a:t>
            </a:r>
            <a:r>
              <a:rPr lang="zh-CN" altLang="zh-CN" sz="1800" dirty="0" smtClean="0"/>
              <a:t>新理论</a:t>
            </a:r>
            <a:r>
              <a:rPr lang="zh-CN" altLang="zh-CN" sz="1800" dirty="0"/>
              <a:t>视角</a:t>
            </a:r>
            <a:r>
              <a:rPr lang="zh-CN" altLang="zh-CN" sz="1800" dirty="0" smtClean="0"/>
              <a:t>和认知理念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    </a:t>
            </a:r>
            <a:r>
              <a:rPr lang="zh-CN" altLang="en-US" sz="1800" dirty="0" smtClean="0"/>
              <a:t>有别于</a:t>
            </a:r>
            <a:r>
              <a:rPr lang="zh-CN" altLang="zh-CN" sz="1800" dirty="0" smtClean="0"/>
              <a:t>传统</a:t>
            </a:r>
            <a:r>
              <a:rPr lang="zh-CN" altLang="zh-CN" sz="1800" dirty="0"/>
              <a:t>影视传播、影视艺术</a:t>
            </a:r>
            <a:r>
              <a:rPr lang="zh-CN" altLang="en-US" sz="1800" dirty="0"/>
              <a:t>课程</a:t>
            </a:r>
            <a:r>
              <a:rPr lang="zh-CN" altLang="en-US" sz="1800" dirty="0" smtClean="0"/>
              <a:t>体系</a:t>
            </a:r>
            <a:endParaRPr lang="zh-CN" altLang="en-US" sz="1800" dirty="0"/>
          </a:p>
          <a:p>
            <a:endParaRPr lang="en-US" altLang="zh-CN" sz="1800" dirty="0"/>
          </a:p>
          <a:p>
            <a:pPr marL="0" indent="0">
              <a:buNone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4524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81897"/>
            <a:ext cx="2664296" cy="3699231"/>
          </a:xfrm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3769568" y="332656"/>
            <a:ext cx="59870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数字媒体艺术</a:t>
            </a: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368218"/>
            <a:ext cx="2675235" cy="37250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60861" y="993502"/>
            <a:ext cx="6347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传媒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转型、全媒体时代的资源整合、融媒体时代内容生产新特点、融媒体时代的新闻报道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、融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媒体时代的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核心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算法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媒体融合与国家治理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现代化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500" y="4797152"/>
            <a:ext cx="6317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视频主播的概念界定、网络视频主播的兴起与演变、网络视频主播的主要类型、网络视频主播的基本特征、网络视频主播的基本素养、网络视频主播的互动技巧以及网络视频主播的规范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2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3769568" y="332656"/>
            <a:ext cx="59870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数字媒体艺术</a:t>
            </a: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8720"/>
            <a:ext cx="2852426" cy="3960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132856"/>
            <a:ext cx="2852426" cy="3960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87824" y="993502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短视频艺术的基本概念、内涵和影像原理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，短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视频的认知进路和价值维度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，短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视频艺术的媒介特征、影像构成、传播功能、审美特征、文化属性、社会属性、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生产方式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372" y="5169966"/>
            <a:ext cx="5901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数字交互媒体与传播设计概论、信息设计的基本原理与传播设计的视觉设计、基于交互媒介平台的传播设计类型和设计制作技术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7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3769568" y="332656"/>
            <a:ext cx="59870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数字媒体艺术</a:t>
            </a: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77" y="836712"/>
            <a:ext cx="2880255" cy="3999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060848"/>
            <a:ext cx="2880255" cy="39990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28283" y="966649"/>
            <a:ext cx="6036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从学术的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眼光透析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网络直播的各方面内容，既涉及网络直播的基本特点、运营模式，也关注其盈利模式以及基本技巧，更分析其可能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涉及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伦理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、法律等一系列风险问题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85" y="5025950"/>
            <a:ext cx="5904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网络直播的发展现状、网络直播的主要平台、网络直播的视觉要素，以及如何对针对各类网络直播（比如娱乐类、购物类、游戏类等）的主要视觉要素进行优化设计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3769568" y="332656"/>
            <a:ext cx="59870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数字媒体艺术</a:t>
            </a:r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36" y="908720"/>
            <a:ext cx="2814296" cy="39074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100701"/>
            <a:ext cx="2823723" cy="39205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24028" y="1054477"/>
            <a:ext cx="6219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针对各类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UGC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PGC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UPGC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用户短视频的功能与服务需求，为短视频的理解与生产提供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场景知识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地图与制作指南。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96" y="5025950"/>
            <a:ext cx="6126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网络人声创作概述、网络言语发声要求、网络演唱发声要求、角色人声造型、典型方言运用、网络人声创作技术、网络直播创作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、网络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配音创作、网络朗诵创作、网络有声书播讲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 bwMode="auto">
          <a:xfrm>
            <a:off x="3769568" y="332656"/>
            <a:ext cx="59870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zh-CN" sz="2800" b="1" dirty="0" smtClean="0">
                <a:solidFill>
                  <a:srgbClr val="BBE0E3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数字媒体艺术</a:t>
            </a:r>
            <a:r>
              <a:rPr lang="zh-CN" altLang="en-US" sz="2800" b="1" dirty="0" smtClean="0">
                <a:solidFill>
                  <a:srgbClr val="BBE0E3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系列教材</a:t>
            </a:r>
            <a:endParaRPr lang="zh-CN" altLang="en-US" sz="2800" dirty="0">
              <a:solidFill>
                <a:srgbClr val="BBE0E3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7691947"/>
              </p:ext>
            </p:extLst>
          </p:nvPr>
        </p:nvGraphicFramePr>
        <p:xfrm>
          <a:off x="683567" y="1556792"/>
          <a:ext cx="7704857" cy="423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3"/>
                <a:gridCol w="1512168"/>
                <a:gridCol w="1463859"/>
                <a:gridCol w="1560477"/>
              </a:tblGrid>
              <a:tr h="4488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书名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主编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定价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出版时间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融媒体传播概论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陈龙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2021.10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网络视频主播导论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岳军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2021.10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短视频艺术传播通论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杜志红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2021.10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数字交互媒介设计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程粟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2021.10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网络视频直播艺术导论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曾庆江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2021.10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网络直播视觉设计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刘均星</a:t>
                      </a:r>
                      <a:endParaRPr lang="en-US" altLang="zh-CN" sz="1800" dirty="0" smtClean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许书源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2021.10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短视频类型创作导论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张健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2021.10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48816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网络人声创作艺术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冯洋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49.00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2021.10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06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96658" y="1026894"/>
            <a:ext cx="417293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Arial" pitchFamily="34" charset="0"/>
              </a:rPr>
              <a:t>苏州大学出版社有限公司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Arial" pitchFamily="34" charset="0"/>
              </a:rPr>
              <a:t>营销部  </a:t>
            </a: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顾清</a:t>
            </a:r>
            <a:endParaRPr lang="en-US" altLang="zh-CN" sz="28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13862101590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（微信同号）</a:t>
            </a:r>
            <a:endParaRPr kumimoji="0" lang="zh-CN" altLang="en-US" sz="3200" i="0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5158933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猫：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苏州大学出版社旗舰店</a:t>
            </a:r>
            <a:endParaRPr lang="zh-CN" altLang="zh-CN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教学资源平台：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http://www.sudajy.com</a:t>
            </a:r>
            <a:endParaRPr lang="zh-CN" altLang="en-US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364502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谢谢大家！</a:t>
            </a:r>
            <a:endParaRPr lang="zh-CN" altLang="en-US" sz="4000" b="1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0519" y="1412776"/>
            <a:ext cx="8135937" cy="388843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苏州大学出版社有限公司</a:t>
            </a:r>
            <a:r>
              <a:rPr lang="en-US" altLang="zh-CN" sz="5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5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5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新优教材推介</a:t>
            </a:r>
            <a:r>
              <a:rPr lang="en-US" altLang="zh-CN" sz="5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54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54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54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营销部 顾清</a:t>
            </a:r>
            <a:r>
              <a:rPr lang="en-US" altLang="zh-CN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2021.6</a:t>
            </a:r>
            <a:endParaRPr lang="zh-CN" altLang="en-US" sz="2800" b="1" dirty="0" smtClean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3384375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现代职业人系列教材</a:t>
            </a:r>
            <a:r>
              <a:rPr lang="zh-CN" altLang="en-US" sz="20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（十三五职业教育国规）</a:t>
            </a:r>
            <a:endParaRPr lang="en-US" altLang="zh-CN" sz="2000" b="1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现代电梯技术系列教材</a:t>
            </a:r>
            <a:r>
              <a:rPr lang="zh-CN" altLang="en-US" sz="20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（部分</a:t>
            </a:r>
            <a:r>
              <a:rPr lang="zh-CN" altLang="en-US" sz="2000" b="1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十三五职业教育国</a:t>
            </a:r>
            <a:r>
              <a:rPr lang="zh-CN" altLang="en-US" sz="20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规）</a:t>
            </a:r>
            <a:endParaRPr lang="en-US" altLang="zh-CN" sz="2000" b="1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1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数字媒体艺术系列教材</a:t>
            </a:r>
            <a:endParaRPr lang="en-US" altLang="zh-CN" b="1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6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741" y="1412776"/>
            <a:ext cx="1465451" cy="2088232"/>
          </a:xfrm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3240360" y="260648"/>
            <a:ext cx="6372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现代职业人教育系列教材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135" y="1412776"/>
            <a:ext cx="1473873" cy="2088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07" y="1406398"/>
            <a:ext cx="2755001" cy="3894810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2816927" y="4365104"/>
            <a:ext cx="629157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现代职业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人：以</a:t>
            </a:r>
            <a:r>
              <a:rPr lang="zh-CN" altLang="en-US" sz="1800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追求实现自己职业生涯最大成功（最大价值）为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目的而进行活动的主体（人）</a:t>
            </a:r>
            <a:endParaRPr lang="en-US" altLang="zh-CN" sz="18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共五册：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认识职场篇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能力素质篇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就业指导篇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创新创业篇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职业素质训练教程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    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90252" y="949950"/>
            <a:ext cx="6014196" cy="390818"/>
            <a:chOff x="2374228" y="836712"/>
            <a:chExt cx="6014196" cy="390818"/>
          </a:xfrm>
        </p:grpSpPr>
        <p:sp>
          <p:nvSpPr>
            <p:cNvPr id="11" name="矩形 10"/>
            <p:cNvSpPr/>
            <p:nvPr/>
          </p:nvSpPr>
          <p:spPr>
            <a:xfrm>
              <a:off x="2699793" y="858198"/>
              <a:ext cx="5688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rgbClr val="BBE0E3">
                      <a:lumMod val="2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“十三五”职业教育国家规划教材</a:t>
              </a:r>
            </a:p>
          </p:txBody>
        </p:sp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228" y="836712"/>
              <a:ext cx="453351" cy="388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7308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268760"/>
            <a:ext cx="1748880" cy="504056"/>
          </a:xfrm>
        </p:spPr>
        <p:txBody>
          <a:bodyPr/>
          <a:lstStyle/>
          <a:p>
            <a:r>
              <a:rPr lang="en-US" altLang="zh-CN" sz="4800" b="1" dirty="0" smtClean="0"/>
              <a:t>50%</a:t>
            </a:r>
            <a:endParaRPr lang="en-US" altLang="zh-CN" sz="4000" b="1" dirty="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3240360" y="260648"/>
            <a:ext cx="6372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现代职业人教育系列教材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940" y="8791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教材特色</a:t>
            </a:r>
            <a:endParaRPr lang="zh-CN" altLang="en-US" sz="2400" b="1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93947" y="1547500"/>
            <a:ext cx="53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案例翔实丰富   案例及知识链接约占篇幅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endParaRPr lang="en-US" altLang="zh-CN" sz="24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35379"/>
            <a:ext cx="2889297" cy="41579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892" y="1935379"/>
            <a:ext cx="2859330" cy="41579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935379"/>
            <a:ext cx="2931787" cy="41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0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268760"/>
            <a:ext cx="1584176" cy="504056"/>
          </a:xfrm>
        </p:spPr>
        <p:txBody>
          <a:bodyPr/>
          <a:lstStyle/>
          <a:p>
            <a:r>
              <a:rPr lang="en-US" altLang="zh-CN" sz="4800" b="1" dirty="0" smtClean="0"/>
              <a:t>150</a:t>
            </a:r>
            <a:endParaRPr lang="en-US" altLang="zh-CN" b="1" dirty="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3240360" y="260648"/>
            <a:ext cx="6372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现代职业人教育系列教材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940" y="8791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教材特色</a:t>
            </a:r>
            <a:endParaRPr lang="zh-CN" altLang="en-US" sz="2400" b="1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47919"/>
            <a:ext cx="2803253" cy="41225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462" y="1939336"/>
            <a:ext cx="2712698" cy="4122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947919"/>
            <a:ext cx="2712698" cy="41225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419872" y="1547500"/>
            <a:ext cx="591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内容深入浅出   平均每册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150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页（近</a:t>
            </a:r>
            <a:r>
              <a:rPr lang="en-US" altLang="zh-CN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800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印张），定价合理</a:t>
            </a:r>
            <a:endParaRPr lang="en-US" altLang="zh-CN" sz="18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7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268760"/>
            <a:ext cx="1980728" cy="504056"/>
          </a:xfrm>
        </p:spPr>
        <p:txBody>
          <a:bodyPr/>
          <a:lstStyle/>
          <a:p>
            <a:r>
              <a:rPr lang="en-US" altLang="zh-CN" sz="4800" b="1" dirty="0" smtClean="0"/>
              <a:t>1000</a:t>
            </a:r>
            <a:endParaRPr lang="en-US" altLang="zh-CN" sz="4000" b="1" dirty="0" smtClean="0"/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3240360" y="260648"/>
            <a:ext cx="6372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现代职业人教育系列教材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940" y="8791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教材特色</a:t>
            </a:r>
            <a:endParaRPr lang="zh-CN" altLang="en-US" sz="2400" b="1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47864" y="1547500"/>
            <a:ext cx="6084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全套微课视频  教材内微课视频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90+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，总时长超</a:t>
            </a:r>
            <a:r>
              <a:rPr lang="en-US" altLang="zh-CN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分钟</a:t>
            </a:r>
            <a:endParaRPr lang="en-US" altLang="zh-CN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629" y="4201186"/>
            <a:ext cx="3209851" cy="1820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95" y="2060848"/>
            <a:ext cx="2533013" cy="40708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908" y="2060848"/>
            <a:ext cx="2554204" cy="40708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631" y="2281408"/>
            <a:ext cx="3209849" cy="17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4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4770383"/>
              </p:ext>
            </p:extLst>
          </p:nvPr>
        </p:nvGraphicFramePr>
        <p:xfrm>
          <a:off x="467544" y="2132856"/>
          <a:ext cx="8136904" cy="3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459"/>
                <a:gridCol w="1185583"/>
                <a:gridCol w="1955989"/>
                <a:gridCol w="938873"/>
              </a:tblGrid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书名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主编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ISBN</a:t>
                      </a:r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书号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定价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516057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现代职业人</a:t>
                      </a:r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——</a:t>
                      </a: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认识职场篇（第二版）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霍彧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9787567230446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30.00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516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现代职业人</a:t>
                      </a:r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——</a:t>
                      </a: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创新创业篇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霍彧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9787567219694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35.00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516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现代职业人</a:t>
                      </a:r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——</a:t>
                      </a: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就业指导篇（第二版）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霍彧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9787567230439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32.00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516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现代职业人</a:t>
                      </a:r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——</a:t>
                      </a: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能力素质篇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霍彧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9787567219359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30.00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516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现代职业人</a:t>
                      </a:r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——</a:t>
                      </a:r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职业素质训练教程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霍彧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9787567222007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微软雅黑" pitchFamily="34" charset="-122"/>
                          <a:ea typeface="微软雅黑" pitchFamily="34" charset="-122"/>
                        </a:rPr>
                        <a:t>22.00</a:t>
                      </a:r>
                      <a:endParaRPr lang="zh-CN" altLang="en-US" sz="18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 bwMode="auto">
          <a:xfrm>
            <a:off x="3240360" y="260648"/>
            <a:ext cx="6372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现代职业人教育系列教材</a:t>
            </a:r>
            <a:endParaRPr lang="zh-CN" altLang="en-US" sz="2800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90252" y="1340768"/>
            <a:ext cx="6014196" cy="390818"/>
            <a:chOff x="2374228" y="836712"/>
            <a:chExt cx="6014196" cy="390818"/>
          </a:xfrm>
        </p:grpSpPr>
        <p:sp>
          <p:nvSpPr>
            <p:cNvPr id="7" name="矩形 6"/>
            <p:cNvSpPr/>
            <p:nvPr/>
          </p:nvSpPr>
          <p:spPr>
            <a:xfrm>
              <a:off x="2699793" y="858198"/>
              <a:ext cx="5688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rgbClr val="BBE0E3">
                      <a:lumMod val="2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“十三五”职业教育国家规划教材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228" y="836712"/>
              <a:ext cx="453351" cy="388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185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7" y="1471541"/>
            <a:ext cx="2592288" cy="3757659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3642" y="1438696"/>
            <a:ext cx="1246870" cy="18722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0732" y="1453839"/>
            <a:ext cx="1331348" cy="1872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613" y="1438696"/>
            <a:ext cx="1253755" cy="18722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4485" y="1453839"/>
            <a:ext cx="1249443" cy="18722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604" y="1453839"/>
            <a:ext cx="1254620" cy="1872208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 bwMode="auto">
          <a:xfrm>
            <a:off x="3769568" y="332656"/>
            <a:ext cx="59870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BBE0E3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现代电梯技术系列教材</a:t>
            </a:r>
            <a:endParaRPr lang="zh-CN" altLang="en-US" sz="2800" dirty="0">
              <a:solidFill>
                <a:srgbClr val="BBE0E3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2036" y="877942"/>
            <a:ext cx="6014196" cy="390818"/>
            <a:chOff x="2374228" y="836712"/>
            <a:chExt cx="6014196" cy="390818"/>
          </a:xfrm>
        </p:grpSpPr>
        <p:sp>
          <p:nvSpPr>
            <p:cNvPr id="16" name="矩形 15"/>
            <p:cNvSpPr/>
            <p:nvPr/>
          </p:nvSpPr>
          <p:spPr>
            <a:xfrm>
              <a:off x="2699793" y="858198"/>
              <a:ext cx="5688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b="1" dirty="0">
                  <a:solidFill>
                    <a:srgbClr val="BBE0E3">
                      <a:lumMod val="2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“十三五”职业教育国家规划教材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228" y="836712"/>
              <a:ext cx="453351" cy="388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内容占位符 2"/>
          <p:cNvSpPr txBox="1">
            <a:spLocks/>
          </p:cNvSpPr>
          <p:nvPr/>
        </p:nvSpPr>
        <p:spPr bwMode="auto">
          <a:xfrm>
            <a:off x="2555776" y="3861048"/>
            <a:ext cx="67687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坚持产教融合，校企双元开发。强化行业指导、企业参与，广泛调动社会力量参与教材建设，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鼓励“双元”合作开发教材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及时将产业发展的新技术、新工艺、新规范纳入教材内容。</a:t>
            </a:r>
            <a:endParaRPr lang="en-US" altLang="zh-CN" sz="18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                        ——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微软雅黑" panose="020B0503020204020204" charset="-122"/>
              </a:rPr>
              <a:t>节选自《关于组织开展“十三五”职业教育国家规划教材建设工作的通知》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12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solidFill>
                  <a:srgbClr val="C00000"/>
                </a:solidFill>
                <a:effectLst/>
                <a:latin typeface="微软雅黑" pitchFamily="34" charset="-122"/>
                <a:ea typeface="微软雅黑" pitchFamily="34" charset="-122"/>
              </a:rPr>
              <a:t>高等院校、电梯企业、特种设备安全监督检验研究院</a:t>
            </a:r>
            <a:r>
              <a:rPr lang="zh-CN" altLang="en-US" sz="1800" dirty="0" smtClean="0">
                <a:effectLst/>
                <a:latin typeface="微软雅黑" pitchFamily="34" charset="-122"/>
                <a:ea typeface="微软雅黑" pitchFamily="34" charset="-122"/>
              </a:rPr>
              <a:t>共同编写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800" dirty="0" smtClean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2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演示文稿1">
  <a:themeElements>
    <a:clrScheme name="演示文稿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演示文稿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9711</TotalTime>
  <Words>2373</Words>
  <Application>Microsoft Office PowerPoint</Application>
  <PresentationFormat>全屏显示(4:3)</PresentationFormat>
  <Paragraphs>191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楷体</vt:lpstr>
      <vt:lpstr>微软雅黑</vt:lpstr>
      <vt:lpstr>Calibri</vt:lpstr>
      <vt:lpstr>黑体</vt:lpstr>
      <vt:lpstr>方正楷体_GBK</vt:lpstr>
      <vt:lpstr>方正黑体_GBK</vt:lpstr>
      <vt:lpstr>演示文稿1</vt:lpstr>
      <vt:lpstr>幻灯片 1</vt:lpstr>
      <vt:lpstr>苏州大学出版社有限公司 新优教材推介  营销部 顾清 2021.6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苏大社教材推介</dc:title>
  <dc:creator>顾清</dc:creator>
  <cp:lastModifiedBy>Administrator</cp:lastModifiedBy>
  <cp:revision>745</cp:revision>
  <cp:lastPrinted>2015-07-08T05:14:27Z</cp:lastPrinted>
  <dcterms:created xsi:type="dcterms:W3CDTF">2011-07-25T21:56:41Z</dcterms:created>
  <dcterms:modified xsi:type="dcterms:W3CDTF">2021-06-16T07:40:19Z</dcterms:modified>
</cp:coreProperties>
</file>