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385" r:id="rId3"/>
    <p:sldId id="414" r:id="rId4"/>
    <p:sldId id="444" r:id="rId5"/>
    <p:sldId id="415" r:id="rId6"/>
    <p:sldId id="428" r:id="rId7"/>
    <p:sldId id="416" r:id="rId8"/>
    <p:sldId id="417" r:id="rId9"/>
    <p:sldId id="450" r:id="rId10"/>
    <p:sldId id="468" r:id="rId11"/>
    <p:sldId id="481" r:id="rId12"/>
    <p:sldId id="482" r:id="rId13"/>
    <p:sldId id="458" r:id="rId14"/>
    <p:sldId id="495" r:id="rId15"/>
    <p:sldId id="496" r:id="rId16"/>
    <p:sldId id="453" r:id="rId17"/>
    <p:sldId id="452" r:id="rId19"/>
    <p:sldId id="459" r:id="rId20"/>
    <p:sldId id="457" r:id="rId21"/>
    <p:sldId id="470" r:id="rId22"/>
    <p:sldId id="455" r:id="rId23"/>
    <p:sldId id="456" r:id="rId24"/>
    <p:sldId id="460" r:id="rId25"/>
    <p:sldId id="461" r:id="rId26"/>
    <p:sldId id="451" r:id="rId27"/>
  </p:sldIdLst>
  <p:sldSz cx="9144000" cy="5143500" type="screen16x9"/>
  <p:notesSz cx="6858000" cy="9144000"/>
  <p:custDataLst>
    <p:tags r:id="rId31"/>
  </p:custDataLst>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07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CC9900"/>
    <a:srgbClr val="FFCC66"/>
    <a:srgbClr val="FFCC00"/>
    <a:srgbClr val="4D4D4D"/>
    <a:srgbClr val="777777"/>
    <a:srgbClr val="00CC99"/>
    <a:srgbClr val="99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73888" autoAdjust="0"/>
  </p:normalViewPr>
  <p:slideViewPr>
    <p:cSldViewPr showGuides="1">
      <p:cViewPr>
        <p:scale>
          <a:sx n="130" d="100"/>
          <a:sy n="130" d="100"/>
        </p:scale>
        <p:origin x="-1074" y="-444"/>
      </p:cViewPr>
      <p:guideLst>
        <p:guide orient="horz" pos="1074"/>
        <p:guide pos="2880"/>
      </p:guideLst>
    </p:cSldViewPr>
  </p:slideViewPr>
  <p:notesTextViewPr>
    <p:cViewPr>
      <p:scale>
        <a:sx n="100" d="100"/>
        <a:sy n="100" d="100"/>
      </p:scale>
      <p:origin x="0" y="0"/>
    </p:cViewPr>
  </p:notesTextViewPr>
  <p:gridSpacing cx="90011" cy="90011"/>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1" Type="http://schemas.openxmlformats.org/officeDocument/2006/relationships/tags" Target="tags/tag4.xml"/><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notesMaster" Target="notesMasters/notesMaster1.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ea typeface="+mn-ea"/>
              </a:defRPr>
            </a:lvl1pPr>
          </a:lstStyle>
          <a:p>
            <a:pPr>
              <a:defRPr/>
            </a:pPr>
            <a:fld id="{10BC1841-0FD2-4D95-BF8B-9F6C667105B2}" type="datetimeFigureOut">
              <a:rPr lang="zh-CN" altLang="en-US"/>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ea typeface="+mn-ea"/>
              </a:defRPr>
            </a:lvl1pPr>
          </a:lstStyle>
          <a:p>
            <a:pPr>
              <a:defRPr/>
            </a:pPr>
            <a:fld id="{3FA96F78-D859-4DD6-84FC-E93AAB119FA8}"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20"/>
            <a:ext cx="7772400" cy="1102519"/>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A4D4ED9F-7D80-4125-9758-C1255D36E5B8}"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79E3B0C-F7A5-45FF-8E6F-181C77664E52}" type="slidenum">
              <a:rPr lang="zh-CN" altLang="en-US"/>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8B1CE025-8F8A-4BE2-B273-32885AB055CA}"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EEF8A77-00D3-42B0-A335-33CA19948E40}" type="slidenum">
              <a:rPr lang="zh-CN" altLang="en-US"/>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05979"/>
            <a:ext cx="6019800" cy="4388644"/>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65EAAC9F-3DCC-4E27-A1CF-B39A2D7CFEDC}"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54455E4-D0D6-433B-8F67-74D47D5A847D}" type="slidenum">
              <a:rPr lang="zh-CN" altLang="en-US"/>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48C7AD49-12BD-4BFA-9BC4-4F95373C10DB}"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5EEC94C-656E-4A4D-999D-64B399252A95}" type="slidenum">
              <a:rPr lang="zh-CN" altLang="en-US"/>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7"/>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lvl1pPr>
              <a:defRPr/>
            </a:lvl1pPr>
          </a:lstStyle>
          <a:p>
            <a:pPr>
              <a:defRPr/>
            </a:pPr>
            <a:fld id="{94AB412E-016F-4F8C-97E6-E726771F95F6}"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0C5DA37F-C6DB-439E-9182-D73119462AD4}"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200150"/>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6DC1EA2A-E887-4A5E-9B28-4F04DCF3E53C}"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E3AD59C-1BB3-48E1-B805-BA9A622DA4E9}" type="slidenum">
              <a:rPr lang="zh-CN" altLang="en-US"/>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7"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F6D1CFF6-BB91-4EB8-B153-F4AB15686430}"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FB1BD96E-E7DF-48CD-98CA-5CA5CC5DA562}" type="slidenum">
              <a:rPr lang="zh-CN" altLang="en-US"/>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CCD82C93-2FDF-4935-8FEA-0A92CD2ACDB0}"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0490DDD9-66BE-4305-94F5-AE78820A8090}" type="slidenum">
              <a:rPr lang="zh-CN" altLang="en-US"/>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BC7ECD3E-1A80-439E-B48C-4348E41DA78F}"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ABC94B67-6404-45C8-97F1-CB527F246CD6}" type="slidenum">
              <a:rPr lang="zh-CN" altLang="en-US"/>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04788"/>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2"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0AAAD3EC-822B-4CE8-A1E7-C3DC8C4CE948}"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B4FE15DC-3444-4EA5-A05D-C378F7A4BFB5}" type="slidenum">
              <a:rPr lang="zh-CN" altLang="en-US"/>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504"/>
            <a:ext cx="5486400" cy="60364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5E1F10F5-B73A-4ECC-B2AB-5F6FEAD5D9C3}"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60AAD42F-0492-41C2-AB15-A9AC4763CA2C}" type="slidenum">
              <a:rPr lang="zh-CN" altLang="en-US"/>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06375"/>
            <a:ext cx="8229600" cy="857250"/>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文本占位符 2"/>
          <p:cNvSpPr>
            <a:spLocks noGrp="1"/>
          </p:cNvSpPr>
          <p:nvPr>
            <p:ph type="body" idx="1"/>
          </p:nvPr>
        </p:nvSpPr>
        <p:spPr bwMode="auto">
          <a:xfrm>
            <a:off x="457200" y="1200150"/>
            <a:ext cx="8229600" cy="3394075"/>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ea typeface="+mn-ea"/>
              </a:defRPr>
            </a:lvl1pPr>
          </a:lstStyle>
          <a:p>
            <a:pPr>
              <a:defRPr/>
            </a:pPr>
            <a:fld id="{9E5427C8-D97D-41CC-9FB5-32F018BFC4BA}" type="datetimeFigureOut">
              <a:rPr lang="zh-CN" altLang="en-US"/>
            </a:fld>
            <a:endParaRPr lang="zh-CN" altLang="en-US"/>
          </a:p>
        </p:txBody>
      </p:sp>
      <p:sp>
        <p:nvSpPr>
          <p:cNvPr id="5" name="页脚占位符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defRPr>
            </a:lvl1pPr>
          </a:lstStyle>
          <a:p>
            <a:pPr>
              <a:defRPr/>
            </a:pPr>
            <a:fld id="{750614C0-B9D2-484D-B8C0-5C1F809E4B78}"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1.jpe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file:///C:\Users\Administrator\AppData\Local\Temp\wps\INetCache\fd4362d3396df080d8350152e930ffe0" TargetMode="External"/><Relationship Id="rId3" Type="http://schemas.openxmlformats.org/officeDocument/2006/relationships/image" Target="../media/image33.jpeg"/><Relationship Id="rId2" Type="http://schemas.openxmlformats.org/officeDocument/2006/relationships/image" Target="file:///C:\Users\Administrator\AppData\Local\Temp\wps\INetCache\69e8a601a62302631250131957f4498d" TargetMode="External"/><Relationship Id="rId1" Type="http://schemas.openxmlformats.org/officeDocument/2006/relationships/image" Target="../media/image32.jpeg"/></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4.emf"/></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5.emf"/></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6.emf"/></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7.xml"/><Relationship Id="rId2" Type="http://schemas.openxmlformats.org/officeDocument/2006/relationships/image" Target="../media/image38.png"/><Relationship Id="rId1"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0.png"/><Relationship Id="rId1"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42.png"/><Relationship Id="rId1" Type="http://schemas.openxmlformats.org/officeDocument/2006/relationships/image" Target="../media/image41.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3.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4.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s>
</file>

<file path=ppt/slides/_rels/slide21.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52.png"/><Relationship Id="rId7" Type="http://schemas.openxmlformats.org/officeDocument/2006/relationships/image" Target="../media/image51.png"/><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4.png"/><Relationship Id="rId1"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6.png"/><Relationship Id="rId1" Type="http://schemas.openxmlformats.org/officeDocument/2006/relationships/image" Target="../media/image55.png"/></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59.png"/><Relationship Id="rId3" Type="http://schemas.openxmlformats.org/officeDocument/2006/relationships/image" Target="../media/image58.png"/><Relationship Id="rId2" Type="http://schemas.openxmlformats.org/officeDocument/2006/relationships/tags" Target="../tags/tag3.xml"/><Relationship Id="rId1" Type="http://schemas.openxmlformats.org/officeDocument/2006/relationships/image" Target="../media/image57.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hdphoto" Target="../media/image19.wdp"/><Relationship Id="rId5" Type="http://schemas.openxmlformats.org/officeDocument/2006/relationships/image" Target="../media/image18.jpeg"/><Relationship Id="rId4" Type="http://schemas.microsoft.com/office/2007/relationships/hdphoto" Target="../media/image17.wdp"/><Relationship Id="rId3" Type="http://schemas.openxmlformats.org/officeDocument/2006/relationships/image" Target="../media/image16.jpeg"/><Relationship Id="rId2" Type="http://schemas.microsoft.com/office/2007/relationships/hdphoto" Target="../media/image15.wdp"/><Relationship Id="rId1" Type="http://schemas.openxmlformats.org/officeDocument/2006/relationships/image" Target="../media/image14.jpe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microsoft.com/office/2007/relationships/hdphoto" Target="../media/image25.wdp"/><Relationship Id="rId5" Type="http://schemas.openxmlformats.org/officeDocument/2006/relationships/image" Target="../media/image24.jpeg"/><Relationship Id="rId4" Type="http://schemas.microsoft.com/office/2007/relationships/hdphoto" Target="../media/image23.wdp"/><Relationship Id="rId3" Type="http://schemas.openxmlformats.org/officeDocument/2006/relationships/image" Target="../media/image22.jpeg"/><Relationship Id="rId2" Type="http://schemas.microsoft.com/office/2007/relationships/hdphoto" Target="../media/image21.wdp"/><Relationship Id="rId1" Type="http://schemas.openxmlformats.org/officeDocument/2006/relationships/image" Target="../media/image20.jpe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29.jpeg"/><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矩形 41"/>
          <p:cNvSpPr/>
          <p:nvPr/>
        </p:nvSpPr>
        <p:spPr>
          <a:xfrm>
            <a:off x="-8008" y="1737344"/>
            <a:ext cx="9152008" cy="720080"/>
          </a:xfrm>
          <a:prstGeom prst="rect">
            <a:avLst/>
          </a:prstGeom>
          <a:gradFill flip="none" rotWithShape="1">
            <a:gsLst>
              <a:gs pos="0">
                <a:schemeClr val="tx2">
                  <a:lumMod val="60000"/>
                  <a:lumOff val="40000"/>
                  <a:shade val="30000"/>
                  <a:satMod val="115000"/>
                </a:schemeClr>
              </a:gs>
              <a:gs pos="50000">
                <a:schemeClr val="tx2">
                  <a:lumMod val="60000"/>
                  <a:lumOff val="40000"/>
                  <a:shade val="67500"/>
                  <a:satMod val="115000"/>
                </a:schemeClr>
              </a:gs>
              <a:gs pos="100000">
                <a:schemeClr val="tx2">
                  <a:lumMod val="60000"/>
                  <a:lumOff val="40000"/>
                  <a:shade val="100000"/>
                  <a:satMod val="115000"/>
                </a:scheme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15364" name="TextBox 24"/>
          <p:cNvSpPr txBox="1">
            <a:spLocks noChangeArrowheads="1"/>
          </p:cNvSpPr>
          <p:nvPr/>
        </p:nvSpPr>
        <p:spPr bwMode="auto">
          <a:xfrm>
            <a:off x="4567995" y="2901625"/>
            <a:ext cx="4396617" cy="1198880"/>
          </a:xfrm>
          <a:prstGeom prst="rect">
            <a:avLst/>
          </a:prstGeom>
          <a:noFill/>
          <a:ln w="9525">
            <a:noFill/>
            <a:miter lim="800000"/>
          </a:ln>
        </p:spPr>
        <p:txBody>
          <a:bodyPr wrap="square">
            <a:spAutoFit/>
          </a:bodyPr>
          <a:lstStyle/>
          <a:p>
            <a:pPr algn="just">
              <a:lnSpc>
                <a:spcPct val="150000"/>
              </a:lnSpc>
            </a:pPr>
            <a:r>
              <a:rPr lang="zh-CN" altLang="en-US" sz="1600" dirty="0">
                <a:latin typeface="微软雅黑 Light" panose="020B0502040204020203" pitchFamily="34" charset="-122"/>
                <a:ea typeface="微软雅黑 Light" panose="020B0502040204020203" pitchFamily="34" charset="-122"/>
              </a:rPr>
              <a:t>      </a:t>
            </a:r>
            <a:r>
              <a:rPr lang="zh-CN" altLang="en-US" sz="1600" dirty="0" smtClean="0">
                <a:latin typeface="微软雅黑 Light" panose="020B0502040204020203" pitchFamily="34" charset="-122"/>
                <a:ea typeface="微软雅黑 Light" panose="020B0502040204020203" pitchFamily="34" charset="-122"/>
              </a:rPr>
              <a:t>坚持为高等教育的教学科研服务，为学科建设和人才培养服务，为国防科技工业科研生产服务。</a:t>
            </a:r>
            <a:endParaRPr lang="zh-CN" altLang="en-US" sz="1600" dirty="0">
              <a:latin typeface="微软雅黑 Light" panose="020B0502040204020203" pitchFamily="34" charset="-122"/>
              <a:ea typeface="微软雅黑 Light" panose="020B0502040204020203" pitchFamily="34" charset="-122"/>
            </a:endParaRPr>
          </a:p>
        </p:txBody>
      </p:sp>
      <p:sp>
        <p:nvSpPr>
          <p:cNvPr id="15365" name="文本框 13"/>
          <p:cNvSpPr txBox="1">
            <a:spLocks noChangeArrowheads="1"/>
          </p:cNvSpPr>
          <p:nvPr/>
        </p:nvSpPr>
        <p:spPr bwMode="auto">
          <a:xfrm>
            <a:off x="4090333" y="1030605"/>
            <a:ext cx="4754880" cy="706755"/>
          </a:xfrm>
          <a:prstGeom prst="rect">
            <a:avLst/>
          </a:prstGeom>
          <a:noFill/>
          <a:ln w="9525">
            <a:noFill/>
            <a:miter lim="800000"/>
          </a:ln>
        </p:spPr>
        <p:txBody>
          <a:bodyPr wrap="none">
            <a:spAutoFit/>
          </a:bodyPr>
          <a:lstStyle/>
          <a:p>
            <a:pPr algn="r"/>
            <a:r>
              <a:rPr lang="zh-CN" altLang="en-US" sz="4000" dirty="0" smtClean="0">
                <a:latin typeface="微软雅黑 Light" panose="020B0502040204020203" pitchFamily="34" charset="-122"/>
                <a:ea typeface="微软雅黑 Light" panose="020B0502040204020203" pitchFamily="34" charset="-122"/>
              </a:rPr>
              <a:t>西北工业大学出版社</a:t>
            </a:r>
            <a:endParaRPr lang="zh-CN" altLang="en-US" sz="4000" dirty="0" smtClean="0">
              <a:latin typeface="微软雅黑 Light" panose="020B0502040204020203" pitchFamily="34" charset="-122"/>
              <a:ea typeface="微软雅黑 Light" panose="020B0502040204020203" pitchFamily="34" charset="-122"/>
            </a:endParaRPr>
          </a:p>
        </p:txBody>
      </p:sp>
      <p:pic>
        <p:nvPicPr>
          <p:cNvPr id="29" name="Picture 2" descr="I:\图片影像资料\出版社资料\1办公场所\出版大楼\出版社大楼（书海楼）-2.jpg"/>
          <p:cNvPicPr>
            <a:picLocks noChangeAspect="1" noChangeArrowheads="1"/>
          </p:cNvPicPr>
          <p:nvPr/>
        </p:nvPicPr>
        <p:blipFill>
          <a:blip r:embed="rId1" cstate="print"/>
          <a:srcRect/>
          <a:stretch>
            <a:fillRect/>
          </a:stretch>
        </p:blipFill>
        <p:spPr bwMode="auto">
          <a:xfrm>
            <a:off x="446003" y="576525"/>
            <a:ext cx="3333909" cy="3513876"/>
          </a:xfrm>
          <a:prstGeom prst="rect">
            <a:avLst/>
          </a:prstGeom>
          <a:solidFill>
            <a:srgbClr val="FFFFFF">
              <a:shade val="85000"/>
            </a:srgbClr>
          </a:solidFill>
          <a:ln w="101600" cap="sq">
            <a:solidFill>
              <a:srgbClr val="FDFDFD"/>
            </a:solidFill>
            <a:miter lim="800000"/>
            <a:headEnd/>
            <a:tailEnd/>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
        <p:nvSpPr>
          <p:cNvPr id="2" name="TextBox 1"/>
          <p:cNvSpPr txBox="1"/>
          <p:nvPr/>
        </p:nvSpPr>
        <p:spPr>
          <a:xfrm>
            <a:off x="4932048" y="2469545"/>
            <a:ext cx="1534209" cy="461665"/>
          </a:xfrm>
          <a:prstGeom prst="rect">
            <a:avLst/>
          </a:prstGeom>
          <a:noFill/>
        </p:spPr>
        <p:txBody>
          <a:bodyPr wrap="square" rtlCol="0">
            <a:spAutoFit/>
          </a:bodyPr>
          <a:lstStyle/>
          <a:p>
            <a:r>
              <a:rPr lang="zh-CN" altLang="en-US" sz="2400" dirty="0" smtClean="0">
                <a:solidFill>
                  <a:srgbClr val="FF0000"/>
                </a:solidFill>
                <a:latin typeface="隶书" panose="02010509060101010101" pitchFamily="49" charset="-122"/>
                <a:ea typeface="隶书" panose="02010509060101010101" pitchFamily="49" charset="-122"/>
              </a:rPr>
              <a:t>办社宗旨</a:t>
            </a:r>
            <a:endParaRPr lang="zh-CN" altLang="en-US" sz="2400" dirty="0">
              <a:solidFill>
                <a:srgbClr val="FF0000"/>
              </a:solidFill>
              <a:latin typeface="隶书" panose="02010509060101010101" pitchFamily="49" charset="-122"/>
              <a:ea typeface="隶书" panose="02010509060101010101" pitchFamily="49" charset="-122"/>
            </a:endParaRPr>
          </a:p>
        </p:txBody>
      </p:sp>
      <p:pic>
        <p:nvPicPr>
          <p:cNvPr id="7" name="Picture 2" descr="E:\办公室电脑文件\E盘\新建文件夹 (2)\西北工业大学出版社标准.png"/>
          <p:cNvPicPr>
            <a:picLocks noChangeAspect="1" noChangeArrowheads="1"/>
          </p:cNvPicPr>
          <p:nvPr/>
        </p:nvPicPr>
        <p:blipFill>
          <a:blip r:embed="rId2" cstate="print"/>
          <a:srcRect/>
          <a:stretch>
            <a:fillRect/>
          </a:stretch>
        </p:blipFill>
        <p:spPr bwMode="auto">
          <a:xfrm>
            <a:off x="791496" y="150477"/>
            <a:ext cx="3373701" cy="724314"/>
          </a:xfrm>
          <a:prstGeom prst="rect">
            <a:avLst/>
          </a:prstGeom>
          <a:noFill/>
        </p:spPr>
      </p:pic>
      <p:pic>
        <p:nvPicPr>
          <p:cNvPr id="9" name="Picture 3" descr="E:\办公室电脑文件\E盘\新建文件夹 (2)\LOGO.png"/>
          <p:cNvPicPr>
            <a:picLocks noChangeAspect="1" noChangeArrowheads="1"/>
          </p:cNvPicPr>
          <p:nvPr/>
        </p:nvPicPr>
        <p:blipFill>
          <a:blip r:embed="rId3" cstate="print"/>
          <a:srcRect/>
          <a:stretch>
            <a:fillRect/>
          </a:stretch>
        </p:blipFill>
        <p:spPr bwMode="auto">
          <a:xfrm>
            <a:off x="161412" y="186575"/>
            <a:ext cx="630084" cy="651461"/>
          </a:xfrm>
          <a:prstGeom prst="rect">
            <a:avLst/>
          </a:prstGeom>
          <a:noFill/>
        </p:spPr>
      </p:pic>
    </p:spTree>
  </p:cSld>
  <p:clrMapOvr>
    <a:masterClrMapping/>
  </p:clrMapOvr>
  <p:transition spd="slow">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306705" y="681355"/>
            <a:ext cx="7300595" cy="3076575"/>
          </a:xfrm>
          <a:prstGeom prst="rect">
            <a:avLst/>
          </a:prstGeom>
          <a:noFill/>
        </p:spPr>
        <p:txBody>
          <a:bodyPr wrap="square" rtlCol="0" anchor="t">
            <a:spAutoFit/>
          </a:bodyPr>
          <a:p>
            <a:pPr marL="0" indent="341630" algn="just">
              <a:buClrTx/>
              <a:buSzTx/>
              <a:buNone/>
            </a:pPr>
            <a:endParaRPr lang="zh-CN" altLang="en-US" sz="1600" dirty="0">
              <a:latin typeface="微软雅黑 Light" panose="020B0502040204020203" pitchFamily="34" charset="-122"/>
              <a:ea typeface="微软雅黑 Light" panose="020B0502040204020203" pitchFamily="34" charset="-122"/>
            </a:endParaRPr>
          </a:p>
          <a:p>
            <a:pPr marL="0" indent="341630" algn="just">
              <a:buClrTx/>
              <a:buSzTx/>
              <a:buNone/>
            </a:pPr>
            <a:r>
              <a:rPr lang="zh-CN" altLang="en-US" sz="1600" dirty="0">
                <a:latin typeface="微软雅黑 Light" panose="020B0502040204020203" pitchFamily="34" charset="-122"/>
                <a:ea typeface="微软雅黑 Light" panose="020B0502040204020203" pitchFamily="34" charset="-122"/>
                <a:sym typeface="+mn-ea"/>
              </a:rPr>
              <a:t>（1）</a:t>
            </a:r>
            <a:r>
              <a:rPr lang="zh-CN" altLang="en-US" sz="1600" b="1" dirty="0">
                <a:latin typeface="微软雅黑 Light" panose="020B0502040204020203" pitchFamily="34" charset="-122"/>
                <a:ea typeface="微软雅黑 Light" panose="020B0502040204020203" pitchFamily="34" charset="-122"/>
                <a:sym typeface="+mn-ea"/>
              </a:rPr>
              <a:t>作者权威</a:t>
            </a:r>
            <a:r>
              <a:rPr lang="zh-CN" altLang="en-US" sz="1600" dirty="0">
                <a:latin typeface="微软雅黑 Light" panose="020B0502040204020203" pitchFamily="34" charset="-122"/>
                <a:ea typeface="微软雅黑 Light" panose="020B0502040204020203" pitchFamily="34" charset="-122"/>
                <a:sym typeface="+mn-ea"/>
              </a:rPr>
              <a:t>。作者主要依托长沙航空职业技术学院、成都航空职业技术学院、天津现代职业技术学院等具有航空职业教育优势，且率先在全国开设无人机应用技术专业的职业院校，这些作者均为相关领域的权威学者或技术骨干，多年从事与无人机相关技术研究。审稿专家主要来自西工大和北航等具有航空特色的高校。</a:t>
            </a:r>
            <a:endParaRPr lang="zh-CN" altLang="en-US" sz="1600" dirty="0">
              <a:latin typeface="微软雅黑 Light" panose="020B0502040204020203" pitchFamily="34" charset="-122"/>
              <a:ea typeface="微软雅黑 Light" panose="020B0502040204020203" pitchFamily="34" charset="-122"/>
              <a:sym typeface="+mn-ea"/>
            </a:endParaRPr>
          </a:p>
          <a:p>
            <a:pPr marL="0" indent="341630" algn="just">
              <a:buClrTx/>
              <a:buSzTx/>
              <a:buNone/>
            </a:pPr>
            <a:r>
              <a:rPr lang="zh-CN" altLang="en-US" sz="1600" dirty="0">
                <a:latin typeface="微软雅黑 Light" panose="020B0502040204020203" pitchFamily="34" charset="-122"/>
                <a:ea typeface="微软雅黑 Light" panose="020B0502040204020203" pitchFamily="34" charset="-122"/>
                <a:sym typeface="+mn-ea"/>
              </a:rPr>
              <a:t>（2）</a:t>
            </a:r>
            <a:r>
              <a:rPr lang="zh-CN" altLang="en-US" sz="1600" b="1" dirty="0">
                <a:latin typeface="微软雅黑 Light" panose="020B0502040204020203" pitchFamily="34" charset="-122"/>
                <a:ea typeface="微软雅黑 Light" panose="020B0502040204020203" pitchFamily="34" charset="-122"/>
                <a:sym typeface="+mn-ea"/>
              </a:rPr>
              <a:t>品种齐全</a:t>
            </a:r>
            <a:r>
              <a:rPr lang="zh-CN" altLang="en-US" sz="1600" dirty="0">
                <a:latin typeface="微软雅黑 Light" panose="020B0502040204020203" pitchFamily="34" charset="-122"/>
                <a:ea typeface="微软雅黑 Light" panose="020B0502040204020203" pitchFamily="34" charset="-122"/>
                <a:sym typeface="+mn-ea"/>
              </a:rPr>
              <a:t>。本系列教材是目前全国唯一一套全品种</a:t>
            </a:r>
            <a:r>
              <a:rPr lang="zh-CN" altLang="en-US" sz="1600" dirty="0">
                <a:latin typeface="微软雅黑 Light" panose="020B0502040204020203" pitchFamily="34" charset="-122"/>
                <a:ea typeface="微软雅黑 Light" panose="020B0502040204020203" pitchFamily="34" charset="-122"/>
                <a:sym typeface="+mn-ea"/>
              </a:rPr>
              <a:t>无人机教材</a:t>
            </a:r>
            <a:r>
              <a:rPr lang="zh-CN" altLang="en-US" sz="1600" dirty="0">
                <a:latin typeface="微软雅黑 Light" panose="020B0502040204020203" pitchFamily="34" charset="-122"/>
                <a:ea typeface="微软雅黑 Light" panose="020B0502040204020203" pitchFamily="34" charset="-122"/>
                <a:sym typeface="+mn-ea"/>
              </a:rPr>
              <a:t>。与国内外同类型书籍相比较，本系列无人机图书不仅建立了针对无人机的完整的理论体系，并且详细阐述了前沿技术在无人机上的应用成果，同时介绍了无人机在军用、民用领域的应用。</a:t>
            </a:r>
            <a:endParaRPr lang="zh-CN" altLang="en-US" sz="1600" dirty="0">
              <a:latin typeface="微软雅黑 Light" panose="020B0502040204020203" pitchFamily="34" charset="-122"/>
              <a:ea typeface="微软雅黑 Light" panose="020B0502040204020203" pitchFamily="34" charset="-122"/>
              <a:sym typeface="+mn-ea"/>
            </a:endParaRPr>
          </a:p>
          <a:p>
            <a:pPr marL="0" indent="341630" algn="just">
              <a:buClrTx/>
              <a:buSzTx/>
              <a:buNone/>
            </a:pPr>
            <a:endParaRPr lang="zh-CN" altLang="en-US" sz="1600" dirty="0">
              <a:latin typeface="微软雅黑 Light" panose="020B0502040204020203" pitchFamily="34" charset="-122"/>
              <a:ea typeface="微软雅黑 Light" panose="020B0502040204020203" pitchFamily="34" charset="-122"/>
            </a:endParaRPr>
          </a:p>
          <a:p>
            <a:pPr marL="0" indent="133350"/>
            <a:endParaRPr lang="zh-CN" altLang="en-US"/>
          </a:p>
        </p:txBody>
      </p:sp>
      <p:pic>
        <p:nvPicPr>
          <p:cNvPr id="5138" name="图片 1" descr="636051294622746171356"/>
          <p:cNvPicPr>
            <a:picLocks noChangeAspect="1"/>
          </p:cNvPicPr>
          <p:nvPr/>
        </p:nvPicPr>
        <p:blipFill>
          <a:blip r:embed="rId1"/>
          <a:stretch>
            <a:fillRect/>
          </a:stretch>
        </p:blipFill>
        <p:spPr>
          <a:xfrm>
            <a:off x="2060575" y="3275965"/>
            <a:ext cx="5022850" cy="1884680"/>
          </a:xfrm>
          <a:prstGeom prst="rect">
            <a:avLst/>
          </a:prstGeom>
          <a:noFill/>
          <a:ln w="9525">
            <a:noFill/>
          </a:ln>
        </p:spPr>
      </p:pic>
      <p:cxnSp>
        <p:nvCxnSpPr>
          <p:cNvPr id="32" name="直接连接符 31"/>
          <p:cNvCxnSpPr/>
          <p:nvPr/>
        </p:nvCxnSpPr>
        <p:spPr>
          <a:xfrm>
            <a:off x="-19050" y="554038"/>
            <a:ext cx="3510906"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文本框 2"/>
          <p:cNvSpPr txBox="1"/>
          <p:nvPr/>
        </p:nvSpPr>
        <p:spPr>
          <a:xfrm>
            <a:off x="306705" y="186055"/>
            <a:ext cx="2421890" cy="368300"/>
          </a:xfrm>
          <a:prstGeom prst="rect">
            <a:avLst/>
          </a:prstGeom>
          <a:noFill/>
        </p:spPr>
        <p:txBody>
          <a:bodyPr wrap="none" rtlCol="0" anchor="t">
            <a:spAutoFit/>
          </a:bodyPr>
          <a:p>
            <a:pPr algn="l">
              <a:buClrTx/>
              <a:buSzTx/>
              <a:buFontTx/>
            </a:pPr>
            <a:r>
              <a:rPr lang="en-US" altLang="zh-CN" sz="1800" dirty="0">
                <a:latin typeface="黑体" panose="02010609060101010101" pitchFamily="49" charset="-122"/>
                <a:ea typeface="黑体" panose="02010609060101010101" pitchFamily="49" charset="-122"/>
                <a:sym typeface="+mn-ea"/>
              </a:rPr>
              <a:t>2.无人机系列图书特色</a:t>
            </a:r>
            <a:endParaRPr lang="en-US" altLang="zh-CN" sz="1800" dirty="0">
              <a:latin typeface="黑体" panose="02010609060101010101" pitchFamily="49" charset="-122"/>
              <a:ea typeface="黑体" panose="02010609060101010101" pitchFamily="49"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32" name="直接连接符 31"/>
          <p:cNvCxnSpPr/>
          <p:nvPr/>
        </p:nvCxnSpPr>
        <p:spPr>
          <a:xfrm>
            <a:off x="-19050" y="554038"/>
            <a:ext cx="3510906"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文本框 3"/>
          <p:cNvSpPr txBox="1"/>
          <p:nvPr/>
        </p:nvSpPr>
        <p:spPr>
          <a:xfrm>
            <a:off x="596900" y="186055"/>
            <a:ext cx="5195570" cy="368300"/>
          </a:xfrm>
          <a:prstGeom prst="rect">
            <a:avLst/>
          </a:prstGeom>
          <a:noFill/>
        </p:spPr>
        <p:txBody>
          <a:bodyPr wrap="square" rtlCol="0" anchor="t">
            <a:spAutoFit/>
          </a:bodyPr>
          <a:p>
            <a:r>
              <a:rPr lang="en-US" altLang="zh-CN" dirty="0">
                <a:latin typeface="黑体" panose="02010609060101010101" pitchFamily="49" charset="-122"/>
                <a:ea typeface="黑体" panose="02010609060101010101" pitchFamily="49" charset="-122"/>
                <a:sym typeface="+mn-ea"/>
              </a:rPr>
              <a:t>2.无人机系列图书特色</a:t>
            </a:r>
            <a:endParaRPr lang="zh-CN" altLang="en-US"/>
          </a:p>
        </p:txBody>
      </p:sp>
      <p:sp>
        <p:nvSpPr>
          <p:cNvPr id="3" name="文本框 2"/>
          <p:cNvSpPr txBox="1"/>
          <p:nvPr/>
        </p:nvSpPr>
        <p:spPr>
          <a:xfrm>
            <a:off x="791210" y="951230"/>
            <a:ext cx="5843905" cy="2306955"/>
          </a:xfrm>
          <a:prstGeom prst="rect">
            <a:avLst/>
          </a:prstGeom>
          <a:noFill/>
        </p:spPr>
        <p:txBody>
          <a:bodyPr wrap="square" rtlCol="0" anchor="t">
            <a:spAutoFit/>
          </a:bodyPr>
          <a:p>
            <a:r>
              <a:rPr lang="en-US" altLang="zh-CN" dirty="0">
                <a:latin typeface="微软雅黑 Light" panose="020B0502040204020203" pitchFamily="34" charset="-122"/>
                <a:ea typeface="微软雅黑 Light" panose="020B0502040204020203" pitchFamily="34" charset="-122"/>
                <a:sym typeface="+mn-ea"/>
              </a:rPr>
              <a:t>  </a:t>
            </a:r>
            <a:r>
              <a:rPr lang="zh-CN" altLang="en-US" dirty="0">
                <a:latin typeface="微软雅黑 Light" panose="020B0502040204020203" pitchFamily="34" charset="-122"/>
                <a:ea typeface="微软雅黑 Light" panose="020B0502040204020203" pitchFamily="34" charset="-122"/>
                <a:sym typeface="+mn-ea"/>
              </a:rPr>
              <a:t>（3）</a:t>
            </a:r>
            <a:r>
              <a:rPr lang="zh-CN" altLang="en-US" b="1" dirty="0">
                <a:latin typeface="微软雅黑 Light" panose="020B0502040204020203" pitchFamily="34" charset="-122"/>
                <a:ea typeface="微软雅黑 Light" panose="020B0502040204020203" pitchFamily="34" charset="-122"/>
                <a:sym typeface="+mn-ea"/>
              </a:rPr>
              <a:t>内容丰富</a:t>
            </a:r>
            <a:r>
              <a:rPr lang="zh-CN" altLang="en-US" dirty="0">
                <a:latin typeface="微软雅黑 Light" panose="020B0502040204020203" pitchFamily="34" charset="-122"/>
                <a:ea typeface="微软雅黑 Light" panose="020B0502040204020203" pitchFamily="34" charset="-122"/>
                <a:sym typeface="+mn-ea"/>
              </a:rPr>
              <a:t>。无论是研读相关专业的学生、从事相关方向研究的专业技术人员，或是军方人士、无人机爱好者，皆可在本系列图书中找到适合各自学习、阅读层次的内容。</a:t>
            </a:r>
            <a:endParaRPr lang="zh-CN" altLang="en-US"/>
          </a:p>
          <a:p>
            <a:r>
              <a:rPr lang="zh-CN" altLang="en-US" sz="1800" dirty="0">
                <a:latin typeface="微软雅黑 Light" panose="020B0502040204020203" pitchFamily="34" charset="-122"/>
                <a:ea typeface="微软雅黑 Light" panose="020B0502040204020203" pitchFamily="34" charset="-122"/>
              </a:rPr>
              <a:t>（4）</a:t>
            </a:r>
            <a:r>
              <a:rPr lang="zh-CN" altLang="en-US" sz="1800" b="1" dirty="0">
                <a:latin typeface="微软雅黑 Light" panose="020B0502040204020203" pitchFamily="34" charset="-122"/>
                <a:ea typeface="微软雅黑 Light" panose="020B0502040204020203" pitchFamily="34" charset="-122"/>
              </a:rPr>
              <a:t>新形态教材</a:t>
            </a:r>
            <a:r>
              <a:rPr lang="zh-CN" altLang="en-US" sz="1800" dirty="0">
                <a:latin typeface="微软雅黑 Light" panose="020B0502040204020203" pitchFamily="34" charset="-122"/>
                <a:ea typeface="微软雅黑 Light" panose="020B0502040204020203" pitchFamily="34" charset="-122"/>
              </a:rPr>
              <a:t>。本系列无人机应用技术教材，</a:t>
            </a:r>
            <a:endParaRPr lang="zh-CN" altLang="en-US" sz="1800" dirty="0">
              <a:latin typeface="微软雅黑 Light" panose="020B0502040204020203" pitchFamily="34" charset="-122"/>
              <a:ea typeface="微软雅黑 Light" panose="020B0502040204020203" pitchFamily="34" charset="-122"/>
            </a:endParaRPr>
          </a:p>
          <a:p>
            <a:r>
              <a:rPr lang="zh-CN" altLang="en-US" sz="1800" dirty="0">
                <a:latin typeface="微软雅黑 Light" panose="020B0502040204020203" pitchFamily="34" charset="-122"/>
                <a:ea typeface="微软雅黑 Light" panose="020B0502040204020203" pitchFamily="34" charset="-122"/>
              </a:rPr>
              <a:t>修订为新形态教材，有微视频，教学课件，课程</a:t>
            </a:r>
            <a:endParaRPr lang="zh-CN" altLang="en-US" sz="1800" dirty="0">
              <a:latin typeface="微软雅黑 Light" panose="020B0502040204020203" pitchFamily="34" charset="-122"/>
              <a:ea typeface="微软雅黑 Light" panose="020B0502040204020203" pitchFamily="34" charset="-122"/>
            </a:endParaRPr>
          </a:p>
          <a:p>
            <a:r>
              <a:rPr lang="zh-CN" altLang="en-US" sz="1800" dirty="0">
                <a:latin typeface="微软雅黑 Light" panose="020B0502040204020203" pitchFamily="34" charset="-122"/>
                <a:ea typeface="微软雅黑 Light" panose="020B0502040204020203" pitchFamily="34" charset="-122"/>
              </a:rPr>
              <a:t>教案，课后习题答案，考试题库含答案等教学</a:t>
            </a:r>
            <a:endParaRPr lang="zh-CN" altLang="en-US" sz="1800" dirty="0">
              <a:latin typeface="微软雅黑 Light" panose="020B0502040204020203" pitchFamily="34" charset="-122"/>
              <a:ea typeface="微软雅黑 Light" panose="020B0502040204020203" pitchFamily="34" charset="-122"/>
            </a:endParaRPr>
          </a:p>
          <a:p>
            <a:r>
              <a:rPr lang="zh-CN" altLang="en-US" sz="1800" dirty="0">
                <a:latin typeface="微软雅黑 Light" panose="020B0502040204020203" pitchFamily="34" charset="-122"/>
                <a:ea typeface="微软雅黑 Light" panose="020B0502040204020203" pitchFamily="34" charset="-122"/>
              </a:rPr>
              <a:t>资源库。</a:t>
            </a:r>
            <a:endParaRPr lang="zh-CN" altLang="en-US"/>
          </a:p>
        </p:txBody>
      </p:sp>
      <p:pic>
        <p:nvPicPr>
          <p:cNvPr id="100" name="图片 99"/>
          <p:cNvPicPr/>
          <p:nvPr/>
        </p:nvPicPr>
        <p:blipFill>
          <a:blip r:embed="rId1" r:link="rId2"/>
          <a:stretch>
            <a:fillRect/>
          </a:stretch>
        </p:blipFill>
        <p:spPr>
          <a:xfrm>
            <a:off x="5792470" y="1941195"/>
            <a:ext cx="3150870" cy="2858135"/>
          </a:xfrm>
          <a:prstGeom prst="rect">
            <a:avLst/>
          </a:prstGeom>
          <a:noFill/>
          <a:ln w="9525">
            <a:noFill/>
          </a:ln>
        </p:spPr>
      </p:pic>
      <p:pic>
        <p:nvPicPr>
          <p:cNvPr id="101" name="图片 100"/>
          <p:cNvPicPr/>
          <p:nvPr/>
        </p:nvPicPr>
        <p:blipFill>
          <a:blip r:embed="rId3" r:link="rId4"/>
          <a:stretch>
            <a:fillRect/>
          </a:stretch>
        </p:blipFill>
        <p:spPr>
          <a:xfrm>
            <a:off x="945515" y="3209925"/>
            <a:ext cx="3714750" cy="1933575"/>
          </a:xfrm>
          <a:prstGeom prst="rect">
            <a:avLst/>
          </a:prstGeom>
          <a:noFill/>
          <a:ln w="9525">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32" name="直接连接符 31"/>
          <p:cNvCxnSpPr/>
          <p:nvPr/>
        </p:nvCxnSpPr>
        <p:spPr>
          <a:xfrm>
            <a:off x="-19050" y="554038"/>
            <a:ext cx="3510906"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文本框 6"/>
          <p:cNvSpPr txBox="1"/>
          <p:nvPr/>
        </p:nvSpPr>
        <p:spPr>
          <a:xfrm>
            <a:off x="225425" y="110490"/>
            <a:ext cx="5564505" cy="368300"/>
          </a:xfrm>
          <a:prstGeom prst="rect">
            <a:avLst/>
          </a:prstGeom>
          <a:noFill/>
        </p:spPr>
        <p:txBody>
          <a:bodyPr wrap="square" rtlCol="0">
            <a:spAutoFit/>
          </a:bodyPr>
          <a:p>
            <a:r>
              <a:rPr lang="en-US" altLang="zh-CN" sz="1800" dirty="0">
                <a:latin typeface="黑体" panose="02010609060101010101" pitchFamily="49" charset="-122"/>
                <a:ea typeface="黑体" panose="02010609060101010101" pitchFamily="49" charset="-122"/>
              </a:rPr>
              <a:t>3.</a:t>
            </a:r>
            <a:r>
              <a:rPr lang="zh-CN" altLang="en-US" sz="1800" dirty="0">
                <a:latin typeface="黑体" panose="02010609060101010101" pitchFamily="49" charset="-122"/>
                <a:ea typeface="黑体" panose="02010609060101010101" pitchFamily="49" charset="-122"/>
              </a:rPr>
              <a:t>西北工业大学出版社无人机教材目录</a:t>
            </a:r>
            <a:endParaRPr lang="zh-CN" altLang="en-US" sz="1800" dirty="0">
              <a:latin typeface="黑体" panose="02010609060101010101" pitchFamily="49" charset="-122"/>
              <a:ea typeface="黑体" panose="02010609060101010101" pitchFamily="49" charset="-122"/>
            </a:endParaRPr>
          </a:p>
        </p:txBody>
      </p:sp>
      <p:pic>
        <p:nvPicPr>
          <p:cNvPr id="8" name="图片 7"/>
          <p:cNvPicPr>
            <a:picLocks noChangeAspect="1"/>
          </p:cNvPicPr>
          <p:nvPr/>
        </p:nvPicPr>
        <p:blipFill>
          <a:blip r:embed="rId1"/>
          <a:stretch>
            <a:fillRect/>
          </a:stretch>
        </p:blipFill>
        <p:spPr>
          <a:xfrm>
            <a:off x="585470" y="748665"/>
            <a:ext cx="7972425" cy="417576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85470" y="523875"/>
            <a:ext cx="7972425" cy="409575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585470" y="828675"/>
            <a:ext cx="7972425" cy="348615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52705" y="899160"/>
            <a:ext cx="4441190" cy="3569970"/>
          </a:xfrm>
          <a:prstGeom prst="rect">
            <a:avLst/>
          </a:prstGeom>
        </p:spPr>
      </p:pic>
      <p:pic>
        <p:nvPicPr>
          <p:cNvPr id="4" name="图片 3"/>
          <p:cNvPicPr>
            <a:picLocks noChangeAspect="1"/>
          </p:cNvPicPr>
          <p:nvPr/>
        </p:nvPicPr>
        <p:blipFill>
          <a:blip r:embed="rId2"/>
          <a:stretch>
            <a:fillRect/>
          </a:stretch>
        </p:blipFill>
        <p:spPr>
          <a:xfrm>
            <a:off x="4830445" y="831850"/>
            <a:ext cx="3997960" cy="3820160"/>
          </a:xfrm>
          <a:prstGeom prst="rect">
            <a:avLst/>
          </a:prstGeom>
        </p:spPr>
      </p:pic>
      <p:cxnSp>
        <p:nvCxnSpPr>
          <p:cNvPr id="32" name="直接连接符 31"/>
          <p:cNvCxnSpPr/>
          <p:nvPr/>
        </p:nvCxnSpPr>
        <p:spPr>
          <a:xfrm>
            <a:off x="-19050" y="554038"/>
            <a:ext cx="3510906"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文本框 6"/>
          <p:cNvSpPr txBox="1"/>
          <p:nvPr/>
        </p:nvSpPr>
        <p:spPr>
          <a:xfrm>
            <a:off x="225425" y="110490"/>
            <a:ext cx="5564505" cy="368300"/>
          </a:xfrm>
          <a:prstGeom prst="rect">
            <a:avLst/>
          </a:prstGeom>
          <a:noFill/>
        </p:spPr>
        <p:txBody>
          <a:bodyPr wrap="square" rtlCol="0">
            <a:spAutoFit/>
          </a:bodyPr>
          <a:p>
            <a:r>
              <a:rPr lang="en-US" altLang="zh-CN" sz="1800" dirty="0">
                <a:latin typeface="黑体" panose="02010609060101010101" pitchFamily="49" charset="-122"/>
                <a:ea typeface="黑体" panose="02010609060101010101" pitchFamily="49" charset="-122"/>
              </a:rPr>
              <a:t>4.</a:t>
            </a:r>
            <a:r>
              <a:rPr lang="zh-CN" altLang="en-US" sz="1800" dirty="0">
                <a:latin typeface="黑体" panose="02010609060101010101" pitchFamily="49" charset="-122"/>
                <a:ea typeface="黑体" panose="02010609060101010101" pitchFamily="49" charset="-122"/>
              </a:rPr>
              <a:t>经典</a:t>
            </a:r>
            <a:r>
              <a:rPr lang="zh-CN" altLang="en-US" sz="1800" dirty="0">
                <a:latin typeface="黑体" panose="02010609060101010101" pitchFamily="49" charset="-122"/>
                <a:ea typeface="黑体" panose="02010609060101010101" pitchFamily="49" charset="-122"/>
              </a:rPr>
              <a:t>无人机系列教材</a:t>
            </a:r>
            <a:endParaRPr lang="zh-CN" altLang="en-US" sz="1800" dirty="0">
              <a:latin typeface="黑体" panose="02010609060101010101" pitchFamily="49" charset="-122"/>
              <a:ea typeface="黑体" panose="02010609060101010101" pitchFamily="49" charset="-12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259080" y="51435"/>
            <a:ext cx="3639820" cy="2470785"/>
          </a:xfrm>
          <a:prstGeom prst="rect">
            <a:avLst/>
          </a:prstGeom>
        </p:spPr>
      </p:pic>
      <p:sp>
        <p:nvSpPr>
          <p:cNvPr id="102" name="文本框 101"/>
          <p:cNvSpPr txBox="1"/>
          <p:nvPr/>
        </p:nvSpPr>
        <p:spPr>
          <a:xfrm>
            <a:off x="4575810" y="433705"/>
            <a:ext cx="4347845" cy="1706880"/>
          </a:xfrm>
          <a:prstGeom prst="rect">
            <a:avLst/>
          </a:prstGeom>
          <a:noFill/>
          <a:ln w="9525">
            <a:noFill/>
          </a:ln>
        </p:spPr>
        <p:txBody>
          <a:bodyPr wrap="square">
            <a:spAutoFit/>
          </a:bodyPr>
          <a:p>
            <a:pPr marL="0" indent="0"/>
            <a:r>
              <a:rPr lang="en-US" sz="800" b="0">
                <a:latin typeface="宋体" panose="02010600030101010101" pitchFamily="2" charset="-122"/>
              </a:rPr>
              <a:t> </a:t>
            </a:r>
            <a:endParaRPr lang="zh-CN" sz="850" b="1">
              <a:solidFill>
                <a:srgbClr val="231F20"/>
              </a:solidFill>
              <a:ea typeface="宋体" panose="02010600030101010101" pitchFamily="2" charset="-122"/>
            </a:endParaRPr>
          </a:p>
          <a:p>
            <a:pPr marL="0" indent="0"/>
            <a:r>
              <a:rPr lang="zh-CN" sz="1000" b="1">
                <a:solidFill>
                  <a:srgbClr val="231F20"/>
                </a:solidFill>
                <a:ea typeface="宋体" panose="02010600030101010101" pitchFamily="2" charset="-122"/>
              </a:rPr>
              <a:t>【内容简介】无人机图像处理是数据获取和信息处理的重要手段，本书以无人机图像应用为牵引，系统阐述无人机图像增强、无人机图像拼接、无人机图像融合、无人机图像判读、无人机图像正射纠正以及无人机图像目标定位等处理技术。本书既有传统图像处理方法，又包含作者多年来在无人机图像处理研究领域提出的新方法，是一本理论与实践应用结合紧密的专业教材。</a:t>
            </a:r>
            <a:endParaRPr lang="zh-CN" sz="1000" b="0">
              <a:solidFill>
                <a:srgbClr val="231F20"/>
              </a:solidFill>
              <a:ea typeface="宋体" panose="02010600030101010101" pitchFamily="2" charset="-122"/>
            </a:endParaRPr>
          </a:p>
          <a:p>
            <a:pPr marL="0" indent="0"/>
            <a:r>
              <a:rPr lang="en-US" altLang="zh-CN" sz="1000" b="0">
                <a:solidFill>
                  <a:srgbClr val="231F20"/>
                </a:solidFill>
                <a:ea typeface="宋体" panose="02010600030101010101" pitchFamily="2" charset="-122"/>
              </a:rPr>
              <a:t>     </a:t>
            </a:r>
            <a:r>
              <a:rPr lang="zh-CN" sz="1000" b="0">
                <a:solidFill>
                  <a:srgbClr val="231F20"/>
                </a:solidFill>
                <a:ea typeface="宋体" panose="02010600030101010101" pitchFamily="2" charset="-122"/>
              </a:rPr>
              <a:t>本书既可作为高等院校本科生无人机技术、遥感等专业的教材，也可供武器装备设计和该研究领域的广大科技工作者、工程技术人员参考和使用。</a:t>
            </a:r>
            <a:r>
              <a:rPr lang="en-US" sz="900" b="0">
                <a:latin typeface="宋体" panose="02010600030101010101" pitchFamily="2" charset="-122"/>
              </a:rPr>
              <a:t> </a:t>
            </a:r>
            <a:endParaRPr lang="zh-CN" altLang="en-US"/>
          </a:p>
        </p:txBody>
      </p:sp>
      <p:pic>
        <p:nvPicPr>
          <p:cNvPr id="4" name="图片 3"/>
          <p:cNvPicPr>
            <a:picLocks noChangeAspect="1"/>
          </p:cNvPicPr>
          <p:nvPr/>
        </p:nvPicPr>
        <p:blipFill>
          <a:blip r:embed="rId2"/>
          <a:stretch>
            <a:fillRect/>
          </a:stretch>
        </p:blipFill>
        <p:spPr>
          <a:xfrm>
            <a:off x="257175" y="2586355"/>
            <a:ext cx="3655060" cy="2510790"/>
          </a:xfrm>
          <a:prstGeom prst="rect">
            <a:avLst/>
          </a:prstGeom>
        </p:spPr>
      </p:pic>
      <p:sp>
        <p:nvSpPr>
          <p:cNvPr id="104" name="文本框 103"/>
          <p:cNvSpPr txBox="1"/>
          <p:nvPr/>
        </p:nvSpPr>
        <p:spPr>
          <a:xfrm>
            <a:off x="4575810" y="2679065"/>
            <a:ext cx="4456430" cy="1914525"/>
          </a:xfrm>
          <a:prstGeom prst="rect">
            <a:avLst/>
          </a:prstGeom>
          <a:noFill/>
          <a:ln w="9525">
            <a:noFill/>
          </a:ln>
        </p:spPr>
        <p:txBody>
          <a:bodyPr wrap="square">
            <a:spAutoFit/>
          </a:bodyPr>
          <a:p>
            <a:pPr marL="0" indent="0"/>
            <a:endParaRPr lang="zh-CN" sz="850" b="1">
              <a:solidFill>
                <a:srgbClr val="231F20"/>
              </a:solidFill>
              <a:ea typeface="宋体" panose="02010600030101010101" pitchFamily="2" charset="-122"/>
            </a:endParaRPr>
          </a:p>
          <a:p>
            <a:pPr marL="0" indent="0"/>
            <a:r>
              <a:rPr lang="zh-CN" sz="1000" b="1">
                <a:solidFill>
                  <a:srgbClr val="231F20"/>
                </a:solidFill>
                <a:ea typeface="宋体" panose="02010600030101010101" pitchFamily="2" charset="-122"/>
              </a:rPr>
              <a:t>【内容简介】全书分为13章，依次为绪论、农作物病虫草害防治技术、农药基础知识、单旋翼植保无人机、多旋翼植保无人机、植保无人机的飞行动力系统、植保无人机的飞控系统、植保无人机的喷雾系统与施药技术、植保无人机低空低量航空施药技术、植保无人机的地勤系统、植保无人机施药技术规范、植保无人机智能监控管理系统和无人机植保作业解决方案等。本书在内容选择和讲述方面注重无人机技术、植保技术、农药技术与施药技术的有机结合，以植保无人机重要组成部分的基本结构、基本工作原理、农药的基础知识、施药技术、施药质量与防效为重点。</a:t>
            </a:r>
            <a:endParaRPr lang="zh-CN" sz="1000" b="0">
              <a:solidFill>
                <a:srgbClr val="231F20"/>
              </a:solidFill>
              <a:ea typeface="宋体" panose="02010600030101010101" pitchFamily="2" charset="-122"/>
            </a:endParaRPr>
          </a:p>
          <a:p>
            <a:pPr marL="0" indent="0"/>
            <a:r>
              <a:rPr lang="en-US" altLang="zh-CN" sz="1000" b="0">
                <a:solidFill>
                  <a:srgbClr val="231F20"/>
                </a:solidFill>
                <a:ea typeface="宋体" panose="02010600030101010101" pitchFamily="2" charset="-122"/>
              </a:rPr>
              <a:t>    </a:t>
            </a:r>
            <a:r>
              <a:rPr lang="zh-CN" sz="1000" b="0">
                <a:solidFill>
                  <a:srgbClr val="231F20"/>
                </a:solidFill>
                <a:ea typeface="宋体" panose="02010600030101010101" pitchFamily="2" charset="-122"/>
              </a:rPr>
              <a:t>本书可作为高等院校、职业专业院校、专业技术学校等无人机、农业工程、自动化、农学、植保、园艺、农药学等专业的教材，也可供从事相关专业的科研和工程技术人员阅读参考。</a:t>
            </a:r>
            <a:endParaRPr lang="zh-CN" altLang="en-US" sz="10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171450" y="97155"/>
            <a:ext cx="3519805" cy="2411730"/>
          </a:xfrm>
          <a:prstGeom prst="rect">
            <a:avLst/>
          </a:prstGeom>
        </p:spPr>
      </p:pic>
      <p:sp>
        <p:nvSpPr>
          <p:cNvPr id="106" name="文本框 105"/>
          <p:cNvSpPr txBox="1"/>
          <p:nvPr/>
        </p:nvSpPr>
        <p:spPr>
          <a:xfrm>
            <a:off x="4328160" y="431800"/>
            <a:ext cx="4180840" cy="1876425"/>
          </a:xfrm>
          <a:prstGeom prst="rect">
            <a:avLst/>
          </a:prstGeom>
          <a:noFill/>
          <a:ln w="9525">
            <a:noFill/>
          </a:ln>
        </p:spPr>
        <p:txBody>
          <a:bodyPr wrap="square">
            <a:spAutoFit/>
          </a:bodyPr>
          <a:p>
            <a:pPr marL="0" indent="0" algn="just"/>
            <a:r>
              <a:rPr lang="en-US" sz="800" b="0">
                <a:latin typeface="宋体" panose="02010600030101010101" pitchFamily="2" charset="-122"/>
              </a:rPr>
              <a:t> </a:t>
            </a:r>
            <a:endParaRPr lang="zh-CN" sz="850" b="1">
              <a:solidFill>
                <a:srgbClr val="231F20"/>
              </a:solidFill>
              <a:ea typeface="宋体" panose="02010600030101010101" pitchFamily="2" charset="-122"/>
            </a:endParaRPr>
          </a:p>
          <a:p>
            <a:pPr marL="0" indent="0" algn="just"/>
            <a:r>
              <a:rPr lang="zh-CN" sz="1000" b="1">
                <a:solidFill>
                  <a:srgbClr val="231F20"/>
                </a:solidFill>
                <a:ea typeface="宋体" panose="02010600030101010101" pitchFamily="2" charset="-122"/>
              </a:rPr>
              <a:t>【内容简介】本书从无人机飞行管理的角度，对涉及无人机飞行的空管需求、无人机分类、无人机飞行管理运行机制、无人机飞行管理方法、无人机飞行规范体系架构和无人机飞行管理规章以及国外航空发达国家无人机管控情况等问题进行较为全面的分析探讨，可为从事无人机飞行的单位、个人和相关飞行管理部门在组织实施无人机飞行和管理中提供有益的参考。</a:t>
            </a:r>
            <a:endParaRPr lang="zh-CN" sz="1000" b="0">
              <a:solidFill>
                <a:srgbClr val="231F20"/>
              </a:solidFill>
              <a:ea typeface="宋体" panose="02010600030101010101" pitchFamily="2" charset="-122"/>
            </a:endParaRPr>
          </a:p>
          <a:p>
            <a:pPr marL="0" indent="0" algn="just"/>
            <a:r>
              <a:rPr lang="en-US" altLang="zh-CN" sz="1000" b="0">
                <a:solidFill>
                  <a:srgbClr val="231F20"/>
                </a:solidFill>
                <a:ea typeface="宋体" panose="02010600030101010101" pitchFamily="2" charset="-122"/>
              </a:rPr>
              <a:t>    </a:t>
            </a:r>
            <a:r>
              <a:rPr lang="zh-CN" sz="1000" b="0">
                <a:solidFill>
                  <a:srgbClr val="231F20"/>
                </a:solidFill>
                <a:ea typeface="宋体" panose="02010600030101010101" pitchFamily="2" charset="-122"/>
              </a:rPr>
              <a:t>本书内容涵盖面广，可作为无人机领域从事飞行、管理、教学、研究和制造使用的各类人员参考用书，也可作为高等院校相关专业教学用书和学习参考用书。</a:t>
            </a:r>
            <a:r>
              <a:rPr lang="en-US" sz="1000" b="0">
                <a:latin typeface="宋体" panose="02010600030101010101" pitchFamily="2" charset="-122"/>
              </a:rPr>
              <a:t> </a:t>
            </a:r>
            <a:endParaRPr lang="zh-CN" altLang="en-US" sz="1000"/>
          </a:p>
        </p:txBody>
      </p:sp>
      <p:pic>
        <p:nvPicPr>
          <p:cNvPr id="3" name="图片 2"/>
          <p:cNvPicPr>
            <a:picLocks noChangeAspect="1"/>
          </p:cNvPicPr>
          <p:nvPr/>
        </p:nvPicPr>
        <p:blipFill>
          <a:blip r:embed="rId2"/>
          <a:stretch>
            <a:fillRect/>
          </a:stretch>
        </p:blipFill>
        <p:spPr>
          <a:xfrm>
            <a:off x="172085" y="2667000"/>
            <a:ext cx="3519170" cy="2390775"/>
          </a:xfrm>
          <a:prstGeom prst="rect">
            <a:avLst/>
          </a:prstGeom>
        </p:spPr>
      </p:pic>
      <p:sp>
        <p:nvSpPr>
          <p:cNvPr id="108" name="文本框 107"/>
          <p:cNvSpPr txBox="1"/>
          <p:nvPr/>
        </p:nvSpPr>
        <p:spPr>
          <a:xfrm>
            <a:off x="4328160" y="2584450"/>
            <a:ext cx="4180840" cy="2183765"/>
          </a:xfrm>
          <a:prstGeom prst="rect">
            <a:avLst/>
          </a:prstGeom>
          <a:noFill/>
          <a:ln w="9525">
            <a:noFill/>
          </a:ln>
        </p:spPr>
        <p:txBody>
          <a:bodyPr wrap="square">
            <a:spAutoFit/>
          </a:bodyPr>
          <a:p>
            <a:pPr marL="0" indent="0" algn="just"/>
            <a:r>
              <a:rPr lang="en-US" sz="800" b="0">
                <a:latin typeface="宋体" panose="02010600030101010101" pitchFamily="2" charset="-122"/>
              </a:rPr>
              <a:t> </a:t>
            </a:r>
            <a:endParaRPr lang="zh-CN" sz="850" b="1">
              <a:solidFill>
                <a:srgbClr val="231F20"/>
              </a:solidFill>
              <a:ea typeface="宋体" panose="02010600030101010101" pitchFamily="2" charset="-122"/>
            </a:endParaRPr>
          </a:p>
          <a:p>
            <a:pPr marL="0" indent="0" algn="just"/>
            <a:r>
              <a:rPr lang="zh-CN" sz="1000" b="1">
                <a:solidFill>
                  <a:srgbClr val="231F20"/>
                </a:solidFill>
                <a:ea typeface="宋体" panose="02010600030101010101" pitchFamily="2" charset="-122"/>
              </a:rPr>
              <a:t>【内容简介】本书以无人机健康管理的基本概念和基本技术为主线，主要介绍无人机健康管理系统的基本理论和方法，为先进无人机健康管理系统的研究和研制打下基础。本书主要内容包括无人机健康管理的基本概念、故障诊断、健康特征提取、健康评估、健康预测、故障缓和与重构，并结合实例介绍了无人机健康管理系统的设计过程。本书的主要特点是对无人机的健康管理技术进行详细的描述和说明，由基本概念到算法实现，最后结合具体实例进行分析，做到深入浅出、层层推进，所介绍的健康管理技术不仅可以应用于无人机，还可应用于各种飞行器健康管理系统的设计研究。</a:t>
            </a:r>
            <a:endParaRPr lang="zh-CN" sz="1000" b="0">
              <a:solidFill>
                <a:srgbClr val="231F20"/>
              </a:solidFill>
              <a:ea typeface="宋体" panose="02010600030101010101" pitchFamily="2" charset="-122"/>
            </a:endParaRPr>
          </a:p>
          <a:p>
            <a:pPr marL="0" indent="0" algn="just"/>
            <a:r>
              <a:rPr lang="en-US" altLang="zh-CN" sz="1000" b="0">
                <a:solidFill>
                  <a:srgbClr val="231F20"/>
                </a:solidFill>
                <a:ea typeface="宋体" panose="02010600030101010101" pitchFamily="2" charset="-122"/>
              </a:rPr>
              <a:t>      </a:t>
            </a:r>
            <a:r>
              <a:rPr lang="zh-CN" sz="1000" b="0">
                <a:solidFill>
                  <a:srgbClr val="231F20"/>
                </a:solidFill>
                <a:ea typeface="宋体" panose="02010600030101010101" pitchFamily="2" charset="-122"/>
              </a:rPr>
              <a:t>本书可供工程技术人员进行飞行器或者机电设备健康管理技术研究设计时参考与使用，同时也可作为高等院校高年级本科生和研究生的教材和参考书。</a:t>
            </a:r>
            <a:endParaRPr lang="zh-CN" altLang="en-US" sz="10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 name="Oval 14"/>
          <p:cNvSpPr/>
          <p:nvPr/>
        </p:nvSpPr>
        <p:spPr>
          <a:xfrm>
            <a:off x="5066030" y="694690"/>
            <a:ext cx="3284220" cy="2947035"/>
          </a:xfrm>
          <a:prstGeom prst="ellipse">
            <a:avLst/>
          </a:prstGeom>
          <a:blipFill dpi="0" rotWithShape="1">
            <a:blip r:embed="rId1"/>
            <a:srcRect/>
            <a:stretch>
              <a:fillRect l="-40112" t="-4824" r="-34996" b="-482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mn-ea"/>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endParaRPr lang="en-US" altLang="zh-CN" dirty="0">
              <a:solidFill>
                <a:srgbClr val="FFFFFF"/>
              </a:solidFill>
              <a:latin typeface="Calibri" panose="020F0502020204030204" pitchFamily="34" charset="0"/>
            </a:endParaRPr>
          </a:p>
        </p:txBody>
      </p:sp>
      <p:cxnSp>
        <p:nvCxnSpPr>
          <p:cNvPr id="32" name="直接连接符 31"/>
          <p:cNvCxnSpPr/>
          <p:nvPr/>
        </p:nvCxnSpPr>
        <p:spPr>
          <a:xfrm>
            <a:off x="-19050" y="554038"/>
            <a:ext cx="3510906" cy="0"/>
          </a:xfrm>
          <a:prstGeom prst="line">
            <a:avLst/>
          </a:prstGeom>
        </p:spPr>
        <p:style>
          <a:lnRef idx="2">
            <a:schemeClr val="accent1"/>
          </a:lnRef>
          <a:fillRef idx="0">
            <a:schemeClr val="accent1"/>
          </a:fillRef>
          <a:effectRef idx="1">
            <a:schemeClr val="accent1"/>
          </a:effectRef>
          <a:fontRef idx="minor">
            <a:schemeClr val="tx1"/>
          </a:fontRef>
        </p:style>
      </p:cxnSp>
      <p:sp>
        <p:nvSpPr>
          <p:cNvPr id="2" name="文本框 1"/>
          <p:cNvSpPr txBox="1"/>
          <p:nvPr/>
        </p:nvSpPr>
        <p:spPr>
          <a:xfrm>
            <a:off x="225425" y="110490"/>
            <a:ext cx="5564505" cy="368300"/>
          </a:xfrm>
          <a:prstGeom prst="rect">
            <a:avLst/>
          </a:prstGeom>
          <a:noFill/>
        </p:spPr>
        <p:txBody>
          <a:bodyPr wrap="square" rtlCol="0">
            <a:spAutoFit/>
          </a:bodyPr>
          <a:p>
            <a:r>
              <a:rPr lang="zh-CN" altLang="en-US" sz="1800" dirty="0">
                <a:latin typeface="黑体" panose="02010609060101010101" pitchFamily="49" charset="-122"/>
                <a:ea typeface="黑体" panose="02010609060101010101" pitchFamily="49" charset="-122"/>
              </a:rPr>
              <a:t>（二）航空类专业职业教育系列教材简介</a:t>
            </a:r>
            <a:endParaRPr lang="zh-CN" altLang="en-US" sz="1800" b="1" dirty="0">
              <a:latin typeface="黑体" panose="02010609060101010101" pitchFamily="49" charset="-122"/>
              <a:ea typeface="黑体" panose="02010609060101010101" pitchFamily="49" charset="-122"/>
            </a:endParaRPr>
          </a:p>
        </p:txBody>
      </p:sp>
      <p:sp>
        <p:nvSpPr>
          <p:cNvPr id="4" name="文本框 3"/>
          <p:cNvSpPr txBox="1"/>
          <p:nvPr/>
        </p:nvSpPr>
        <p:spPr>
          <a:xfrm>
            <a:off x="341630" y="1717040"/>
            <a:ext cx="4112895" cy="1322070"/>
          </a:xfrm>
          <a:prstGeom prst="rect">
            <a:avLst/>
          </a:prstGeom>
          <a:noFill/>
        </p:spPr>
        <p:txBody>
          <a:bodyPr wrap="square" rtlCol="0" anchor="t">
            <a:spAutoFit/>
          </a:bodyPr>
          <a:p>
            <a:pPr algn="just"/>
            <a:r>
              <a:rPr lang="en-US" altLang="zh-CN" sz="1600" dirty="0">
                <a:latin typeface="微软雅黑 Light" panose="020B0502040204020203" pitchFamily="34" charset="-122"/>
                <a:ea typeface="微软雅黑 Light" panose="020B0502040204020203" pitchFamily="34" charset="-122"/>
                <a:sym typeface="+mn-ea"/>
              </a:rPr>
              <a:t>     </a:t>
            </a:r>
            <a:r>
              <a:rPr lang="zh-CN" altLang="en-US" sz="1600" dirty="0">
                <a:latin typeface="微软雅黑 Light" panose="020B0502040204020203" pitchFamily="34" charset="-122"/>
                <a:ea typeface="微软雅黑 Light" panose="020B0502040204020203" pitchFamily="34" charset="-122"/>
                <a:sym typeface="+mn-ea"/>
              </a:rPr>
              <a:t>本系列教材遵循航空类专业职业教育课程体系的要求，按照社会实际和高职学校学生的认知规律编写。编写内容贴近社会、贴近职业、贴近学生，反映科目课程的内容和要求。</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450" decel="100000" fill="hold"/>
                                        <p:tgtEl>
                                          <p:spTgt spid="15"/>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100" y="1020445"/>
            <a:ext cx="5552440" cy="3569335"/>
          </a:xfrm>
          <a:prstGeom prst="rect">
            <a:avLst/>
          </a:prstGeom>
          <a:noFill/>
        </p:spPr>
        <p:txBody>
          <a:bodyPr wrap="square" rtlCol="0" anchor="t">
            <a:spAutoFit/>
          </a:bodyPr>
          <a:p>
            <a:pPr indent="341630" algn="just">
              <a:buClrTx/>
              <a:buSzTx/>
              <a:buNone/>
            </a:pPr>
            <a:r>
              <a:rPr lang="zh-CN" altLang="en-US" sz="1600" dirty="0">
                <a:latin typeface="微软雅黑 Light" panose="020B0502040204020203" pitchFamily="34" charset="-122"/>
                <a:ea typeface="微软雅黑 Light" panose="020B0502040204020203" pitchFamily="34" charset="-122"/>
              </a:rPr>
              <a:t>（1）本系列教材作者以广州民航职业学院、上海民航职业技术学院、长沙航空职业技术学院、张家界航空工业职业技术学院、成都航空职业技术学院、陕西航空职业技术学院、西安航空职业技术学院等院校一线教师，以及广州飞机维修工程有限公司、北京飞机维修工程有限公司等飞机维修企业专家为主，他们既有丰富的一线教学经验，又有多年积累的飞机维修工程实践经验。</a:t>
            </a:r>
            <a:endParaRPr lang="zh-CN" altLang="en-US" sz="1600" dirty="0">
              <a:latin typeface="微软雅黑 Light" panose="020B0502040204020203" pitchFamily="34" charset="-122"/>
              <a:ea typeface="微软雅黑 Light" panose="020B0502040204020203" pitchFamily="34" charset="-122"/>
            </a:endParaRPr>
          </a:p>
          <a:p>
            <a:pPr indent="341630" algn="just">
              <a:buClrTx/>
              <a:buSzTx/>
              <a:buNone/>
            </a:pPr>
            <a:r>
              <a:rPr lang="zh-CN" altLang="en-US" sz="1600" dirty="0">
                <a:latin typeface="微软雅黑 Light" panose="020B0502040204020203" pitchFamily="34" charset="-122"/>
                <a:ea typeface="微软雅黑 Light" panose="020B0502040204020203" pitchFamily="34" charset="-122"/>
              </a:rPr>
              <a:t>（2）编写内容贴近社会、贴近职业、贴近学生，反映科目课程的内容和要求。</a:t>
            </a:r>
            <a:endParaRPr lang="zh-CN" altLang="en-US" sz="1600" dirty="0">
              <a:latin typeface="微软雅黑 Light" panose="020B0502040204020203" pitchFamily="34" charset="-122"/>
              <a:ea typeface="微软雅黑 Light" panose="020B0502040204020203" pitchFamily="34" charset="-122"/>
            </a:endParaRPr>
          </a:p>
          <a:p>
            <a:pPr indent="341630" algn="just">
              <a:buClrTx/>
              <a:buSzTx/>
              <a:buNone/>
            </a:pPr>
            <a:r>
              <a:rPr lang="zh-CN" altLang="en-US" sz="1600" dirty="0">
                <a:latin typeface="微软雅黑 Light" panose="020B0502040204020203" pitchFamily="34" charset="-122"/>
                <a:ea typeface="微软雅黑 Light" panose="020B0502040204020203" pitchFamily="34" charset="-122"/>
              </a:rPr>
              <a:t>（</a:t>
            </a:r>
            <a:r>
              <a:rPr lang="en-US" altLang="zh-CN" sz="1600" dirty="0">
                <a:latin typeface="微软雅黑 Light" panose="020B0502040204020203" pitchFamily="34" charset="-122"/>
                <a:ea typeface="微软雅黑 Light" panose="020B0502040204020203" pitchFamily="34" charset="-122"/>
              </a:rPr>
              <a:t>3</a:t>
            </a:r>
            <a:r>
              <a:rPr lang="zh-CN" altLang="en-US" sz="1600" dirty="0">
                <a:latin typeface="微软雅黑 Light" panose="020B0502040204020203" pitchFamily="34" charset="-122"/>
                <a:ea typeface="微软雅黑 Light" panose="020B0502040204020203" pitchFamily="34" charset="-122"/>
              </a:rPr>
              <a:t>）</a:t>
            </a:r>
            <a:r>
              <a:rPr lang="zh-CN" altLang="en-US" sz="1600" dirty="0">
                <a:latin typeface="微软雅黑 Light" panose="020B0502040204020203" pitchFamily="34" charset="-122"/>
                <a:ea typeface="微软雅黑 Light" panose="020B0502040204020203" pitchFamily="34" charset="-122"/>
              </a:rPr>
              <a:t>编写形式求实、求新、求活，图文并茂，既有正文也有辅文；采用归纳与演绎、分析与综合相结合的方式，通过知识阐述、事例分析、活动设计、思考与训练等反映学习内容，提高学生阅读兴趣，便于学生理解。</a:t>
            </a:r>
            <a:endParaRPr lang="zh-CN" altLang="en-US" sz="1600" dirty="0">
              <a:latin typeface="微软雅黑 Light" panose="020B0502040204020203" pitchFamily="34" charset="-122"/>
              <a:ea typeface="微软雅黑 Light" panose="020B0502040204020203" pitchFamily="34" charset="-122"/>
            </a:endParaRPr>
          </a:p>
          <a:p>
            <a:endParaRPr lang="zh-CN" altLang="en-US"/>
          </a:p>
        </p:txBody>
      </p:sp>
      <p:sp>
        <p:nvSpPr>
          <p:cNvPr id="3" name="文本框 2"/>
          <p:cNvSpPr txBox="1"/>
          <p:nvPr/>
        </p:nvSpPr>
        <p:spPr>
          <a:xfrm>
            <a:off x="232410" y="186055"/>
            <a:ext cx="3840480" cy="368300"/>
          </a:xfrm>
          <a:prstGeom prst="rect">
            <a:avLst/>
          </a:prstGeom>
          <a:noFill/>
        </p:spPr>
        <p:txBody>
          <a:bodyPr wrap="none" rtlCol="0" anchor="t">
            <a:spAutoFit/>
          </a:bodyPr>
          <a:p>
            <a:r>
              <a:rPr lang="en-US" altLang="zh-CN" dirty="0">
                <a:latin typeface="黑体" panose="02010609060101010101" pitchFamily="49" charset="-122"/>
                <a:ea typeface="黑体" panose="02010609060101010101" pitchFamily="49" charset="-122"/>
                <a:sym typeface="+mn-ea"/>
              </a:rPr>
              <a:t>1.</a:t>
            </a:r>
            <a:r>
              <a:rPr lang="zh-CN" altLang="en-US" dirty="0">
                <a:latin typeface="黑体" panose="02010609060101010101" pitchFamily="49" charset="-122"/>
                <a:ea typeface="黑体" panose="02010609060101010101" pitchFamily="49" charset="-122"/>
                <a:sym typeface="+mn-ea"/>
              </a:rPr>
              <a:t>航空类专业职业教育系列教材特色</a:t>
            </a:r>
            <a:endParaRPr lang="zh-CN" altLang="en-US"/>
          </a:p>
        </p:txBody>
      </p:sp>
      <p:cxnSp>
        <p:nvCxnSpPr>
          <p:cNvPr id="32" name="直接连接符 31"/>
          <p:cNvCxnSpPr/>
          <p:nvPr/>
        </p:nvCxnSpPr>
        <p:spPr>
          <a:xfrm>
            <a:off x="-19050" y="554038"/>
            <a:ext cx="3510906"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Oval 2"/>
          <p:cNvSpPr/>
          <p:nvPr/>
        </p:nvSpPr>
        <p:spPr>
          <a:xfrm>
            <a:off x="6109335" y="22225"/>
            <a:ext cx="2730500" cy="2839085"/>
          </a:xfrm>
          <a:prstGeom prst="ellipse">
            <a:avLst/>
          </a:prstGeom>
          <a:blipFill rotWithShape="1">
            <a:blip r:embed="rId1"/>
            <a:stretch>
              <a:fillRect l="-101970" r="-2442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mn-ea"/>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endParaRPr lang="en-US" altLang="zh-CN" dirty="0">
              <a:solidFill>
                <a:srgbClr val="FFFFFF"/>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450" decel="100000" fill="hold"/>
                                        <p:tgtEl>
                                          <p:spTgt spid="4"/>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0" name="矩形 10"/>
          <p:cNvSpPr>
            <a:spLocks noChangeArrowheads="1"/>
          </p:cNvSpPr>
          <p:nvPr/>
        </p:nvSpPr>
        <p:spPr bwMode="auto">
          <a:xfrm>
            <a:off x="169863" y="120650"/>
            <a:ext cx="2240280" cy="368300"/>
          </a:xfrm>
          <a:prstGeom prst="rect">
            <a:avLst/>
          </a:prstGeom>
          <a:noFill/>
          <a:ln w="9525">
            <a:noFill/>
            <a:miter lim="800000"/>
          </a:ln>
        </p:spPr>
        <p:txBody>
          <a:bodyPr wrap="none">
            <a:spAutoFit/>
          </a:bodyPr>
          <a:lstStyle/>
          <a:p>
            <a:r>
              <a:rPr lang="zh-CN" altLang="en-US" dirty="0" smtClean="0">
                <a:latin typeface="黑体" panose="02010609060101010101" pitchFamily="49" charset="-122"/>
                <a:ea typeface="黑体" panose="02010609060101010101" pitchFamily="49" charset="-122"/>
              </a:rPr>
              <a:t>一、出版社基本情况</a:t>
            </a:r>
            <a:endParaRPr lang="zh-CN" altLang="en-US" dirty="0">
              <a:latin typeface="黑体" panose="02010609060101010101" pitchFamily="49" charset="-122"/>
              <a:ea typeface="黑体" panose="02010609060101010101" pitchFamily="49" charset="-122"/>
            </a:endParaRPr>
          </a:p>
        </p:txBody>
      </p:sp>
      <p:cxnSp>
        <p:nvCxnSpPr>
          <p:cNvPr id="32" name="直接连接符 31"/>
          <p:cNvCxnSpPr/>
          <p:nvPr/>
        </p:nvCxnSpPr>
        <p:spPr>
          <a:xfrm>
            <a:off x="-19050" y="554038"/>
            <a:ext cx="2771775" cy="0"/>
          </a:xfrm>
          <a:prstGeom prst="line">
            <a:avLst/>
          </a:prstGeom>
        </p:spPr>
        <p:style>
          <a:lnRef idx="2">
            <a:schemeClr val="accent1"/>
          </a:lnRef>
          <a:fillRef idx="0">
            <a:schemeClr val="accent1"/>
          </a:fillRef>
          <a:effectRef idx="1">
            <a:schemeClr val="accent1"/>
          </a:effectRef>
          <a:fontRef idx="minor">
            <a:schemeClr val="tx1"/>
          </a:fontRef>
        </p:style>
      </p:cxnSp>
      <p:pic>
        <p:nvPicPr>
          <p:cNvPr id="34" name="Picture 11" descr="H:\图片影像资料\出版社资料\1办公场所\出版大楼\出版社大楼（南苑）.gif"/>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3028350" y="2773576"/>
            <a:ext cx="3138734" cy="2250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8" descr="出版社成立"/>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9798" y="2805912"/>
            <a:ext cx="9525"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5"/>
          <p:cNvSpPr>
            <a:spLocks noRot="1" noChangeArrowheads="1"/>
          </p:cNvSpPr>
          <p:nvPr/>
        </p:nvSpPr>
        <p:spPr bwMode="auto">
          <a:xfrm>
            <a:off x="289798" y="771510"/>
            <a:ext cx="4320576" cy="461665"/>
          </a:xfrm>
          <a:prstGeom prst="rect">
            <a:avLst/>
          </a:prstGeom>
          <a:noFill/>
          <a:ln w="9525">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altLang="zh-CN" sz="1600" dirty="0">
                <a:latin typeface="微软雅黑 Light" panose="020B0502040204020203" pitchFamily="34" charset="-122"/>
                <a:ea typeface="微软雅黑 Light" panose="020B0502040204020203" pitchFamily="34" charset="-122"/>
              </a:rPr>
              <a:t>1985</a:t>
            </a:r>
            <a:r>
              <a:rPr lang="zh-CN" altLang="en-US" sz="1600" dirty="0">
                <a:latin typeface="微软雅黑 Light" panose="020B0502040204020203" pitchFamily="34" charset="-122"/>
                <a:ea typeface="微软雅黑 Light" panose="020B0502040204020203" pitchFamily="34" charset="-122"/>
              </a:rPr>
              <a:t>年</a:t>
            </a:r>
            <a:r>
              <a:rPr lang="en-US" altLang="zh-CN" sz="1600" dirty="0">
                <a:latin typeface="微软雅黑 Light" panose="020B0502040204020203" pitchFamily="34" charset="-122"/>
                <a:ea typeface="微软雅黑 Light" panose="020B0502040204020203" pitchFamily="34" charset="-122"/>
              </a:rPr>
              <a:t>2</a:t>
            </a:r>
            <a:r>
              <a:rPr lang="zh-CN" altLang="en-US" sz="1600" dirty="0">
                <a:latin typeface="微软雅黑 Light" panose="020B0502040204020203" pitchFamily="34" charset="-122"/>
                <a:ea typeface="微软雅黑 Light" panose="020B0502040204020203" pitchFamily="34" charset="-122"/>
              </a:rPr>
              <a:t>月，西北工业大学出版社成立</a:t>
            </a:r>
            <a:endParaRPr lang="zh-CN" altLang="en-US" sz="1600" dirty="0">
              <a:latin typeface="微软雅黑 Light" panose="020B0502040204020203" pitchFamily="34" charset="-122"/>
              <a:ea typeface="微软雅黑 Light" panose="020B0502040204020203" pitchFamily="34" charset="-122"/>
            </a:endParaRPr>
          </a:p>
        </p:txBody>
      </p:sp>
      <p:sp>
        <p:nvSpPr>
          <p:cNvPr id="39" name="Rectangle 3"/>
          <p:cNvSpPr>
            <a:spLocks noRot="1" noChangeArrowheads="1"/>
          </p:cNvSpPr>
          <p:nvPr/>
        </p:nvSpPr>
        <p:spPr bwMode="auto">
          <a:xfrm>
            <a:off x="289798" y="1248079"/>
            <a:ext cx="5850780" cy="461665"/>
          </a:xfrm>
          <a:prstGeom prst="rect">
            <a:avLst/>
          </a:prstGeom>
          <a:noFill/>
          <a:ln w="9525">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altLang="zh-CN" sz="1600" dirty="0" smtClean="0">
                <a:latin typeface="微软雅黑 Light" panose="020B0502040204020203" pitchFamily="34" charset="-122"/>
                <a:ea typeface="微软雅黑 Light" panose="020B0502040204020203" pitchFamily="34" charset="-122"/>
              </a:rPr>
              <a:t>2000</a:t>
            </a:r>
            <a:r>
              <a:rPr lang="zh-CN" altLang="en-US" sz="1600" dirty="0">
                <a:latin typeface="微软雅黑 Light" panose="020B0502040204020203" pitchFamily="34" charset="-122"/>
                <a:ea typeface="微软雅黑 Light" panose="020B0502040204020203" pitchFamily="34" charset="-122"/>
              </a:rPr>
              <a:t>年</a:t>
            </a:r>
            <a:r>
              <a:rPr lang="en-US" altLang="zh-CN" sz="1600" dirty="0">
                <a:latin typeface="微软雅黑 Light" panose="020B0502040204020203" pitchFamily="34" charset="-122"/>
                <a:ea typeface="微软雅黑 Light" panose="020B0502040204020203" pitchFamily="34" charset="-122"/>
              </a:rPr>
              <a:t>12</a:t>
            </a:r>
            <a:r>
              <a:rPr lang="zh-CN" altLang="en-US" sz="1600" dirty="0">
                <a:latin typeface="微软雅黑 Light" panose="020B0502040204020203" pitchFamily="34" charset="-122"/>
                <a:ea typeface="微软雅黑 Light" panose="020B0502040204020203" pitchFamily="34" charset="-122"/>
              </a:rPr>
              <a:t>月，西北工业大学音像出版社成立</a:t>
            </a:r>
            <a:endParaRPr lang="zh-CN" altLang="en-US" sz="1600" dirty="0">
              <a:latin typeface="微软雅黑 Light" panose="020B0502040204020203" pitchFamily="34" charset="-122"/>
              <a:ea typeface="微软雅黑 Light" panose="020B0502040204020203" pitchFamily="34" charset="-122"/>
            </a:endParaRPr>
          </a:p>
        </p:txBody>
      </p:sp>
      <p:sp>
        <p:nvSpPr>
          <p:cNvPr id="40" name="Rectangle 3"/>
          <p:cNvSpPr>
            <a:spLocks noRot="1" noChangeArrowheads="1"/>
          </p:cNvSpPr>
          <p:nvPr/>
        </p:nvSpPr>
        <p:spPr bwMode="auto">
          <a:xfrm>
            <a:off x="289798" y="2173748"/>
            <a:ext cx="4853966" cy="461665"/>
          </a:xfrm>
          <a:prstGeom prst="rect">
            <a:avLst/>
          </a:prstGeom>
          <a:noFill/>
          <a:ln w="9525">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altLang="zh-CN" sz="1600" dirty="0" smtClean="0">
                <a:latin typeface="微软雅黑 Light" panose="020B0502040204020203" pitchFamily="34" charset="-122"/>
                <a:ea typeface="微软雅黑 Light" panose="020B0502040204020203" pitchFamily="34" charset="-122"/>
              </a:rPr>
              <a:t>2008</a:t>
            </a:r>
            <a:r>
              <a:rPr lang="zh-CN" altLang="en-US" sz="1600" dirty="0">
                <a:latin typeface="微软雅黑 Light" panose="020B0502040204020203" pitchFamily="34" charset="-122"/>
                <a:ea typeface="微软雅黑 Light" panose="020B0502040204020203" pitchFamily="34" charset="-122"/>
              </a:rPr>
              <a:t>年</a:t>
            </a:r>
            <a:r>
              <a:rPr lang="en-US" altLang="zh-CN" sz="1600" dirty="0">
                <a:latin typeface="微软雅黑 Light" panose="020B0502040204020203" pitchFamily="34" charset="-122"/>
                <a:ea typeface="微软雅黑 Light" panose="020B0502040204020203" pitchFamily="34" charset="-122"/>
              </a:rPr>
              <a:t>1</a:t>
            </a:r>
            <a:r>
              <a:rPr lang="zh-CN" altLang="en-US" sz="1600" dirty="0">
                <a:latin typeface="微软雅黑 Light" panose="020B0502040204020203" pitchFamily="34" charset="-122"/>
                <a:ea typeface="微软雅黑 Light" panose="020B0502040204020203" pitchFamily="34" charset="-122"/>
              </a:rPr>
              <a:t>月，获得互联网出版权</a:t>
            </a:r>
            <a:endParaRPr lang="zh-CN" altLang="en-US" sz="1600" dirty="0">
              <a:latin typeface="微软雅黑 Light" panose="020B0502040204020203" pitchFamily="34" charset="-122"/>
              <a:ea typeface="微软雅黑 Light" panose="020B0502040204020203" pitchFamily="34" charset="-122"/>
            </a:endParaRPr>
          </a:p>
        </p:txBody>
      </p:sp>
      <p:sp>
        <p:nvSpPr>
          <p:cNvPr id="41" name="Text Box 17"/>
          <p:cNvSpPr txBox="1">
            <a:spLocks noChangeArrowheads="1"/>
          </p:cNvSpPr>
          <p:nvPr/>
        </p:nvSpPr>
        <p:spPr bwMode="auto">
          <a:xfrm>
            <a:off x="289798" y="3441697"/>
            <a:ext cx="5400675" cy="1200329"/>
          </a:xfrm>
          <a:prstGeom prst="rect">
            <a:avLst/>
          </a:prstGeom>
          <a:noFill/>
          <a:ln w="9525">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nSpc>
                <a:spcPct val="150000"/>
              </a:lnSpc>
              <a:defRPr sz="1600">
                <a:latin typeface="微软雅黑 Light" panose="020B0502040204020203" pitchFamily="34" charset="-122"/>
                <a:ea typeface="微软雅黑 Light" panose="020B0502040204020203" pitchFamily="34" charset="-122"/>
              </a:defRPr>
            </a:lvl1pPr>
          </a:lstStyle>
          <a:p>
            <a:r>
              <a:rPr lang="zh-CN" altLang="en-US" dirty="0"/>
              <a:t>主 管：工业和信息化部</a:t>
            </a:r>
            <a:endParaRPr lang="zh-CN" altLang="en-US" dirty="0"/>
          </a:p>
          <a:p>
            <a:r>
              <a:rPr lang="zh-CN" altLang="en-US" dirty="0"/>
              <a:t>主 办：西北工业大学</a:t>
            </a:r>
            <a:endParaRPr lang="zh-CN" altLang="en-US" dirty="0"/>
          </a:p>
          <a:p>
            <a:endParaRPr lang="zh-CN" altLang="en-US" dirty="0"/>
          </a:p>
        </p:txBody>
      </p:sp>
      <p:sp>
        <p:nvSpPr>
          <p:cNvPr id="42" name="Rectangle 14"/>
          <p:cNvSpPr>
            <a:spLocks noChangeArrowheads="1"/>
          </p:cNvSpPr>
          <p:nvPr/>
        </p:nvSpPr>
        <p:spPr bwMode="auto">
          <a:xfrm>
            <a:off x="289798" y="2623808"/>
            <a:ext cx="2934915" cy="461665"/>
          </a:xfrm>
          <a:prstGeom prst="rect">
            <a:avLst/>
          </a:prstGeom>
          <a:noFill/>
          <a:ln w="9525">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altLang="zh-CN" sz="1600" dirty="0" smtClean="0">
                <a:latin typeface="微软雅黑 Light" panose="020B0502040204020203" pitchFamily="34" charset="-122"/>
                <a:ea typeface="微软雅黑 Light" panose="020B0502040204020203" pitchFamily="34" charset="-122"/>
              </a:rPr>
              <a:t>2010</a:t>
            </a:r>
            <a:r>
              <a:rPr lang="zh-CN" altLang="en-US" sz="1600" dirty="0">
                <a:latin typeface="微软雅黑 Light" panose="020B0502040204020203" pitchFamily="34" charset="-122"/>
                <a:ea typeface="微软雅黑 Light" panose="020B0502040204020203" pitchFamily="34" charset="-122"/>
              </a:rPr>
              <a:t>年</a:t>
            </a:r>
            <a:r>
              <a:rPr lang="en-US" altLang="zh-CN" sz="1600" dirty="0">
                <a:latin typeface="微软雅黑 Light" panose="020B0502040204020203" pitchFamily="34" charset="-122"/>
                <a:ea typeface="微软雅黑 Light" panose="020B0502040204020203" pitchFamily="34" charset="-122"/>
              </a:rPr>
              <a:t>11</a:t>
            </a:r>
            <a:r>
              <a:rPr lang="zh-CN" altLang="en-US" sz="1600" dirty="0">
                <a:latin typeface="微软雅黑 Light" panose="020B0502040204020203" pitchFamily="34" charset="-122"/>
                <a:ea typeface="微软雅黑 Light" panose="020B0502040204020203" pitchFamily="34" charset="-122"/>
              </a:rPr>
              <a:t>月，完成转企改制</a:t>
            </a:r>
            <a:endParaRPr lang="zh-CN" altLang="en-US" sz="1600" dirty="0">
              <a:latin typeface="微软雅黑 Light" panose="020B0502040204020203" pitchFamily="34" charset="-122"/>
              <a:ea typeface="微软雅黑 Light" panose="020B0502040204020203" pitchFamily="34" charset="-122"/>
            </a:endParaRPr>
          </a:p>
        </p:txBody>
      </p:sp>
      <p:sp>
        <p:nvSpPr>
          <p:cNvPr id="43" name="Rectangle 3"/>
          <p:cNvSpPr>
            <a:spLocks noRot="1" noChangeArrowheads="1"/>
          </p:cNvSpPr>
          <p:nvPr/>
        </p:nvSpPr>
        <p:spPr bwMode="auto">
          <a:xfrm>
            <a:off x="289798" y="1724648"/>
            <a:ext cx="7141361" cy="461665"/>
          </a:xfrm>
          <a:prstGeom prst="rect">
            <a:avLst/>
          </a:prstGeom>
          <a:noFill/>
          <a:ln w="9525">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en-US" altLang="zh-CN" sz="1600" dirty="0" smtClean="0">
                <a:latin typeface="微软雅黑 Light" panose="020B0502040204020203" pitchFamily="34" charset="-122"/>
                <a:ea typeface="微软雅黑 Light" panose="020B0502040204020203" pitchFamily="34" charset="-122"/>
              </a:rPr>
              <a:t>2004</a:t>
            </a:r>
            <a:r>
              <a:rPr lang="zh-CN" altLang="en-US" sz="1600" dirty="0">
                <a:latin typeface="微软雅黑 Light" panose="020B0502040204020203" pitchFamily="34" charset="-122"/>
                <a:ea typeface="微软雅黑 Light" panose="020B0502040204020203" pitchFamily="34" charset="-122"/>
              </a:rPr>
              <a:t>年</a:t>
            </a:r>
            <a:r>
              <a:rPr lang="en-US" altLang="zh-CN" sz="1600" dirty="0">
                <a:latin typeface="微软雅黑 Light" panose="020B0502040204020203" pitchFamily="34" charset="-122"/>
                <a:ea typeface="微软雅黑 Light" panose="020B0502040204020203" pitchFamily="34" charset="-122"/>
              </a:rPr>
              <a:t>5</a:t>
            </a:r>
            <a:r>
              <a:rPr lang="zh-CN" altLang="en-US" sz="1600" dirty="0">
                <a:latin typeface="微软雅黑 Light" panose="020B0502040204020203" pitchFamily="34" charset="-122"/>
                <a:ea typeface="微软雅黑 Light" panose="020B0502040204020203" pitchFamily="34" charset="-122"/>
              </a:rPr>
              <a:t>月，西北工业大学音像电子出版社</a:t>
            </a:r>
            <a:r>
              <a:rPr lang="zh-CN" altLang="en-US" sz="1600" dirty="0" smtClean="0">
                <a:latin typeface="微软雅黑 Light" panose="020B0502040204020203" pitchFamily="34" charset="-122"/>
                <a:ea typeface="微软雅黑 Light" panose="020B0502040204020203" pitchFamily="34" charset="-122"/>
              </a:rPr>
              <a:t>成立</a:t>
            </a:r>
            <a:r>
              <a:rPr lang="zh-CN" altLang="en-US" sz="1600" dirty="0">
                <a:latin typeface="微软雅黑 Light" panose="020B0502040204020203" pitchFamily="34" charset="-122"/>
                <a:ea typeface="微软雅黑 Light" panose="020B0502040204020203" pitchFamily="34" charset="-122"/>
              </a:rPr>
              <a:t>（两块牌子，一</a:t>
            </a:r>
            <a:r>
              <a:rPr lang="zh-CN" altLang="en-US" sz="1600" dirty="0" smtClean="0">
                <a:latin typeface="微软雅黑 Light" panose="020B0502040204020203" pitchFamily="34" charset="-122"/>
                <a:ea typeface="微软雅黑 Light" panose="020B0502040204020203" pitchFamily="34" charset="-122"/>
              </a:rPr>
              <a:t>套班子）</a:t>
            </a:r>
            <a:r>
              <a:rPr lang="en-US" altLang="zh-CN" sz="1600" dirty="0" smtClean="0">
                <a:latin typeface="微软雅黑 Light" panose="020B0502040204020203" pitchFamily="34" charset="-122"/>
                <a:ea typeface="微软雅黑 Light" panose="020B0502040204020203" pitchFamily="34" charset="-122"/>
              </a:rPr>
              <a:t>                  </a:t>
            </a:r>
            <a:endParaRPr lang="zh-CN" altLang="en-US" sz="1600" dirty="0">
              <a:latin typeface="微软雅黑 Light" panose="020B0502040204020203" pitchFamily="34" charset="-122"/>
              <a:ea typeface="微软雅黑 Light" panose="020B0502040204020203" pitchFamily="34" charset="-122"/>
            </a:endParaRPr>
          </a:p>
        </p:txBody>
      </p:sp>
      <p:pic>
        <p:nvPicPr>
          <p:cNvPr id="31" name="Picture 4" descr="newbuild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92" y="2797321"/>
            <a:ext cx="2991164" cy="2216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5" name="表格 4"/>
          <p:cNvGraphicFramePr/>
          <p:nvPr>
            <p:custDataLst>
              <p:tags r:id="rId1"/>
            </p:custDataLst>
          </p:nvPr>
        </p:nvGraphicFramePr>
        <p:xfrm>
          <a:off x="225425" y="692150"/>
          <a:ext cx="4104005" cy="4349750"/>
        </p:xfrm>
        <a:graphic>
          <a:graphicData uri="http://schemas.openxmlformats.org/drawingml/2006/table">
            <a:tbl>
              <a:tblPr firstRow="1" bandRow="1">
                <a:tableStyleId>{5940675A-B579-460E-94D1-54222C63F5DA}</a:tableStyleId>
              </a:tblPr>
              <a:tblGrid>
                <a:gridCol w="346075"/>
                <a:gridCol w="2086610"/>
                <a:gridCol w="1031240"/>
                <a:gridCol w="640080"/>
              </a:tblGrid>
              <a:tr h="286385">
                <a:tc>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序号</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书名</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书号</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1">
                          <a:latin typeface="宋体" panose="02010600030101010101" pitchFamily="2" charset="-122"/>
                          <a:ea typeface="宋体" panose="02010600030101010101" pitchFamily="2" charset="-122"/>
                          <a:cs typeface="宋体" panose="02010600030101010101" pitchFamily="2" charset="-122"/>
                        </a:rPr>
                        <a:t>第一作者</a:t>
                      </a:r>
                      <a:endParaRPr lang="en-US" altLang="en-US" sz="1000" b="1">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53365">
                <a:tc>
                  <a:txBody>
                    <a:bodyPr/>
                    <a:p>
                      <a:pPr indent="0" algn="ctr">
                        <a:buNone/>
                      </a:pPr>
                      <a:r>
                        <a:rPr lang="en-US" sz="1000" b="0">
                          <a:latin typeface="Calibri" panose="020F0502020204030204" pitchFamily="34" charset="0"/>
                          <a:cs typeface="Calibri" panose="020F0502020204030204" pitchFamily="34" charset="0"/>
                        </a:rPr>
                        <a:t>1</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飞机钣金工艺学（</a:t>
                      </a:r>
                      <a:r>
                        <a:rPr lang="zh-CN" altLang="en-US" sz="1000" b="0">
                          <a:latin typeface="宋体" panose="02010600030101010101" pitchFamily="2" charset="-122"/>
                          <a:ea typeface="宋体" panose="02010600030101010101" pitchFamily="2" charset="-122"/>
                          <a:cs typeface="宋体" panose="02010600030101010101" pitchFamily="2" charset="-122"/>
                        </a:rPr>
                        <a:t>第</a:t>
                      </a:r>
                      <a:r>
                        <a:rPr lang="en-US" altLang="zh-CN" sz="1000" b="0">
                          <a:latin typeface="宋体" panose="02010600030101010101" pitchFamily="2" charset="-122"/>
                          <a:ea typeface="宋体" panose="02010600030101010101" pitchFamily="2" charset="-122"/>
                          <a:cs typeface="宋体" panose="02010600030101010101" pitchFamily="2" charset="-122"/>
                        </a:rPr>
                        <a:t>2</a:t>
                      </a:r>
                      <a:r>
                        <a:rPr lang="zh-CN" altLang="en-US" sz="1000" b="0">
                          <a:latin typeface="宋体" panose="02010600030101010101" pitchFamily="2" charset="-122"/>
                          <a:ea typeface="宋体" panose="02010600030101010101" pitchFamily="2" charset="-122"/>
                          <a:cs typeface="宋体" panose="02010600030101010101" pitchFamily="2" charset="-122"/>
                        </a:rPr>
                        <a:t>版</a:t>
                      </a:r>
                      <a:r>
                        <a:rPr lang="en-US" sz="1000" b="0">
                          <a:latin typeface="宋体" panose="02010600030101010101" pitchFamily="2" charset="-122"/>
                          <a:ea typeface="宋体" panose="02010600030101010101" pitchFamily="2" charset="-122"/>
                          <a:cs typeface="宋体" panose="02010600030101010101" pitchFamily="2" charset="-122"/>
                        </a:rPr>
                        <a:t>）</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Tahoma" panose="020B0604030504040204" charset="0"/>
                          <a:cs typeface="Tahoma" panose="020B0604030504040204" charset="0"/>
                        </a:rPr>
                        <a:t>9787561281406</a:t>
                      </a:r>
                      <a:endParaRPr lang="en-US" sz="1000" b="0">
                        <a:latin typeface="Tahoma" panose="020B0604030504040204" charset="0"/>
                        <a:cs typeface="Tahoma" panose="020B060403050404020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王海宇</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52730">
                <a:tc>
                  <a:txBody>
                    <a:bodyPr/>
                    <a:p>
                      <a:pPr indent="0" algn="ctr">
                        <a:buNone/>
                      </a:pPr>
                      <a:r>
                        <a:rPr lang="en-US" sz="1000" b="0">
                          <a:latin typeface="Calibri" panose="020F0502020204030204" pitchFamily="34" charset="0"/>
                          <a:cs typeface="Calibri" panose="020F0502020204030204" pitchFamily="34" charset="0"/>
                        </a:rPr>
                        <a:t>2</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飞机钣金工理论与实训</a:t>
                      </a:r>
                      <a:r>
                        <a:rPr lang="en-US" sz="1000">
                          <a:latin typeface="宋体" panose="02010600030101010101" pitchFamily="2" charset="-122"/>
                          <a:ea typeface="宋体" panose="02010600030101010101" pitchFamily="2" charset="-122"/>
                          <a:cs typeface="宋体" panose="02010600030101010101" pitchFamily="2" charset="-122"/>
                          <a:sym typeface="+mn-ea"/>
                        </a:rPr>
                        <a:t>（</a:t>
                      </a:r>
                      <a:r>
                        <a:rPr lang="zh-CN" altLang="en-US" sz="1000">
                          <a:latin typeface="宋体" panose="02010600030101010101" pitchFamily="2" charset="-122"/>
                          <a:ea typeface="宋体" panose="02010600030101010101" pitchFamily="2" charset="-122"/>
                          <a:cs typeface="宋体" panose="02010600030101010101" pitchFamily="2" charset="-122"/>
                          <a:sym typeface="+mn-ea"/>
                        </a:rPr>
                        <a:t>第</a:t>
                      </a:r>
                      <a:r>
                        <a:rPr lang="en-US" altLang="zh-CN" sz="1000">
                          <a:latin typeface="宋体" panose="02010600030101010101" pitchFamily="2" charset="-122"/>
                          <a:ea typeface="宋体" panose="02010600030101010101" pitchFamily="2" charset="-122"/>
                          <a:cs typeface="宋体" panose="02010600030101010101" pitchFamily="2" charset="-122"/>
                          <a:sym typeface="+mn-ea"/>
                        </a:rPr>
                        <a:t>2</a:t>
                      </a:r>
                      <a:r>
                        <a:rPr lang="zh-CN" altLang="en-US" sz="1000">
                          <a:latin typeface="宋体" panose="02010600030101010101" pitchFamily="2" charset="-122"/>
                          <a:ea typeface="宋体" panose="02010600030101010101" pitchFamily="2" charset="-122"/>
                          <a:cs typeface="宋体" panose="02010600030101010101" pitchFamily="2" charset="-122"/>
                          <a:sym typeface="+mn-ea"/>
                        </a:rPr>
                        <a:t>版</a:t>
                      </a:r>
                      <a:r>
                        <a:rPr lang="en-US" sz="1000">
                          <a:latin typeface="宋体" panose="02010600030101010101" pitchFamily="2" charset="-122"/>
                          <a:ea typeface="宋体" panose="02010600030101010101" pitchFamily="2" charset="-122"/>
                          <a:cs typeface="宋体" panose="02010600030101010101" pitchFamily="2" charset="-122"/>
                          <a:sym typeface="+mn-ea"/>
                        </a:rPr>
                        <a:t>）</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Tahoma" panose="020B0604030504040204" charset="0"/>
                          <a:cs typeface="Tahoma" panose="020B0604030504040204" charset="0"/>
                        </a:rPr>
                        <a:t>9787561281093</a:t>
                      </a:r>
                      <a:endParaRPr lang="en-US" sz="1000" b="0">
                        <a:latin typeface="Tahoma" panose="020B0604030504040204" charset="0"/>
                        <a:cs typeface="Tahoma" panose="020B060403050404020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汉锦丽</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53365">
                <a:tc>
                  <a:txBody>
                    <a:bodyPr/>
                    <a:p>
                      <a:pPr indent="0" algn="ctr">
                        <a:buNone/>
                      </a:pPr>
                      <a:r>
                        <a:rPr lang="en-US" sz="1000" b="0">
                          <a:latin typeface="Calibri" panose="020F0502020204030204" pitchFamily="34" charset="0"/>
                          <a:cs typeface="Calibri" panose="020F0502020204030204" pitchFamily="34" charset="0"/>
                        </a:rPr>
                        <a:t>3</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飞机装配工艺学（</a:t>
                      </a:r>
                      <a:r>
                        <a:rPr lang="zh-CN" altLang="en-US" sz="1000">
                          <a:latin typeface="宋体" panose="02010600030101010101" pitchFamily="2" charset="-122"/>
                          <a:ea typeface="宋体" panose="02010600030101010101" pitchFamily="2" charset="-122"/>
                          <a:cs typeface="宋体" panose="02010600030101010101" pitchFamily="2" charset="-122"/>
                          <a:sym typeface="+mn-ea"/>
                        </a:rPr>
                        <a:t>第</a:t>
                      </a:r>
                      <a:r>
                        <a:rPr lang="en-US" altLang="zh-CN" sz="1000">
                          <a:latin typeface="宋体" panose="02010600030101010101" pitchFamily="2" charset="-122"/>
                          <a:ea typeface="宋体" panose="02010600030101010101" pitchFamily="2" charset="-122"/>
                          <a:cs typeface="宋体" panose="02010600030101010101" pitchFamily="2" charset="-122"/>
                          <a:sym typeface="+mn-ea"/>
                        </a:rPr>
                        <a:t>2</a:t>
                      </a:r>
                      <a:r>
                        <a:rPr lang="zh-CN" altLang="en-US" sz="1000">
                          <a:latin typeface="宋体" panose="02010600030101010101" pitchFamily="2" charset="-122"/>
                          <a:ea typeface="宋体" panose="02010600030101010101" pitchFamily="2" charset="-122"/>
                          <a:cs typeface="宋体" panose="02010600030101010101" pitchFamily="2" charset="-122"/>
                          <a:sym typeface="+mn-ea"/>
                        </a:rPr>
                        <a:t>版</a:t>
                      </a:r>
                      <a:r>
                        <a:rPr lang="en-US" sz="1000" b="0">
                          <a:latin typeface="宋体" panose="02010600030101010101" pitchFamily="2" charset="-122"/>
                          <a:ea typeface="宋体" panose="02010600030101010101" pitchFamily="2" charset="-122"/>
                          <a:cs typeface="宋体" panose="02010600030101010101" pitchFamily="2" charset="-122"/>
                        </a:rPr>
                        <a:t>）</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Tahoma" panose="020B0604030504040204" charset="0"/>
                          <a:cs typeface="Tahoma" panose="020B0604030504040204" charset="0"/>
                        </a:rPr>
                        <a:t>9787561281277</a:t>
                      </a:r>
                      <a:endParaRPr lang="en-US" sz="1000" b="0">
                        <a:latin typeface="Tahoma" panose="020B0604030504040204" charset="0"/>
                        <a:cs typeface="Tahoma" panose="020B060403050404020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王海宇</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52095">
                <a:tc>
                  <a:txBody>
                    <a:bodyPr/>
                    <a:p>
                      <a:pPr indent="0" algn="ctr">
                        <a:buNone/>
                      </a:pPr>
                      <a:r>
                        <a:rPr lang="en-US" sz="1000" b="0">
                          <a:latin typeface="Calibri" panose="020F0502020204030204" pitchFamily="34" charset="0"/>
                          <a:cs typeface="Calibri" panose="020F0502020204030204" pitchFamily="34" charset="0"/>
                        </a:rPr>
                        <a:t>4</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a:latin typeface="宋体" panose="02010600030101010101" pitchFamily="2" charset="-122"/>
                          <a:ea typeface="宋体" panose="02010600030101010101" pitchFamily="2" charset="-122"/>
                          <a:cs typeface="宋体" panose="02010600030101010101" pitchFamily="2" charset="-122"/>
                          <a:sym typeface="+mn-ea"/>
                        </a:rPr>
                        <a:t>航空基础概论（</a:t>
                      </a:r>
                      <a:r>
                        <a:rPr lang="zh-CN" altLang="en-US" sz="1000">
                          <a:latin typeface="宋体" panose="02010600030101010101" pitchFamily="2" charset="-122"/>
                          <a:ea typeface="宋体" panose="02010600030101010101" pitchFamily="2" charset="-122"/>
                          <a:cs typeface="宋体" panose="02010600030101010101" pitchFamily="2" charset="-122"/>
                          <a:sym typeface="+mn-ea"/>
                        </a:rPr>
                        <a:t>第</a:t>
                      </a:r>
                      <a:r>
                        <a:rPr lang="en-US" altLang="zh-CN" sz="1000">
                          <a:latin typeface="宋体" panose="02010600030101010101" pitchFamily="2" charset="-122"/>
                          <a:ea typeface="宋体" panose="02010600030101010101" pitchFamily="2" charset="-122"/>
                          <a:cs typeface="宋体" panose="02010600030101010101" pitchFamily="2" charset="-122"/>
                          <a:sym typeface="+mn-ea"/>
                        </a:rPr>
                        <a:t>2</a:t>
                      </a:r>
                      <a:r>
                        <a:rPr lang="zh-CN" altLang="en-US" sz="1000">
                          <a:latin typeface="宋体" panose="02010600030101010101" pitchFamily="2" charset="-122"/>
                          <a:ea typeface="宋体" panose="02010600030101010101" pitchFamily="2" charset="-122"/>
                          <a:cs typeface="宋体" panose="02010600030101010101" pitchFamily="2" charset="-122"/>
                          <a:sym typeface="+mn-ea"/>
                        </a:rPr>
                        <a:t>版</a:t>
                      </a:r>
                      <a:r>
                        <a:rPr lang="en-US" sz="1000">
                          <a:latin typeface="宋体" panose="02010600030101010101" pitchFamily="2" charset="-122"/>
                          <a:ea typeface="宋体" panose="02010600030101010101" pitchFamily="2" charset="-122"/>
                          <a:cs typeface="宋体" panose="02010600030101010101" pitchFamily="2" charset="-122"/>
                          <a:sym typeface="+mn-ea"/>
                        </a:rPr>
                        <a:t>）</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Tahoma" panose="020B0604030504040204" charset="0"/>
                          <a:cs typeface="Tahoma" panose="020B0604030504040204" charset="0"/>
                        </a:rPr>
                        <a:t>9787561281611</a:t>
                      </a:r>
                      <a:endParaRPr lang="en-US" sz="1000" b="0">
                        <a:latin typeface="Tahoma" panose="020B0604030504040204" charset="0"/>
                        <a:cs typeface="Tahoma" panose="020B060403050404020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王海宇</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03530">
                <a:tc>
                  <a:txBody>
                    <a:bodyPr/>
                    <a:p>
                      <a:pPr indent="0" algn="ctr">
                        <a:buNone/>
                      </a:pPr>
                      <a:r>
                        <a:rPr lang="en-US" sz="1000" b="0">
                          <a:latin typeface="Calibri" panose="020F0502020204030204" pitchFamily="34" charset="0"/>
                          <a:cs typeface="Calibri" panose="020F0502020204030204" pitchFamily="34" charset="0"/>
                        </a:rPr>
                        <a:t>5</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飞机铆接工理论与实训</a:t>
                      </a:r>
                      <a:r>
                        <a:rPr lang="en-US" sz="1000">
                          <a:latin typeface="宋体" panose="02010600030101010101" pitchFamily="2" charset="-122"/>
                          <a:ea typeface="宋体" panose="02010600030101010101" pitchFamily="2" charset="-122"/>
                          <a:cs typeface="宋体" panose="02010600030101010101" pitchFamily="2" charset="-122"/>
                          <a:sym typeface="+mn-ea"/>
                        </a:rPr>
                        <a:t>（</a:t>
                      </a:r>
                      <a:r>
                        <a:rPr lang="zh-CN" altLang="en-US" sz="1000">
                          <a:latin typeface="宋体" panose="02010600030101010101" pitchFamily="2" charset="-122"/>
                          <a:ea typeface="宋体" panose="02010600030101010101" pitchFamily="2" charset="-122"/>
                          <a:cs typeface="宋体" panose="02010600030101010101" pitchFamily="2" charset="-122"/>
                          <a:sym typeface="+mn-ea"/>
                        </a:rPr>
                        <a:t>第</a:t>
                      </a:r>
                      <a:r>
                        <a:rPr lang="en-US" altLang="zh-CN" sz="1000">
                          <a:latin typeface="宋体" panose="02010600030101010101" pitchFamily="2" charset="-122"/>
                          <a:ea typeface="宋体" panose="02010600030101010101" pitchFamily="2" charset="-122"/>
                          <a:cs typeface="宋体" panose="02010600030101010101" pitchFamily="2" charset="-122"/>
                          <a:sym typeface="+mn-ea"/>
                        </a:rPr>
                        <a:t>2</a:t>
                      </a:r>
                      <a:r>
                        <a:rPr lang="zh-CN" altLang="en-US" sz="1000">
                          <a:latin typeface="宋体" panose="02010600030101010101" pitchFamily="2" charset="-122"/>
                          <a:ea typeface="宋体" panose="02010600030101010101" pitchFamily="2" charset="-122"/>
                          <a:cs typeface="宋体" panose="02010600030101010101" pitchFamily="2" charset="-122"/>
                          <a:sym typeface="+mn-ea"/>
                        </a:rPr>
                        <a:t>版</a:t>
                      </a:r>
                      <a:r>
                        <a:rPr lang="en-US" sz="1000">
                          <a:latin typeface="宋体" panose="02010600030101010101" pitchFamily="2" charset="-122"/>
                          <a:ea typeface="宋体" panose="02010600030101010101" pitchFamily="2" charset="-122"/>
                          <a:cs typeface="宋体" panose="02010600030101010101" pitchFamily="2" charset="-122"/>
                          <a:sym typeface="+mn-ea"/>
                        </a:rPr>
                        <a:t>）</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Tahoma" panose="020B0604030504040204" charset="0"/>
                          <a:cs typeface="Tahoma" panose="020B0604030504040204" charset="0"/>
                        </a:rPr>
                        <a:t>9787561281321</a:t>
                      </a:r>
                      <a:endParaRPr lang="en-US" sz="1000" b="0">
                        <a:latin typeface="Tahoma" panose="020B0604030504040204" charset="0"/>
                        <a:cs typeface="Tahoma" panose="020B060403050404020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汉锦丽</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87020">
                <a:tc>
                  <a:txBody>
                    <a:bodyPr/>
                    <a:p>
                      <a:pPr indent="0" algn="ctr">
                        <a:buNone/>
                      </a:pPr>
                      <a:r>
                        <a:rPr lang="en-US" sz="1000" b="0">
                          <a:latin typeface="Calibri" panose="020F0502020204030204" pitchFamily="34" charset="0"/>
                          <a:cs typeface="Calibri" panose="020F0502020204030204" pitchFamily="34" charset="0"/>
                        </a:rPr>
                        <a:t>6</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altLang="en-US" sz="1000" b="0">
                          <a:latin typeface="宋体" panose="02010600030101010101" pitchFamily="2" charset="-122"/>
                          <a:ea typeface="宋体" panose="02010600030101010101" pitchFamily="2" charset="-122"/>
                          <a:cs typeface="宋体" panose="02010600030101010101" pitchFamily="2" charset="-122"/>
                        </a:rPr>
                        <a:t>树脂基复合材料装配连接技术</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Tahoma" panose="020B0604030504040204" charset="0"/>
                          <a:cs typeface="Tahoma" panose="020B0604030504040204" charset="0"/>
                        </a:rPr>
                        <a:t>9787561285077</a:t>
                      </a:r>
                      <a:endParaRPr lang="en-US" sz="1000" b="0">
                        <a:latin typeface="Tahoma" panose="020B0604030504040204" charset="0"/>
                        <a:cs typeface="Tahoma" panose="020B060403050404020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zh-CN" altLang="en-US" sz="1000" b="0">
                          <a:latin typeface="宋体" panose="02010600030101010101" pitchFamily="2" charset="-122"/>
                          <a:ea typeface="宋体" panose="02010600030101010101" pitchFamily="2" charset="-122"/>
                          <a:cs typeface="宋体" panose="02010600030101010101" pitchFamily="2" charset="-122"/>
                        </a:rPr>
                        <a:t>李斌</a:t>
                      </a:r>
                      <a:endParaRPr lang="zh-CN"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03530">
                <a:tc>
                  <a:txBody>
                    <a:bodyPr/>
                    <a:p>
                      <a:pPr indent="0" algn="ctr">
                        <a:buNone/>
                      </a:pPr>
                      <a:r>
                        <a:rPr lang="en-US" sz="1000" b="0">
                          <a:latin typeface="Calibri" panose="020F0502020204030204" pitchFamily="34" charset="0"/>
                          <a:cs typeface="Calibri" panose="020F0502020204030204" pitchFamily="34" charset="0"/>
                        </a:rPr>
                        <a:t>7</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通用航空器结构与修理</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Tahoma" panose="020B0604030504040204" charset="0"/>
                          <a:cs typeface="Tahoma" panose="020B0604030504040204" charset="0"/>
                        </a:rPr>
                        <a:t>9787561252376</a:t>
                      </a:r>
                      <a:endParaRPr lang="en-US" altLang="en-US" sz="1000" b="0">
                        <a:latin typeface="Tahoma" panose="020B0604030504040204" charset="0"/>
                        <a:ea typeface="Tahoma" panose="020B0604030504040204" charset="0"/>
                        <a:cs typeface="Tahoma" panose="020B060403050404020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任艳萍</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03530">
                <a:tc>
                  <a:txBody>
                    <a:bodyPr/>
                    <a:p>
                      <a:pPr indent="0" algn="ctr">
                        <a:buNone/>
                      </a:pPr>
                      <a:r>
                        <a:rPr lang="en-US" sz="1000" b="0">
                          <a:latin typeface="Calibri" panose="020F0502020204030204" pitchFamily="34" charset="0"/>
                          <a:cs typeface="Calibri" panose="020F0502020204030204" pitchFamily="34" charset="0"/>
                        </a:rPr>
                        <a:t>8</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航空地面设备构造与维修（机务类）</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Tahoma" panose="020B0604030504040204" charset="0"/>
                          <a:cs typeface="Tahoma" panose="020B0604030504040204" charset="0"/>
                        </a:rPr>
                        <a:t>9787561251270</a:t>
                      </a:r>
                      <a:endParaRPr lang="en-US" altLang="en-US" sz="1000" b="0">
                        <a:latin typeface="Tahoma" panose="020B0604030504040204" charset="0"/>
                        <a:ea typeface="Tahoma" panose="020B0604030504040204" charset="0"/>
                        <a:cs typeface="Tahoma" panose="020B060403050404020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徐红波</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69875">
                <a:tc>
                  <a:txBody>
                    <a:bodyPr/>
                    <a:p>
                      <a:pPr indent="0" algn="ctr">
                        <a:buNone/>
                      </a:pPr>
                      <a:r>
                        <a:rPr lang="en-US" sz="1000" b="0">
                          <a:latin typeface="Calibri" panose="020F0502020204030204" pitchFamily="34" charset="0"/>
                          <a:cs typeface="Calibri" panose="020F0502020204030204" pitchFamily="34" charset="0"/>
                        </a:rPr>
                        <a:t>9</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航空电子技术基础</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Tahoma" panose="020B0604030504040204" charset="0"/>
                          <a:cs typeface="Tahoma" panose="020B0604030504040204" charset="0"/>
                        </a:rPr>
                        <a:t>9787561250914</a:t>
                      </a:r>
                      <a:endParaRPr lang="en-US" altLang="en-US" sz="1000" b="0">
                        <a:latin typeface="Tahoma" panose="020B0604030504040204" charset="0"/>
                        <a:ea typeface="Tahoma" panose="020B0604030504040204" charset="0"/>
                        <a:cs typeface="Tahoma" panose="020B060403050404020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郭艳颖</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52095">
                <a:tc>
                  <a:txBody>
                    <a:bodyPr/>
                    <a:p>
                      <a:pPr indent="0" algn="ctr">
                        <a:buNone/>
                      </a:pPr>
                      <a:r>
                        <a:rPr lang="en-US" sz="1000" b="0">
                          <a:latin typeface="Calibri" panose="020F0502020204030204" pitchFamily="34" charset="0"/>
                          <a:cs typeface="Calibri" panose="020F0502020204030204" pitchFamily="34" charset="0"/>
                        </a:rPr>
                        <a:t>10</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民用飞机客舱设施与维修</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Tahoma" panose="020B0604030504040204" charset="0"/>
                          <a:cs typeface="Tahoma" panose="020B0604030504040204" charset="0"/>
                        </a:rPr>
                        <a:t>9787561250655</a:t>
                      </a:r>
                      <a:endParaRPr lang="en-US" altLang="en-US" sz="1000" b="0">
                        <a:latin typeface="Tahoma" panose="020B0604030504040204" charset="0"/>
                        <a:ea typeface="Tahoma" panose="020B0604030504040204" charset="0"/>
                        <a:cs typeface="Tahoma" panose="020B060403050404020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魏静</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86385">
                <a:tc>
                  <a:txBody>
                    <a:bodyPr/>
                    <a:p>
                      <a:pPr indent="0" algn="ctr">
                        <a:buNone/>
                      </a:pPr>
                      <a:r>
                        <a:rPr lang="en-US" sz="1000" b="0">
                          <a:latin typeface="Calibri" panose="020F0502020204030204" pitchFamily="34" charset="0"/>
                          <a:cs typeface="Calibri" panose="020F0502020204030204" pitchFamily="34" charset="0"/>
                        </a:rPr>
                        <a:t>11</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飞机金属材料腐蚀防护与控制技术</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Tahoma" panose="020B0604030504040204" charset="0"/>
                          <a:cs typeface="Tahoma" panose="020B0604030504040204" charset="0"/>
                        </a:rPr>
                        <a:t>9787561250259</a:t>
                      </a:r>
                      <a:endParaRPr lang="en-US" altLang="en-US" sz="1000" b="0">
                        <a:latin typeface="Tahoma" panose="020B0604030504040204" charset="0"/>
                        <a:ea typeface="Tahoma" panose="020B0604030504040204" charset="0"/>
                        <a:cs typeface="Tahoma" panose="020B060403050404020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任艳萍</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69875">
                <a:tc>
                  <a:txBody>
                    <a:bodyPr/>
                    <a:p>
                      <a:pPr indent="0" algn="ctr">
                        <a:buNone/>
                      </a:pPr>
                      <a:r>
                        <a:rPr lang="en-US" sz="1000" b="0">
                          <a:latin typeface="Calibri" panose="020F0502020204030204" pitchFamily="34" charset="0"/>
                          <a:cs typeface="Calibri" panose="020F0502020204030204" pitchFamily="34" charset="0"/>
                        </a:rPr>
                        <a:t>12</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简明飞机飞行原理（第 </a:t>
                      </a:r>
                      <a:r>
                        <a:rPr lang="en-US" sz="1000" b="0">
                          <a:latin typeface="Calibri" panose="020F0502020204030204" pitchFamily="34" charset="0"/>
                          <a:cs typeface="Calibri" panose="020F0502020204030204" pitchFamily="34" charset="0"/>
                        </a:rPr>
                        <a:t>2 </a:t>
                      </a:r>
                      <a:r>
                        <a:rPr lang="en-US" sz="1000" b="0">
                          <a:latin typeface="宋体" panose="02010600030101010101" pitchFamily="2" charset="-122"/>
                          <a:ea typeface="宋体" panose="02010600030101010101" pitchFamily="2" charset="-122"/>
                          <a:cs typeface="宋体" panose="02010600030101010101" pitchFamily="2" charset="-122"/>
                        </a:rPr>
                        <a:t>版）</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Tahoma" panose="020B0604030504040204" charset="0"/>
                          <a:cs typeface="Tahoma" panose="020B0604030504040204" charset="0"/>
                        </a:rPr>
                        <a:t>9787561249871</a:t>
                      </a:r>
                      <a:endParaRPr lang="en-US" altLang="en-US" sz="1000" b="0">
                        <a:latin typeface="Tahoma" panose="020B0604030504040204" charset="0"/>
                        <a:ea typeface="Tahoma" panose="020B0604030504040204" charset="0"/>
                        <a:cs typeface="Tahoma" panose="020B060403050404020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丘宏俊</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53365">
                <a:tc>
                  <a:txBody>
                    <a:bodyPr/>
                    <a:p>
                      <a:pPr indent="0" algn="ctr">
                        <a:buNone/>
                      </a:pPr>
                      <a:r>
                        <a:rPr lang="en-US" sz="1000" b="0">
                          <a:latin typeface="Calibri" panose="020F0502020204030204" pitchFamily="34" charset="0"/>
                          <a:cs typeface="Calibri" panose="020F0502020204030204" pitchFamily="34" charset="0"/>
                        </a:rPr>
                        <a:t>13</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典型民航飞机通信系统</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Tahoma" panose="020B0604030504040204" charset="0"/>
                          <a:cs typeface="Tahoma" panose="020B0604030504040204" charset="0"/>
                        </a:rPr>
                        <a:t>9787561246573</a:t>
                      </a:r>
                      <a:endParaRPr lang="en-US" altLang="en-US" sz="1000" b="0">
                        <a:latin typeface="Tahoma" panose="020B0604030504040204" charset="0"/>
                        <a:ea typeface="Tahoma" panose="020B0604030504040204" charset="0"/>
                        <a:cs typeface="Tahoma" panose="020B060403050404020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李航</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69875">
                <a:tc>
                  <a:txBody>
                    <a:bodyPr/>
                    <a:p>
                      <a:pPr indent="0" algn="ctr">
                        <a:buNone/>
                      </a:pPr>
                      <a:r>
                        <a:rPr lang="en-US" sz="1000" b="0">
                          <a:latin typeface="Calibri" panose="020F0502020204030204" pitchFamily="34" charset="0"/>
                          <a:cs typeface="Calibri" panose="020F0502020204030204" pitchFamily="34" charset="0"/>
                        </a:rPr>
                        <a:t>14</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通用航空器维修专业英语</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Tahoma" panose="020B0604030504040204" charset="0"/>
                          <a:cs typeface="Tahoma" panose="020B0604030504040204" charset="0"/>
                        </a:rPr>
                        <a:t>9787561245873</a:t>
                      </a:r>
                      <a:endParaRPr lang="en-US" altLang="en-US" sz="1000" b="0">
                        <a:latin typeface="Tahoma" panose="020B0604030504040204" charset="0"/>
                        <a:ea typeface="Tahoma" panose="020B0604030504040204" charset="0"/>
                        <a:cs typeface="Tahoma" panose="020B060403050404020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张柳</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52730">
                <a:tc>
                  <a:txBody>
                    <a:bodyPr/>
                    <a:p>
                      <a:pPr indent="0" algn="ctr">
                        <a:buNone/>
                      </a:pPr>
                      <a:r>
                        <a:rPr lang="en-US" sz="1000" b="0">
                          <a:latin typeface="Calibri" panose="020F0502020204030204" pitchFamily="34" charset="0"/>
                          <a:cs typeface="Calibri" panose="020F0502020204030204" pitchFamily="34" charset="0"/>
                        </a:rPr>
                        <a:t>15</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Calibri" panose="020F0502020204030204" pitchFamily="34" charset="0"/>
                          <a:cs typeface="Calibri" panose="020F0502020204030204" pitchFamily="34" charset="0"/>
                        </a:rPr>
                        <a:t>R44 </a:t>
                      </a:r>
                      <a:r>
                        <a:rPr lang="en-US" sz="1000" b="0">
                          <a:latin typeface="宋体" panose="02010600030101010101" pitchFamily="2" charset="-122"/>
                          <a:ea typeface="宋体" panose="02010600030101010101" pitchFamily="2" charset="-122"/>
                          <a:cs typeface="宋体" panose="02010600030101010101" pitchFamily="2" charset="-122"/>
                        </a:rPr>
                        <a:t>直升机系统</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Tahoma" panose="020B0604030504040204" charset="0"/>
                          <a:cs typeface="Tahoma" panose="020B0604030504040204" charset="0"/>
                        </a:rPr>
                        <a:t>9787561245507</a:t>
                      </a:r>
                      <a:endParaRPr lang="en-US" altLang="en-US" sz="1000" b="0">
                        <a:latin typeface="Tahoma" panose="020B0604030504040204" charset="0"/>
                        <a:ea typeface="Tahoma" panose="020B0604030504040204" charset="0"/>
                        <a:cs typeface="Tahoma" panose="020B060403050404020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薛建海</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graphicFrame>
        <p:nvGraphicFramePr>
          <p:cNvPr id="6" name="表格 5"/>
          <p:cNvGraphicFramePr/>
          <p:nvPr>
            <p:custDataLst>
              <p:tags r:id="rId2"/>
            </p:custDataLst>
          </p:nvPr>
        </p:nvGraphicFramePr>
        <p:xfrm>
          <a:off x="4477385" y="692150"/>
          <a:ext cx="4197350" cy="4349115"/>
        </p:xfrm>
        <a:graphic>
          <a:graphicData uri="http://schemas.openxmlformats.org/drawingml/2006/table">
            <a:tbl>
              <a:tblPr firstRow="1" bandRow="1">
                <a:tableStyleId>{5940675A-B579-460E-94D1-54222C63F5DA}</a:tableStyleId>
              </a:tblPr>
              <a:tblGrid>
                <a:gridCol w="323215"/>
                <a:gridCol w="2287270"/>
                <a:gridCol w="932180"/>
                <a:gridCol w="654685"/>
              </a:tblGrid>
              <a:tr h="297180">
                <a:tc>
                  <a:txBody>
                    <a:bodyPr/>
                    <a:p>
                      <a:pPr indent="0" algn="ctr">
                        <a:buNone/>
                      </a:pPr>
                      <a:r>
                        <a:rPr lang="en-US" sz="1000" b="0">
                          <a:latin typeface="Calibri" panose="020F0502020204030204" pitchFamily="34" charset="0"/>
                          <a:cs typeface="Calibri" panose="020F0502020204030204" pitchFamily="34" charset="0"/>
                        </a:rPr>
                        <a:t>16</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航空电机技术基础</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Tahoma" panose="020B0604030504040204" charset="0"/>
                          <a:cs typeface="Tahoma" panose="020B0604030504040204" charset="0"/>
                        </a:rPr>
                        <a:t>9787561241097</a:t>
                      </a:r>
                      <a:endParaRPr lang="en-US" altLang="en-US" sz="1000" b="0">
                        <a:latin typeface="Tahoma" panose="020B0604030504040204" charset="0"/>
                        <a:ea typeface="Tahoma" panose="020B0604030504040204" charset="0"/>
                        <a:cs typeface="Tahoma" panose="020B060403050404020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田巨</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8765">
                <a:tc>
                  <a:txBody>
                    <a:bodyPr/>
                    <a:p>
                      <a:pPr indent="0" algn="ctr">
                        <a:buNone/>
                      </a:pPr>
                      <a:r>
                        <a:rPr lang="en-US" sz="1000" b="0">
                          <a:latin typeface="Calibri" panose="020F0502020204030204" pitchFamily="34" charset="0"/>
                          <a:cs typeface="Calibri" panose="020F0502020204030204" pitchFamily="34" charset="0"/>
                        </a:rPr>
                        <a:t>17</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飞机结构修理专业英语</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Tahoma" panose="020B0604030504040204" charset="0"/>
                          <a:cs typeface="Tahoma" panose="020B0604030504040204" charset="0"/>
                        </a:rPr>
                        <a:t>9787561251362</a:t>
                      </a:r>
                      <a:endParaRPr lang="en-US" altLang="en-US" sz="1000" b="0">
                        <a:latin typeface="Tahoma" panose="020B0604030504040204" charset="0"/>
                        <a:ea typeface="Tahoma" panose="020B0604030504040204" charset="0"/>
                        <a:cs typeface="Tahoma" panose="020B060403050404020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魏静</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96545">
                <a:tc>
                  <a:txBody>
                    <a:bodyPr/>
                    <a:p>
                      <a:pPr indent="0" algn="ctr">
                        <a:buNone/>
                      </a:pPr>
                      <a:r>
                        <a:rPr lang="en-US" sz="1000" b="0">
                          <a:latin typeface="Calibri" panose="020F0502020204030204" pitchFamily="34" charset="0"/>
                          <a:cs typeface="Calibri" panose="020F0502020204030204" pitchFamily="34" charset="0"/>
                        </a:rPr>
                        <a:t>18</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机载计算机技术与应用项目教程</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Tahoma" panose="020B0604030504040204" charset="0"/>
                          <a:cs typeface="Tahoma" panose="020B0604030504040204" charset="0"/>
                        </a:rPr>
                        <a:t>9787561251164</a:t>
                      </a:r>
                      <a:endParaRPr lang="en-US" altLang="en-US" sz="1000" b="0">
                        <a:latin typeface="Tahoma" panose="020B0604030504040204" charset="0"/>
                        <a:ea typeface="Tahoma" panose="020B0604030504040204" charset="0"/>
                        <a:cs typeface="Tahoma" panose="020B060403050404020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于坤林</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8130">
                <a:tc>
                  <a:txBody>
                    <a:bodyPr/>
                    <a:p>
                      <a:pPr indent="0" algn="ctr">
                        <a:buNone/>
                      </a:pPr>
                      <a:r>
                        <a:rPr lang="en-US" sz="1000" b="0">
                          <a:latin typeface="Calibri" panose="020F0502020204030204" pitchFamily="34" charset="0"/>
                          <a:cs typeface="Calibri" panose="020F0502020204030204" pitchFamily="34" charset="0"/>
                        </a:rPr>
                        <a:t>19</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航空地面设备专业英语</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Tahoma" panose="020B0604030504040204" charset="0"/>
                          <a:cs typeface="Tahoma" panose="020B0604030504040204" charset="0"/>
                        </a:rPr>
                        <a:t>9787561259009</a:t>
                      </a:r>
                      <a:endParaRPr lang="en-US" altLang="en-US" sz="1000" b="0">
                        <a:latin typeface="Tahoma" panose="020B0604030504040204" charset="0"/>
                        <a:ea typeface="Tahoma" panose="020B0604030504040204" charset="0"/>
                        <a:cs typeface="Tahoma" panose="020B060403050404020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殷向东</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97180">
                <a:tc>
                  <a:txBody>
                    <a:bodyPr/>
                    <a:p>
                      <a:pPr indent="0" algn="ctr">
                        <a:buNone/>
                      </a:pPr>
                      <a:r>
                        <a:rPr lang="en-US" sz="1000" b="0">
                          <a:latin typeface="Calibri" panose="020F0502020204030204" pitchFamily="34" charset="0"/>
                          <a:cs typeface="Calibri" panose="020F0502020204030204" pitchFamily="34" charset="0"/>
                        </a:rPr>
                        <a:t>20</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航空地面设备构造与维修（货运类）</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Tahoma" panose="020B0604030504040204" charset="0"/>
                          <a:cs typeface="Tahoma" panose="020B0604030504040204" charset="0"/>
                        </a:rPr>
                        <a:t>9787561259948</a:t>
                      </a:r>
                      <a:endParaRPr lang="en-US" altLang="en-US" sz="1000" b="0">
                        <a:latin typeface="Tahoma" panose="020B0604030504040204" charset="0"/>
                        <a:ea typeface="Tahoma" panose="020B0604030504040204" charset="0"/>
                        <a:cs typeface="Tahoma" panose="020B060403050404020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白建坤</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360680">
                <a:tc>
                  <a:txBody>
                    <a:bodyPr/>
                    <a:p>
                      <a:pPr indent="0" algn="ctr">
                        <a:buNone/>
                      </a:pPr>
                      <a:r>
                        <a:rPr lang="en-US" sz="1000" b="0">
                          <a:latin typeface="Calibri" panose="020F0502020204030204" pitchFamily="34" charset="0"/>
                          <a:cs typeface="Calibri" panose="020F0502020204030204" pitchFamily="34" charset="0"/>
                        </a:rPr>
                        <a:t>21</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波音 </a:t>
                      </a:r>
                      <a:r>
                        <a:rPr lang="en-US" sz="1000" b="0">
                          <a:latin typeface="Tahoma" panose="020B0604030504040204" charset="0"/>
                          <a:cs typeface="Tahoma" panose="020B0604030504040204" charset="0"/>
                        </a:rPr>
                        <a:t>737NG </a:t>
                      </a:r>
                      <a:r>
                        <a:rPr lang="en-US" sz="1000" b="0">
                          <a:latin typeface="宋体" panose="02010600030101010101" pitchFamily="2" charset="-122"/>
                          <a:ea typeface="宋体" panose="02010600030101010101" pitchFamily="2" charset="-122"/>
                          <a:cs typeface="宋体" panose="02010600030101010101" pitchFamily="2" charset="-122"/>
                        </a:rPr>
                        <a:t>飞机动力装置（ </a:t>
                      </a:r>
                      <a:r>
                        <a:rPr lang="en-US" sz="1000" b="0">
                          <a:latin typeface="Tahoma" panose="020B0604030504040204" charset="0"/>
                          <a:cs typeface="Tahoma" panose="020B0604030504040204" charset="0"/>
                        </a:rPr>
                        <a:t>CFM56-7B&amp;APU</a:t>
                      </a:r>
                      <a:r>
                        <a:rPr lang="en-US" sz="1000" b="0">
                          <a:latin typeface="宋体" panose="02010600030101010101" pitchFamily="2" charset="-122"/>
                          <a:ea typeface="宋体" panose="02010600030101010101" pitchFamily="2" charset="-122"/>
                          <a:cs typeface="宋体" panose="02010600030101010101" pitchFamily="2" charset="-122"/>
                        </a:rPr>
                        <a:t>）</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Tahoma" panose="020B0604030504040204" charset="0"/>
                          <a:cs typeface="Tahoma" panose="020B0604030504040204" charset="0"/>
                        </a:rPr>
                        <a:t>9787561259955</a:t>
                      </a:r>
                      <a:endParaRPr lang="en-US" altLang="en-US" sz="1000" b="0">
                        <a:latin typeface="Tahoma" panose="020B0604030504040204" charset="0"/>
                        <a:ea typeface="Tahoma" panose="020B0604030504040204" charset="0"/>
                        <a:cs typeface="Tahoma" panose="020B060403050404020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宋静波</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96545">
                <a:tc>
                  <a:txBody>
                    <a:bodyPr/>
                    <a:p>
                      <a:pPr indent="0" algn="ctr">
                        <a:buNone/>
                      </a:pPr>
                      <a:r>
                        <a:rPr lang="en-US" sz="1000" b="0">
                          <a:latin typeface="Calibri" panose="020F0502020204030204" pitchFamily="34" charset="0"/>
                          <a:cs typeface="Calibri" panose="020F0502020204030204" pitchFamily="34" charset="0"/>
                        </a:rPr>
                        <a:t>22</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飞机维护技术基础</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Tahoma" panose="020B0604030504040204" charset="0"/>
                          <a:cs typeface="Tahoma" panose="020B0604030504040204" charset="0"/>
                        </a:rPr>
                        <a:t>9787561259788</a:t>
                      </a:r>
                      <a:endParaRPr lang="en-US" altLang="en-US" sz="1000" b="0">
                        <a:latin typeface="Tahoma" panose="020B0604030504040204" charset="0"/>
                        <a:ea typeface="Tahoma" panose="020B0604030504040204" charset="0"/>
                        <a:cs typeface="Tahoma" panose="020B060403050404020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符双学</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8765">
                <a:tc>
                  <a:txBody>
                    <a:bodyPr/>
                    <a:p>
                      <a:pPr indent="0" algn="ctr">
                        <a:buNone/>
                      </a:pPr>
                      <a:r>
                        <a:rPr lang="en-US" sz="1000" b="0">
                          <a:latin typeface="Calibri" panose="020F0502020204030204" pitchFamily="34" charset="0"/>
                          <a:cs typeface="Calibri" panose="020F0502020204030204" pitchFamily="34" charset="0"/>
                        </a:rPr>
                        <a:t>23</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飞机部件修理专业英语</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Tahoma" panose="020B0604030504040204" charset="0"/>
                          <a:cs typeface="Tahoma" panose="020B0604030504040204" charset="0"/>
                        </a:rPr>
                        <a:t>9787561264362</a:t>
                      </a:r>
                      <a:endParaRPr lang="en-US" altLang="en-US" sz="1000" b="0">
                        <a:latin typeface="Tahoma" panose="020B0604030504040204" charset="0"/>
                        <a:ea typeface="Tahoma" panose="020B0604030504040204" charset="0"/>
                        <a:cs typeface="Tahoma" panose="020B060403050404020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高婕</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97180">
                <a:tc>
                  <a:txBody>
                    <a:bodyPr/>
                    <a:p>
                      <a:pPr indent="0" algn="ctr">
                        <a:buNone/>
                      </a:pPr>
                      <a:r>
                        <a:rPr lang="en-US" sz="1000" b="0">
                          <a:latin typeface="Calibri" panose="020F0502020204030204" pitchFamily="34" charset="0"/>
                          <a:cs typeface="Calibri" panose="020F0502020204030204" pitchFamily="34" charset="0"/>
                        </a:rPr>
                        <a:t>24</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航空材料与成形工艺基础</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Tahoma" panose="020B0604030504040204" charset="0"/>
                          <a:cs typeface="Tahoma" panose="020B0604030504040204" charset="0"/>
                        </a:rPr>
                        <a:t>9787561266618</a:t>
                      </a:r>
                      <a:endParaRPr lang="en-US" altLang="en-US" sz="1000" b="0">
                        <a:latin typeface="Tahoma" panose="020B0604030504040204" charset="0"/>
                        <a:ea typeface="Tahoma" panose="020B0604030504040204" charset="0"/>
                        <a:cs typeface="Tahoma" panose="020B060403050404020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陈志强</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8130">
                <a:tc>
                  <a:txBody>
                    <a:bodyPr/>
                    <a:p>
                      <a:pPr indent="0" algn="ctr">
                        <a:buNone/>
                      </a:pPr>
                      <a:r>
                        <a:rPr lang="en-US" sz="1000" b="0">
                          <a:latin typeface="Calibri" panose="020F0502020204030204" pitchFamily="34" charset="0"/>
                          <a:cs typeface="Calibri" panose="020F0502020204030204" pitchFamily="34" charset="0"/>
                        </a:rPr>
                        <a:t>25</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航空工程材料</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Tahoma" panose="020B0604030504040204" charset="0"/>
                          <a:cs typeface="Tahoma" panose="020B0604030504040204" charset="0"/>
                        </a:rPr>
                        <a:t>9787561265161</a:t>
                      </a:r>
                      <a:endParaRPr lang="en-US" altLang="en-US" sz="1000" b="0">
                        <a:latin typeface="Tahoma" panose="020B0604030504040204" charset="0"/>
                        <a:ea typeface="Tahoma" panose="020B0604030504040204" charset="0"/>
                        <a:cs typeface="Tahoma" panose="020B060403050404020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李斌</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97180">
                <a:tc>
                  <a:txBody>
                    <a:bodyPr/>
                    <a:p>
                      <a:pPr indent="0" algn="ctr">
                        <a:buNone/>
                      </a:pPr>
                      <a:r>
                        <a:rPr lang="en-US" sz="1000" b="0">
                          <a:latin typeface="Calibri" panose="020F0502020204030204" pitchFamily="34" charset="0"/>
                          <a:cs typeface="Calibri" panose="020F0502020204030204" pitchFamily="34" charset="0"/>
                        </a:rPr>
                        <a:t>26</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航空地面设备概论</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Tahoma" panose="020B0604030504040204" charset="0"/>
                          <a:cs typeface="Tahoma" panose="020B0604030504040204" charset="0"/>
                        </a:rPr>
                        <a:t>9787561272466</a:t>
                      </a:r>
                      <a:endParaRPr lang="en-US" altLang="en-US" sz="1000" b="0">
                        <a:latin typeface="Tahoma" panose="020B0604030504040204" charset="0"/>
                        <a:ea typeface="Tahoma" panose="020B0604030504040204" charset="0"/>
                        <a:cs typeface="Tahoma" panose="020B060403050404020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333333"/>
                          </a:solidFill>
                          <a:latin typeface="宋体" panose="02010600030101010101" pitchFamily="2" charset="-122"/>
                          <a:ea typeface="宋体" panose="02010600030101010101" pitchFamily="2" charset="-122"/>
                          <a:cs typeface="宋体" panose="02010600030101010101" pitchFamily="2" charset="-122"/>
                        </a:rPr>
                        <a:t>殷向东</a:t>
                      </a:r>
                      <a:endParaRPr lang="en-US" altLang="en-US" sz="10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78130">
                <a:tc>
                  <a:txBody>
                    <a:bodyPr/>
                    <a:p>
                      <a:pPr indent="0" algn="ctr">
                        <a:buNone/>
                      </a:pPr>
                      <a:r>
                        <a:rPr lang="en-US" sz="1000" b="0">
                          <a:latin typeface="Calibri" panose="020F0502020204030204" pitchFamily="34" charset="0"/>
                          <a:cs typeface="Calibri" panose="020F0502020204030204" pitchFamily="34" charset="0"/>
                        </a:rPr>
                        <a:t>27</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宋体" panose="02010600030101010101" pitchFamily="2" charset="-122"/>
                          <a:ea typeface="宋体" panose="02010600030101010101" pitchFamily="2" charset="-122"/>
                          <a:cs typeface="宋体" panose="02010600030101010101" pitchFamily="2" charset="-122"/>
                        </a:rPr>
                        <a:t>航空仪表指示与记录系统</a:t>
                      </a:r>
                      <a:endParaRPr lang="en-US" altLang="en-US" sz="1000" b="0">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latin typeface="Tahoma" panose="020B0604030504040204" charset="0"/>
                          <a:cs typeface="Tahoma" panose="020B0604030504040204" charset="0"/>
                        </a:rPr>
                        <a:t>9787561271544</a:t>
                      </a:r>
                      <a:endParaRPr lang="en-US" altLang="en-US" sz="1000" b="0">
                        <a:latin typeface="Tahoma" panose="020B0604030504040204" charset="0"/>
                        <a:ea typeface="Tahoma" panose="020B0604030504040204" charset="0"/>
                        <a:cs typeface="Tahoma" panose="020B060403050404020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454545"/>
                          </a:solidFill>
                          <a:latin typeface="宋体" panose="02010600030101010101" pitchFamily="2" charset="-122"/>
                          <a:ea typeface="宋体" panose="02010600030101010101" pitchFamily="2" charset="-122"/>
                          <a:cs typeface="宋体" panose="02010600030101010101" pitchFamily="2" charset="-122"/>
                        </a:rPr>
                        <a:t>李文攀</a:t>
                      </a:r>
                      <a:endParaRPr lang="en-US" altLang="en-US" sz="1000" b="0">
                        <a:solidFill>
                          <a:srgbClr val="454545"/>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97180">
                <a:tc>
                  <a:txBody>
                    <a:bodyPr/>
                    <a:p>
                      <a:pPr indent="0" algn="ctr">
                        <a:buNone/>
                      </a:pPr>
                      <a:r>
                        <a:rPr lang="en-US" sz="1000" b="0">
                          <a:latin typeface="Calibri" panose="020F0502020204030204" pitchFamily="34" charset="0"/>
                          <a:cs typeface="Calibri" panose="020F0502020204030204" pitchFamily="34" charset="0"/>
                        </a:rPr>
                        <a:t>28</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FF0000"/>
                          </a:solidFill>
                          <a:latin typeface="宋体" panose="02010600030101010101" pitchFamily="2" charset="-122"/>
                          <a:ea typeface="宋体" panose="02010600030101010101" pitchFamily="2" charset="-122"/>
                          <a:cs typeface="宋体" panose="02010600030101010101" pitchFamily="2" charset="-122"/>
                        </a:rPr>
                        <a:t>航空地面设备构造与维修（旅客服务类）</a:t>
                      </a:r>
                      <a:endParaRPr lang="en-US" altLang="en-US" sz="10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FF0000"/>
                          </a:solidFill>
                          <a:latin typeface="宋体" panose="02010600030101010101" pitchFamily="2" charset="-122"/>
                          <a:ea typeface="宋体" panose="02010600030101010101" pitchFamily="2" charset="-122"/>
                          <a:cs typeface="宋体" panose="02010600030101010101" pitchFamily="2" charset="-122"/>
                        </a:rPr>
                        <a:t>即将出版</a:t>
                      </a:r>
                      <a:endParaRPr lang="en-US" altLang="en-US" sz="10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333333"/>
                          </a:solidFill>
                          <a:latin typeface="宋体" panose="02010600030101010101" pitchFamily="2" charset="-122"/>
                          <a:ea typeface="宋体" panose="02010600030101010101" pitchFamily="2" charset="-122"/>
                          <a:cs typeface="宋体" panose="02010600030101010101" pitchFamily="2" charset="-122"/>
                        </a:rPr>
                        <a:t>白建坤</a:t>
                      </a:r>
                      <a:endParaRPr lang="en-US" altLang="en-US" sz="10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80035">
                <a:tc>
                  <a:txBody>
                    <a:bodyPr/>
                    <a:p>
                      <a:pPr indent="0" algn="ctr">
                        <a:buNone/>
                      </a:pPr>
                      <a:r>
                        <a:rPr lang="en-US" sz="1000" b="0">
                          <a:latin typeface="Calibri" panose="020F0502020204030204" pitchFamily="34" charset="0"/>
                          <a:cs typeface="Calibri" panose="020F0502020204030204" pitchFamily="34" charset="0"/>
                        </a:rPr>
                        <a:t>29</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FF0000"/>
                          </a:solidFill>
                          <a:latin typeface="宋体" panose="02010600030101010101" pitchFamily="2" charset="-122"/>
                          <a:ea typeface="宋体" panose="02010600030101010101" pitchFamily="2" charset="-122"/>
                          <a:cs typeface="宋体" panose="02010600030101010101" pitchFamily="2" charset="-122"/>
                        </a:rPr>
                        <a:t>民用飞机结构腐蚀与防护</a:t>
                      </a:r>
                      <a:endParaRPr lang="en-US" altLang="en-US" sz="10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FF0000"/>
                          </a:solidFill>
                          <a:latin typeface="宋体" panose="02010600030101010101" pitchFamily="2" charset="-122"/>
                          <a:ea typeface="宋体" panose="02010600030101010101" pitchFamily="2" charset="-122"/>
                          <a:cs typeface="宋体" panose="02010600030101010101" pitchFamily="2" charset="-122"/>
                        </a:rPr>
                        <a:t>即将出版</a:t>
                      </a:r>
                      <a:endParaRPr lang="en-US" altLang="en-US" sz="10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333333"/>
                          </a:solidFill>
                          <a:latin typeface="宋体" panose="02010600030101010101" pitchFamily="2" charset="-122"/>
                          <a:ea typeface="宋体" panose="02010600030101010101" pitchFamily="2" charset="-122"/>
                          <a:cs typeface="宋体" panose="02010600030101010101" pitchFamily="2" charset="-122"/>
                        </a:rPr>
                        <a:t>魏静</a:t>
                      </a:r>
                      <a:endParaRPr lang="en-US" altLang="en-US" sz="10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r h="237490">
                <a:tc>
                  <a:txBody>
                    <a:bodyPr/>
                    <a:p>
                      <a:pPr indent="0" algn="ctr">
                        <a:buNone/>
                      </a:pPr>
                      <a:r>
                        <a:rPr lang="en-US" sz="1000" b="0">
                          <a:latin typeface="Calibri" panose="020F0502020204030204" pitchFamily="34" charset="0"/>
                          <a:cs typeface="Calibri" panose="020F0502020204030204" pitchFamily="34" charset="0"/>
                        </a:rPr>
                        <a:t>30</a:t>
                      </a:r>
                      <a:endParaRPr lang="en-US" altLang="en-US" sz="1000" b="0">
                        <a:latin typeface="Calibri" panose="020F0502020204030204" pitchFamily="34" charset="0"/>
                        <a:ea typeface="Calibri" panose="020F0502020204030204" pitchFamily="34" charset="0"/>
                        <a:cs typeface="Calibri" panose="020F0502020204030204" pitchFamily="34" charset="0"/>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FF0000"/>
                          </a:solidFill>
                          <a:latin typeface="宋体" panose="02010600030101010101" pitchFamily="2" charset="-122"/>
                          <a:ea typeface="宋体" panose="02010600030101010101" pitchFamily="2" charset="-122"/>
                          <a:cs typeface="宋体" panose="02010600030101010101" pitchFamily="2" charset="-122"/>
                        </a:rPr>
                        <a:t>飞机加油车构造与维修</a:t>
                      </a:r>
                      <a:endParaRPr lang="en-US" altLang="en-US" sz="10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FF0000"/>
                          </a:solidFill>
                          <a:latin typeface="宋体" panose="02010600030101010101" pitchFamily="2" charset="-122"/>
                          <a:ea typeface="宋体" panose="02010600030101010101" pitchFamily="2" charset="-122"/>
                          <a:cs typeface="宋体" panose="02010600030101010101" pitchFamily="2" charset="-122"/>
                        </a:rPr>
                        <a:t>即将出版</a:t>
                      </a:r>
                      <a:endParaRPr lang="en-US" altLang="en-US" sz="1000" b="0">
                        <a:solidFill>
                          <a:srgbClr val="FF0000"/>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c>
                  <a:txBody>
                    <a:bodyPr/>
                    <a:p>
                      <a:pPr indent="0" algn="ctr">
                        <a:buNone/>
                      </a:pPr>
                      <a:r>
                        <a:rPr lang="en-US" sz="1000" b="0">
                          <a:solidFill>
                            <a:srgbClr val="333333"/>
                          </a:solidFill>
                          <a:latin typeface="宋体" panose="02010600030101010101" pitchFamily="2" charset="-122"/>
                          <a:ea typeface="宋体" panose="02010600030101010101" pitchFamily="2" charset="-122"/>
                          <a:cs typeface="宋体" panose="02010600030101010101" pitchFamily="2" charset="-122"/>
                        </a:rPr>
                        <a:t>李家宇</a:t>
                      </a:r>
                      <a:endParaRPr lang="en-US" altLang="en-US" sz="1000" b="0">
                        <a:solidFill>
                          <a:srgbClr val="333333"/>
                        </a:solidFill>
                        <a:latin typeface="宋体" panose="02010600030101010101" pitchFamily="2" charset="-122"/>
                        <a:ea typeface="宋体" panose="02010600030101010101" pitchFamily="2" charset="-122"/>
                        <a:cs typeface="宋体" panose="02010600030101010101" pitchFamily="2" charset="-122"/>
                      </a:endParaRPr>
                    </a:p>
                  </a:txBody>
                  <a:tcPr marL="0" marR="0" marT="0" marB="0" vert="horz" anchor="t">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lnTlToBr>
                      <a:noFill/>
                    </a:lnTlToBr>
                    <a:lnBlToTr>
                      <a:noFill/>
                    </a:lnBlToTr>
                    <a:noFill/>
                  </a:tcPr>
                </a:tc>
              </a:tr>
            </a:tbl>
          </a:graphicData>
        </a:graphic>
      </p:graphicFrame>
      <p:cxnSp>
        <p:nvCxnSpPr>
          <p:cNvPr id="32" name="直接连接符 31"/>
          <p:cNvCxnSpPr/>
          <p:nvPr/>
        </p:nvCxnSpPr>
        <p:spPr>
          <a:xfrm>
            <a:off x="-19050" y="554038"/>
            <a:ext cx="3510906"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文本框 6"/>
          <p:cNvSpPr txBox="1"/>
          <p:nvPr/>
        </p:nvSpPr>
        <p:spPr>
          <a:xfrm>
            <a:off x="225425" y="110490"/>
            <a:ext cx="5564505" cy="368300"/>
          </a:xfrm>
          <a:prstGeom prst="rect">
            <a:avLst/>
          </a:prstGeom>
          <a:noFill/>
        </p:spPr>
        <p:txBody>
          <a:bodyPr wrap="square" rtlCol="0">
            <a:spAutoFit/>
          </a:bodyPr>
          <a:p>
            <a:r>
              <a:rPr lang="en-US" altLang="zh-CN" sz="1800" dirty="0">
                <a:latin typeface="黑体" panose="02010609060101010101" pitchFamily="49" charset="-122"/>
                <a:ea typeface="黑体" panose="02010609060101010101" pitchFamily="49" charset="-122"/>
              </a:rPr>
              <a:t>2.</a:t>
            </a:r>
            <a:r>
              <a:rPr lang="zh-CN" altLang="en-US" sz="1800" dirty="0">
                <a:latin typeface="黑体" panose="02010609060101010101" pitchFamily="49" charset="-122"/>
                <a:ea typeface="黑体" panose="02010609060101010101" pitchFamily="49" charset="-122"/>
              </a:rPr>
              <a:t>航空类专业职业教育系列教材目录</a:t>
            </a:r>
            <a:endParaRPr lang="zh-CN" altLang="en-US" sz="1800" b="1" dirty="0">
              <a:latin typeface="黑体" panose="02010609060101010101" pitchFamily="49" charset="-122"/>
              <a:ea typeface="黑体" panose="02010609060101010101" pitchFamily="49" charset="-122"/>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447040" y="46990"/>
            <a:ext cx="1830705" cy="2457450"/>
          </a:xfrm>
          <a:prstGeom prst="rect">
            <a:avLst/>
          </a:prstGeom>
        </p:spPr>
      </p:pic>
      <p:pic>
        <p:nvPicPr>
          <p:cNvPr id="3" name="图片 2"/>
          <p:cNvPicPr>
            <a:picLocks noChangeAspect="1"/>
          </p:cNvPicPr>
          <p:nvPr/>
        </p:nvPicPr>
        <p:blipFill>
          <a:blip r:embed="rId2"/>
          <a:stretch>
            <a:fillRect/>
          </a:stretch>
        </p:blipFill>
        <p:spPr>
          <a:xfrm>
            <a:off x="2576195" y="46990"/>
            <a:ext cx="1881505" cy="2598420"/>
          </a:xfrm>
          <a:prstGeom prst="rect">
            <a:avLst/>
          </a:prstGeom>
        </p:spPr>
      </p:pic>
      <p:pic>
        <p:nvPicPr>
          <p:cNvPr id="4" name="图片 3"/>
          <p:cNvPicPr>
            <a:picLocks noChangeAspect="1"/>
          </p:cNvPicPr>
          <p:nvPr/>
        </p:nvPicPr>
        <p:blipFill>
          <a:blip r:embed="rId3"/>
          <a:stretch>
            <a:fillRect/>
          </a:stretch>
        </p:blipFill>
        <p:spPr>
          <a:xfrm>
            <a:off x="4741545" y="46990"/>
            <a:ext cx="1931035" cy="2571115"/>
          </a:xfrm>
          <a:prstGeom prst="rect">
            <a:avLst/>
          </a:prstGeom>
        </p:spPr>
      </p:pic>
      <p:pic>
        <p:nvPicPr>
          <p:cNvPr id="5" name="图片 4"/>
          <p:cNvPicPr>
            <a:picLocks noChangeAspect="1"/>
          </p:cNvPicPr>
          <p:nvPr/>
        </p:nvPicPr>
        <p:blipFill>
          <a:blip r:embed="rId4"/>
          <a:stretch>
            <a:fillRect/>
          </a:stretch>
        </p:blipFill>
        <p:spPr>
          <a:xfrm>
            <a:off x="6873875" y="46990"/>
            <a:ext cx="1887855" cy="2571115"/>
          </a:xfrm>
          <a:prstGeom prst="rect">
            <a:avLst/>
          </a:prstGeom>
        </p:spPr>
      </p:pic>
      <p:pic>
        <p:nvPicPr>
          <p:cNvPr id="6" name="图片 5"/>
          <p:cNvPicPr>
            <a:picLocks noChangeAspect="1"/>
          </p:cNvPicPr>
          <p:nvPr/>
        </p:nvPicPr>
        <p:blipFill>
          <a:blip r:embed="rId5"/>
          <a:stretch>
            <a:fillRect/>
          </a:stretch>
        </p:blipFill>
        <p:spPr>
          <a:xfrm>
            <a:off x="447040" y="2574925"/>
            <a:ext cx="1783080" cy="2502535"/>
          </a:xfrm>
          <a:prstGeom prst="rect">
            <a:avLst/>
          </a:prstGeom>
        </p:spPr>
      </p:pic>
      <p:pic>
        <p:nvPicPr>
          <p:cNvPr id="7" name="图片 6"/>
          <p:cNvPicPr>
            <a:picLocks noChangeAspect="1"/>
          </p:cNvPicPr>
          <p:nvPr/>
        </p:nvPicPr>
        <p:blipFill>
          <a:blip r:embed="rId6"/>
          <a:stretch>
            <a:fillRect/>
          </a:stretch>
        </p:blipFill>
        <p:spPr>
          <a:xfrm>
            <a:off x="2575560" y="2645410"/>
            <a:ext cx="1882140" cy="2433320"/>
          </a:xfrm>
          <a:prstGeom prst="rect">
            <a:avLst/>
          </a:prstGeom>
        </p:spPr>
      </p:pic>
      <p:pic>
        <p:nvPicPr>
          <p:cNvPr id="8" name="图片 7"/>
          <p:cNvPicPr>
            <a:picLocks noChangeAspect="1"/>
          </p:cNvPicPr>
          <p:nvPr/>
        </p:nvPicPr>
        <p:blipFill>
          <a:blip r:embed="rId7"/>
          <a:stretch>
            <a:fillRect/>
          </a:stretch>
        </p:blipFill>
        <p:spPr>
          <a:xfrm>
            <a:off x="4741545" y="2618105"/>
            <a:ext cx="1931035" cy="2511425"/>
          </a:xfrm>
          <a:prstGeom prst="rect">
            <a:avLst/>
          </a:prstGeom>
        </p:spPr>
      </p:pic>
      <p:pic>
        <p:nvPicPr>
          <p:cNvPr id="9" name="图片 8"/>
          <p:cNvPicPr>
            <a:picLocks noChangeAspect="1"/>
          </p:cNvPicPr>
          <p:nvPr/>
        </p:nvPicPr>
        <p:blipFill>
          <a:blip r:embed="rId8"/>
          <a:stretch>
            <a:fillRect/>
          </a:stretch>
        </p:blipFill>
        <p:spPr>
          <a:xfrm>
            <a:off x="6910070" y="2632710"/>
            <a:ext cx="1814830" cy="245872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229235" y="100330"/>
            <a:ext cx="3590925" cy="2474595"/>
          </a:xfrm>
          <a:prstGeom prst="rect">
            <a:avLst/>
          </a:prstGeom>
        </p:spPr>
      </p:pic>
      <p:sp>
        <p:nvSpPr>
          <p:cNvPr id="4" name="文本框 3"/>
          <p:cNvSpPr txBox="1"/>
          <p:nvPr/>
        </p:nvSpPr>
        <p:spPr>
          <a:xfrm>
            <a:off x="4093210" y="673100"/>
            <a:ext cx="4787265" cy="1599565"/>
          </a:xfrm>
          <a:prstGeom prst="rect">
            <a:avLst/>
          </a:prstGeom>
          <a:noFill/>
        </p:spPr>
        <p:txBody>
          <a:bodyPr wrap="square" rtlCol="0" anchor="t">
            <a:spAutoFit/>
          </a:bodyPr>
          <a:p>
            <a:pPr algn="just"/>
            <a:r>
              <a:rPr lang="en-US" altLang="zh-CN" sz="1400" b="1">
                <a:solidFill>
                  <a:srgbClr val="231F20"/>
                </a:solidFill>
              </a:rPr>
              <a:t>[</a:t>
            </a:r>
            <a:r>
              <a:rPr lang="zh-CN" altLang="en-US" sz="1400" b="1">
                <a:solidFill>
                  <a:srgbClr val="231F20"/>
                </a:solidFill>
              </a:rPr>
              <a:t>内容简介</a:t>
            </a:r>
            <a:r>
              <a:rPr lang="en-US" altLang="zh-CN" sz="1400" b="1">
                <a:solidFill>
                  <a:srgbClr val="231F20"/>
                </a:solidFill>
              </a:rPr>
              <a:t>]   </a:t>
            </a:r>
            <a:r>
              <a:rPr lang="zh-CN" sz="1400" b="1">
                <a:solidFill>
                  <a:srgbClr val="231F20"/>
                </a:solidFill>
              </a:rPr>
              <a:t>本书结合编者对现代航空通信新技术的跟踪及应用情况，系统地介绍了现代民航飞机的高频通信系统、甚高频通信系统、卫星通信系统、飞机通信寻址与报告系统、机载数据总线、语音记录器系统、机载应急示位发射机等系统的相关知识，以及组成、工作原理、功能、特点、未来发展趋势等内容，给出了现代典型民航飞机通信系统的全貌。</a:t>
            </a:r>
            <a:endParaRPr lang="zh-CN" sz="1400" b="1">
              <a:solidFill>
                <a:srgbClr val="231F20"/>
              </a:solidFill>
            </a:endParaRPr>
          </a:p>
        </p:txBody>
      </p:sp>
      <p:pic>
        <p:nvPicPr>
          <p:cNvPr id="5" name="图片 4"/>
          <p:cNvPicPr>
            <a:picLocks noChangeAspect="1"/>
          </p:cNvPicPr>
          <p:nvPr/>
        </p:nvPicPr>
        <p:blipFill>
          <a:blip r:embed="rId2"/>
          <a:stretch>
            <a:fillRect/>
          </a:stretch>
        </p:blipFill>
        <p:spPr>
          <a:xfrm>
            <a:off x="269240" y="2649855"/>
            <a:ext cx="3550920" cy="2426335"/>
          </a:xfrm>
          <a:prstGeom prst="rect">
            <a:avLst/>
          </a:prstGeom>
        </p:spPr>
      </p:pic>
      <p:sp>
        <p:nvSpPr>
          <p:cNvPr id="6" name="文本框 5"/>
          <p:cNvSpPr txBox="1"/>
          <p:nvPr/>
        </p:nvSpPr>
        <p:spPr>
          <a:xfrm>
            <a:off x="4193540" y="3029585"/>
            <a:ext cx="4586605" cy="1383665"/>
          </a:xfrm>
          <a:prstGeom prst="rect">
            <a:avLst/>
          </a:prstGeom>
          <a:noFill/>
        </p:spPr>
        <p:txBody>
          <a:bodyPr wrap="square" rtlCol="0" anchor="t">
            <a:spAutoFit/>
          </a:bodyPr>
          <a:p>
            <a:pPr algn="just"/>
            <a:r>
              <a:rPr lang="en-US" altLang="zh-CN" sz="1400" b="1">
                <a:solidFill>
                  <a:srgbClr val="231F20"/>
                </a:solidFill>
                <a:sym typeface="+mn-ea"/>
              </a:rPr>
              <a:t>[</a:t>
            </a:r>
            <a:r>
              <a:rPr lang="zh-CN" altLang="en-US" sz="1400" b="1">
                <a:solidFill>
                  <a:srgbClr val="231F20"/>
                </a:solidFill>
                <a:sym typeface="+mn-ea"/>
              </a:rPr>
              <a:t>内容简介</a:t>
            </a:r>
            <a:r>
              <a:rPr lang="en-US" altLang="zh-CN" sz="1400" b="1">
                <a:solidFill>
                  <a:srgbClr val="231F20"/>
                </a:solidFill>
                <a:sym typeface="+mn-ea"/>
              </a:rPr>
              <a:t>]   </a:t>
            </a:r>
            <a:r>
              <a:rPr lang="en-US" altLang="zh-CN" sz="1400" b="1">
                <a:solidFill>
                  <a:srgbClr val="231F20"/>
                </a:solidFill>
              </a:rPr>
              <a:t>本书重点分析CFM56-7B发动机的结构及系统，对737NG的辅助动力装置（APU）也进行了简要介绍。内容主要涉及的发动机系统包括操纵，启动和点火，燃油，滑油，空气，指示和排气（反推力）系统。 &lt;br/&gt;本书信息采集广泛，并结合实际民航维修工作进行整合，并考虑民航维修单位分级培训的内容。</a:t>
            </a:r>
            <a:endParaRPr lang="zh-CN" alt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224155" y="155575"/>
            <a:ext cx="3428365" cy="2453640"/>
          </a:xfrm>
          <a:prstGeom prst="rect">
            <a:avLst/>
          </a:prstGeom>
        </p:spPr>
      </p:pic>
      <p:sp>
        <p:nvSpPr>
          <p:cNvPr id="3" name="文本框 2"/>
          <p:cNvSpPr txBox="1"/>
          <p:nvPr/>
        </p:nvSpPr>
        <p:spPr>
          <a:xfrm>
            <a:off x="4001135" y="798195"/>
            <a:ext cx="4743450" cy="1168400"/>
          </a:xfrm>
          <a:prstGeom prst="rect">
            <a:avLst/>
          </a:prstGeom>
          <a:noFill/>
        </p:spPr>
        <p:txBody>
          <a:bodyPr wrap="square" rtlCol="0" anchor="t">
            <a:spAutoFit/>
          </a:bodyPr>
          <a:p>
            <a:pPr algn="just">
              <a:buClrTx/>
              <a:buSzTx/>
              <a:buFontTx/>
            </a:pPr>
            <a:r>
              <a:rPr lang="en-US" altLang="zh-CN" sz="1400" b="1">
                <a:solidFill>
                  <a:srgbClr val="231F20"/>
                </a:solidFill>
                <a:sym typeface="+mn-ea"/>
              </a:rPr>
              <a:t>[</a:t>
            </a:r>
            <a:r>
              <a:rPr lang="zh-CN" altLang="en-US" sz="1400" b="1">
                <a:solidFill>
                  <a:srgbClr val="231F20"/>
                </a:solidFill>
                <a:sym typeface="+mn-ea"/>
              </a:rPr>
              <a:t>内容简介</a:t>
            </a:r>
            <a:r>
              <a:rPr lang="en-US" altLang="zh-CN" sz="1400" b="1">
                <a:solidFill>
                  <a:srgbClr val="231F20"/>
                </a:solidFill>
                <a:sym typeface="+mn-ea"/>
              </a:rPr>
              <a:t>]   </a:t>
            </a:r>
            <a:r>
              <a:rPr lang="en-US" altLang="zh-CN" sz="1400" b="1">
                <a:solidFill>
                  <a:srgbClr val="231F20"/>
                </a:solidFill>
              </a:rPr>
              <a:t>本书主要介绍飞机牵引车、飞机气源车、飞机空调车、飞机地面电源和飞机除冰车等设备的构造、工作原理、维护和故障维修等内容。 &lt;br/&gt; 本书适用于航空地面设备维修专业，也可作为为航空地面设备维修和操作从业人员参加职业技能鉴定考评提供参考。</a:t>
            </a:r>
            <a:endParaRPr lang="en-US" altLang="zh-CN" sz="1400" b="1">
              <a:solidFill>
                <a:srgbClr val="231F20"/>
              </a:solidFill>
            </a:endParaRPr>
          </a:p>
        </p:txBody>
      </p:sp>
      <p:pic>
        <p:nvPicPr>
          <p:cNvPr id="4" name="图片 3"/>
          <p:cNvPicPr>
            <a:picLocks noChangeAspect="1"/>
          </p:cNvPicPr>
          <p:nvPr/>
        </p:nvPicPr>
        <p:blipFill>
          <a:blip r:embed="rId2"/>
          <a:stretch>
            <a:fillRect/>
          </a:stretch>
        </p:blipFill>
        <p:spPr>
          <a:xfrm>
            <a:off x="224155" y="2737485"/>
            <a:ext cx="3428365" cy="2328545"/>
          </a:xfrm>
          <a:prstGeom prst="rect">
            <a:avLst/>
          </a:prstGeom>
        </p:spPr>
      </p:pic>
      <p:sp>
        <p:nvSpPr>
          <p:cNvPr id="5" name="文本框 4"/>
          <p:cNvSpPr txBox="1"/>
          <p:nvPr/>
        </p:nvSpPr>
        <p:spPr>
          <a:xfrm>
            <a:off x="4001135" y="2844800"/>
            <a:ext cx="4743450" cy="2030095"/>
          </a:xfrm>
          <a:prstGeom prst="rect">
            <a:avLst/>
          </a:prstGeom>
          <a:noFill/>
        </p:spPr>
        <p:txBody>
          <a:bodyPr wrap="square" rtlCol="0" anchor="t">
            <a:spAutoFit/>
          </a:bodyPr>
          <a:p>
            <a:pPr algn="just">
              <a:buClrTx/>
              <a:buSzTx/>
              <a:buFontTx/>
            </a:pPr>
            <a:r>
              <a:rPr lang="en-US" altLang="zh-CN" sz="1400" b="1">
                <a:solidFill>
                  <a:srgbClr val="231F20"/>
                </a:solidFill>
                <a:sym typeface="+mn-ea"/>
              </a:rPr>
              <a:t>[</a:t>
            </a:r>
            <a:r>
              <a:rPr lang="zh-CN" altLang="en-US" sz="1400" b="1">
                <a:solidFill>
                  <a:srgbClr val="231F20"/>
                </a:solidFill>
                <a:sym typeface="+mn-ea"/>
              </a:rPr>
              <a:t>内容简介</a:t>
            </a:r>
            <a:r>
              <a:rPr lang="en-US" altLang="zh-CN" sz="1400" b="1">
                <a:solidFill>
                  <a:srgbClr val="231F20"/>
                </a:solidFill>
                <a:sym typeface="+mn-ea"/>
              </a:rPr>
              <a:t>]   </a:t>
            </a:r>
            <a:r>
              <a:rPr lang="en-US" altLang="zh-CN" sz="1400" b="1">
                <a:solidFill>
                  <a:srgbClr val="231F20"/>
                </a:solidFill>
              </a:rPr>
              <a:t>本书是根据通用航空器维修专业人才培养方案编写的。全书共分为七章。第一章为民用飞机结构的概述；第二章为小固定翼飞机结构介绍；第三章为直升机结构介绍；第四章为飞机金属结构损伤与修理；第五章为飞机先进复合材料结构损伤与修理；第六章为飞机有机玻璃结构损伤与修理；第七章为飞机其它结构损伤与修理，其中包括密封、橡胶、钛合金结构等。其中各章理论部分后附有思考题，可作为课后练习；第四章至第六章中的典型结构修理。</a:t>
            </a:r>
            <a:endParaRPr lang="en-US" altLang="zh-CN" sz="1400" b="1">
              <a:solidFill>
                <a:srgbClr val="231F2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635" y="1786255"/>
            <a:ext cx="9154160" cy="3345815"/>
          </a:xfrm>
          <a:prstGeom prst="rect">
            <a:avLst/>
          </a:prstGeom>
        </p:spPr>
      </p:pic>
      <p:sp>
        <p:nvSpPr>
          <p:cNvPr id="2" name="文本框 1"/>
          <p:cNvSpPr txBox="1"/>
          <p:nvPr>
            <p:custDataLst>
              <p:tags r:id="rId2"/>
            </p:custDataLst>
          </p:nvPr>
        </p:nvSpPr>
        <p:spPr>
          <a:xfrm>
            <a:off x="1988705" y="768681"/>
            <a:ext cx="5175480" cy="936601"/>
          </a:xfrm>
          <a:prstGeom prst="rect">
            <a:avLst/>
          </a:prstGeom>
          <a:noFill/>
        </p:spPr>
        <p:txBody>
          <a:bodyPr wrap="square" lIns="90170" tIns="46990" rIns="90170" bIns="46990" rtlCol="0" anchor="b">
            <a:normAutofit fontScale="97500" lnSpcReduction="10000"/>
          </a:bodyPr>
          <a:p>
            <a:pPr algn="ctr">
              <a:lnSpc>
                <a:spcPct val="130000"/>
              </a:lnSpc>
            </a:pPr>
            <a:r>
              <a:rPr lang="zh-CN" altLang="en-US" sz="4400" b="1" dirty="0">
                <a:ln w="12700">
                  <a:solidFill>
                    <a:schemeClr val="accent1"/>
                  </a:solidFill>
                  <a:prstDash val="solid"/>
                </a:ln>
                <a:solidFill>
                  <a:schemeClr val="tx1">
                    <a:lumMod val="65000"/>
                    <a:lumOff val="35000"/>
                  </a:schemeClr>
                </a:solidFill>
                <a:effectLst>
                  <a:outerShdw dist="38100" dir="2640000" algn="bl" rotWithShape="0">
                    <a:schemeClr val="accent1"/>
                  </a:outerShdw>
                </a:effectLst>
                <a:latin typeface="+mj-lt"/>
                <a:ea typeface="微软雅黑" panose="020B0503020204020204" charset="-122"/>
                <a:cs typeface="微软雅黑" panose="020B0503020204020204" charset="-122"/>
                <a:sym typeface="+mn-lt"/>
              </a:rPr>
              <a:t>谢    谢  ！ </a:t>
            </a:r>
            <a:r>
              <a:rPr lang="zh-CN" alt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微软雅黑" panose="020B0503020204020204" charset="-122"/>
                <a:cs typeface="微软雅黑" panose="020B0503020204020204" charset="-122"/>
                <a:sym typeface="+mn-lt"/>
              </a:rPr>
              <a:t> </a:t>
            </a:r>
            <a:endParaRPr lang="zh-CN" altLang="en-US" sz="4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a typeface="微软雅黑" panose="020B0503020204020204" charset="-122"/>
              <a:cs typeface="微软雅黑" panose="020B0503020204020204" charset="-122"/>
              <a:sym typeface="+mn-lt"/>
            </a:endParaRPr>
          </a:p>
        </p:txBody>
      </p:sp>
      <p:pic>
        <p:nvPicPr>
          <p:cNvPr id="5" name="图片 4" descr="图片1"/>
          <p:cNvPicPr>
            <a:picLocks noChangeAspect="1"/>
          </p:cNvPicPr>
          <p:nvPr/>
        </p:nvPicPr>
        <p:blipFill>
          <a:blip r:embed="rId3"/>
          <a:stretch>
            <a:fillRect/>
          </a:stretch>
        </p:blipFill>
        <p:spPr>
          <a:xfrm>
            <a:off x="258445" y="282575"/>
            <a:ext cx="424180" cy="432435"/>
          </a:xfrm>
          <a:prstGeom prst="rect">
            <a:avLst/>
          </a:prstGeom>
        </p:spPr>
      </p:pic>
      <p:pic>
        <p:nvPicPr>
          <p:cNvPr id="4" name="图片 3" descr="图片2"/>
          <p:cNvPicPr>
            <a:picLocks noChangeAspect="1"/>
          </p:cNvPicPr>
          <p:nvPr/>
        </p:nvPicPr>
        <p:blipFill>
          <a:blip r:embed="rId4"/>
          <a:stretch>
            <a:fillRect/>
          </a:stretch>
        </p:blipFill>
        <p:spPr>
          <a:xfrm>
            <a:off x="682625" y="228600"/>
            <a:ext cx="2672715" cy="54038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0" name="矩形 10"/>
          <p:cNvSpPr>
            <a:spLocks noChangeArrowheads="1"/>
          </p:cNvSpPr>
          <p:nvPr/>
        </p:nvSpPr>
        <p:spPr bwMode="auto">
          <a:xfrm>
            <a:off x="169863" y="120650"/>
            <a:ext cx="2468880" cy="368300"/>
          </a:xfrm>
          <a:prstGeom prst="rect">
            <a:avLst/>
          </a:prstGeom>
          <a:noFill/>
          <a:ln w="9525">
            <a:noFill/>
            <a:miter lim="800000"/>
          </a:ln>
        </p:spPr>
        <p:txBody>
          <a:bodyPr wrap="none">
            <a:spAutoFit/>
          </a:bodyPr>
          <a:lstStyle/>
          <a:p>
            <a:r>
              <a:rPr lang="en-US" altLang="zh-CN" dirty="0">
                <a:latin typeface="黑体" panose="02010609060101010101" pitchFamily="49" charset="-122"/>
                <a:ea typeface="黑体" panose="02010609060101010101" pitchFamily="49" charset="-122"/>
              </a:rPr>
              <a:t>1.</a:t>
            </a:r>
            <a:r>
              <a:rPr lang="zh-CN" altLang="en-US" dirty="0">
                <a:latin typeface="黑体" panose="02010609060101010101" pitchFamily="49" charset="-122"/>
                <a:ea typeface="黑体" panose="02010609060101010101" pitchFamily="49" charset="-122"/>
              </a:rPr>
              <a:t>基本情况</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管理理念</a:t>
            </a:r>
            <a:endParaRPr lang="zh-CN" altLang="en-US" dirty="0">
              <a:latin typeface="黑体" panose="02010609060101010101" pitchFamily="49" charset="-122"/>
              <a:ea typeface="黑体" panose="02010609060101010101" pitchFamily="49" charset="-122"/>
            </a:endParaRPr>
          </a:p>
        </p:txBody>
      </p:sp>
      <p:cxnSp>
        <p:nvCxnSpPr>
          <p:cNvPr id="32" name="直接连接符 31"/>
          <p:cNvCxnSpPr/>
          <p:nvPr/>
        </p:nvCxnSpPr>
        <p:spPr>
          <a:xfrm>
            <a:off x="-19050" y="554038"/>
            <a:ext cx="2771775" cy="0"/>
          </a:xfrm>
          <a:prstGeom prst="line">
            <a:avLst/>
          </a:prstGeom>
        </p:spPr>
        <p:style>
          <a:lnRef idx="2">
            <a:schemeClr val="accent1"/>
          </a:lnRef>
          <a:fillRef idx="0">
            <a:schemeClr val="accent1"/>
          </a:fillRef>
          <a:effectRef idx="1">
            <a:schemeClr val="accent1"/>
          </a:effectRef>
          <a:fontRef idx="minor">
            <a:schemeClr val="tx1"/>
          </a:fontRef>
        </p:style>
      </p:cxnSp>
      <p:sp>
        <p:nvSpPr>
          <p:cNvPr id="4" name="Text Box 4"/>
          <p:cNvSpPr txBox="1">
            <a:spLocks noChangeArrowheads="1"/>
          </p:cNvSpPr>
          <p:nvPr/>
        </p:nvSpPr>
        <p:spPr bwMode="auto">
          <a:xfrm>
            <a:off x="340430" y="1354080"/>
            <a:ext cx="8552146" cy="1706880"/>
          </a:xfrm>
          <a:prstGeom prst="rect">
            <a:avLst/>
          </a:prstGeom>
          <a:noFill/>
          <a:ln w="9525">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50000"/>
              </a:lnSpc>
              <a:defRPr sz="1600">
                <a:latin typeface="微软雅黑 Light" panose="020B0502040204020203" pitchFamily="34" charset="-122"/>
                <a:ea typeface="微软雅黑 Light" panose="020B0502040204020203" pitchFamily="34" charset="-122"/>
              </a:defRPr>
            </a:lvl1pPr>
          </a:lstStyle>
          <a:p>
            <a:r>
              <a:rPr lang="zh-CN" altLang="en-US" sz="1400" dirty="0"/>
              <a:t>战略定位：人才强社，精品立社，依法理社，合作兴社。</a:t>
            </a:r>
            <a:endParaRPr lang="zh-CN" altLang="en-US" sz="1400" dirty="0"/>
          </a:p>
          <a:p>
            <a:r>
              <a:rPr lang="zh-CN" altLang="en-US" sz="1400" dirty="0"/>
              <a:t>市场定位：立足本校，面向社会；立足科技，面向大众；立足专业，面向市场。</a:t>
            </a:r>
            <a:endParaRPr lang="zh-CN" altLang="en-US" sz="1400" dirty="0"/>
          </a:p>
          <a:p>
            <a:r>
              <a:rPr lang="zh-CN" altLang="en-US" sz="1400" dirty="0"/>
              <a:t>人才定位：人尽其能，人尽其才。</a:t>
            </a:r>
            <a:endParaRPr lang="zh-CN" altLang="en-US" sz="1400" dirty="0"/>
          </a:p>
          <a:p>
            <a:r>
              <a:rPr lang="zh-CN" altLang="en-US" sz="1400" dirty="0"/>
              <a:t>制度定位：科学、合理、可行、有效。</a:t>
            </a:r>
            <a:endParaRPr lang="zh-CN" altLang="en-US" sz="1400" dirty="0"/>
          </a:p>
          <a:p>
            <a:r>
              <a:rPr lang="zh-CN" altLang="en-US" sz="1400" dirty="0"/>
              <a:t>文化定位：以人为本，敬业爱岗，求真务实，团队协作，激情创新，和谐发展。</a:t>
            </a:r>
            <a:endParaRPr lang="zh-CN" altLang="en-US" sz="1400" dirty="0"/>
          </a:p>
        </p:txBody>
      </p:sp>
      <p:pic>
        <p:nvPicPr>
          <p:cNvPr id="5"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601604" y="3108406"/>
            <a:ext cx="5702300" cy="1994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a:spLocks noRot="1" noChangeArrowheads="1"/>
          </p:cNvSpPr>
          <p:nvPr/>
        </p:nvSpPr>
        <p:spPr bwMode="auto">
          <a:xfrm>
            <a:off x="340430" y="771510"/>
            <a:ext cx="8372122" cy="460375"/>
          </a:xfrm>
          <a:prstGeom prst="rect">
            <a:avLst/>
          </a:prstGeom>
          <a:noFill/>
          <a:ln w="9525">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1600" dirty="0" smtClean="0">
                <a:latin typeface="微软雅黑 Light" panose="020B0502040204020203" pitchFamily="34" charset="-122"/>
                <a:ea typeface="微软雅黑 Light" panose="020B0502040204020203" pitchFamily="34" charset="-122"/>
              </a:rPr>
              <a:t>基于教育的出版，逐步转变为提供优质内容的知识型服务企业，实现出版社可持续发展。</a:t>
            </a:r>
            <a:endParaRPr lang="zh-CN" altLang="en-US" sz="1600" dirty="0">
              <a:latin typeface="微软雅黑 Light" panose="020B0502040204020203" pitchFamily="34" charset="-122"/>
              <a:ea typeface="微软雅黑 Light" panose="020B0502040204020203" pitchFamily="34" charset="-122"/>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0" name="矩形 10"/>
          <p:cNvSpPr>
            <a:spLocks noChangeArrowheads="1"/>
          </p:cNvSpPr>
          <p:nvPr/>
        </p:nvSpPr>
        <p:spPr bwMode="auto">
          <a:xfrm>
            <a:off x="169863" y="120650"/>
            <a:ext cx="2468880" cy="368300"/>
          </a:xfrm>
          <a:prstGeom prst="rect">
            <a:avLst/>
          </a:prstGeom>
          <a:noFill/>
          <a:ln w="9525">
            <a:noFill/>
            <a:miter lim="800000"/>
          </a:ln>
        </p:spPr>
        <p:txBody>
          <a:bodyPr wrap="none">
            <a:spAutoFit/>
          </a:bodyPr>
          <a:lstStyle/>
          <a:p>
            <a:r>
              <a:rPr lang="en-US" altLang="zh-CN" dirty="0">
                <a:latin typeface="黑体" panose="02010609060101010101" pitchFamily="49" charset="-122"/>
                <a:ea typeface="黑体" panose="02010609060101010101" pitchFamily="49" charset="-122"/>
              </a:rPr>
              <a:t>2.</a:t>
            </a:r>
            <a:r>
              <a:rPr lang="zh-CN" altLang="en-US" dirty="0">
                <a:latin typeface="黑体" panose="02010609060101010101" pitchFamily="49" charset="-122"/>
                <a:ea typeface="黑体" panose="02010609060101010101" pitchFamily="49" charset="-122"/>
              </a:rPr>
              <a:t>基本情况</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出版载体</a:t>
            </a:r>
            <a:endParaRPr lang="zh-CN" altLang="en-US" dirty="0">
              <a:latin typeface="黑体" panose="02010609060101010101" pitchFamily="49" charset="-122"/>
              <a:ea typeface="黑体" panose="02010609060101010101" pitchFamily="49" charset="-122"/>
            </a:endParaRPr>
          </a:p>
        </p:txBody>
      </p:sp>
      <p:cxnSp>
        <p:nvCxnSpPr>
          <p:cNvPr id="32" name="直接连接符 31"/>
          <p:cNvCxnSpPr/>
          <p:nvPr/>
        </p:nvCxnSpPr>
        <p:spPr>
          <a:xfrm>
            <a:off x="-19050" y="554038"/>
            <a:ext cx="2771775"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49" name="组合 48"/>
          <p:cNvGrpSpPr/>
          <p:nvPr/>
        </p:nvGrpSpPr>
        <p:grpSpPr>
          <a:xfrm>
            <a:off x="431540" y="861522"/>
            <a:ext cx="3001975" cy="2430324"/>
            <a:chOff x="431540" y="1070740"/>
            <a:chExt cx="3001975" cy="2430324"/>
          </a:xfrm>
        </p:grpSpPr>
        <p:pic>
          <p:nvPicPr>
            <p:cNvPr id="50" name="Picture 4"/>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31540" y="1410149"/>
              <a:ext cx="1727456" cy="1143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1" name="直接连接符 50"/>
            <p:cNvCxnSpPr/>
            <p:nvPr/>
          </p:nvCxnSpPr>
          <p:spPr>
            <a:xfrm flipH="1" flipV="1">
              <a:off x="1547666" y="2543190"/>
              <a:ext cx="1885849" cy="957874"/>
            </a:xfrm>
            <a:prstGeom prst="line">
              <a:avLst/>
            </a:prstGeom>
            <a:ln w="12700">
              <a:solidFill>
                <a:srgbClr val="0070C0"/>
              </a:solidFill>
            </a:ln>
          </p:spPr>
          <p:style>
            <a:lnRef idx="3">
              <a:schemeClr val="accent1"/>
            </a:lnRef>
            <a:fillRef idx="0">
              <a:schemeClr val="accent1"/>
            </a:fillRef>
            <a:effectRef idx="2">
              <a:schemeClr val="accent1"/>
            </a:effectRef>
            <a:fontRef idx="minor">
              <a:schemeClr val="tx1"/>
            </a:fontRef>
          </p:style>
        </p:cxnSp>
        <p:sp>
          <p:nvSpPr>
            <p:cNvPr id="52" name="TextBox 51"/>
            <p:cNvSpPr txBox="1"/>
            <p:nvPr/>
          </p:nvSpPr>
          <p:spPr>
            <a:xfrm>
              <a:off x="881508" y="1070740"/>
              <a:ext cx="838691" cy="338554"/>
            </a:xfrm>
            <a:prstGeom prst="rect">
              <a:avLst/>
            </a:prstGeom>
            <a:noFill/>
            <a:ln w="9525">
              <a:noFill/>
              <a:miter lim="800000"/>
            </a:ln>
          </p:spPr>
          <p:txBody>
            <a:bodyPr wrap="none">
              <a:spAutoFit/>
            </a:bodyPr>
            <a:lstStyle>
              <a:defPPr>
                <a:defRPr lang="zh-CN"/>
              </a:defPPr>
              <a:lvl1pPr>
                <a:defRPr>
                  <a:latin typeface="微软雅黑 Light" panose="020B0502040204020203" pitchFamily="34" charset="-122"/>
                  <a:ea typeface="微软雅黑 Light" panose="020B0502040204020203" pitchFamily="34" charset="-122"/>
                </a:defRPr>
              </a:lvl1pPr>
            </a:lstStyle>
            <a:p>
              <a:r>
                <a:rPr lang="zh-CN" altLang="en-US" sz="1600" dirty="0" smtClean="0"/>
                <a:t>图    书</a:t>
              </a:r>
              <a:endParaRPr lang="zh-CN" altLang="en-US" sz="1600" dirty="0"/>
            </a:p>
          </p:txBody>
        </p:sp>
      </p:grpSp>
      <p:grpSp>
        <p:nvGrpSpPr>
          <p:cNvPr id="53" name="组合 52"/>
          <p:cNvGrpSpPr/>
          <p:nvPr/>
        </p:nvGrpSpPr>
        <p:grpSpPr>
          <a:xfrm>
            <a:off x="2860181" y="883016"/>
            <a:ext cx="1212438" cy="2156379"/>
            <a:chOff x="2860181" y="1092234"/>
            <a:chExt cx="1212438" cy="2156379"/>
          </a:xfrm>
        </p:grpSpPr>
        <p:pic>
          <p:nvPicPr>
            <p:cNvPr id="54" name="Picture 5" descr="C:\Users\Administrator\Desktop\新编After Effects CC影视后期制作实用教程 光盘贴 转曲.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60181" y="1409294"/>
              <a:ext cx="1146668" cy="1194561"/>
            </a:xfrm>
            <a:prstGeom prst="ellipse">
              <a:avLst/>
            </a:prstGeom>
            <a:ln>
              <a:noFill/>
            </a:ln>
            <a:effectLst/>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3041796" y="1092234"/>
              <a:ext cx="838691" cy="338554"/>
            </a:xfrm>
            <a:prstGeom prst="rect">
              <a:avLst/>
            </a:prstGeom>
            <a:noFill/>
            <a:ln w="9525">
              <a:noFill/>
              <a:miter lim="800000"/>
            </a:ln>
          </p:spPr>
          <p:txBody>
            <a:bodyPr wrap="none">
              <a:spAutoFit/>
            </a:bodyPr>
            <a:lstStyle>
              <a:defPPr>
                <a:defRPr lang="zh-CN"/>
              </a:defPPr>
              <a:lvl1pPr>
                <a:defRPr sz="1600">
                  <a:latin typeface="微软雅黑 Light" panose="020B0502040204020203" pitchFamily="34" charset="-122"/>
                  <a:ea typeface="微软雅黑 Light" panose="020B0502040204020203" pitchFamily="34" charset="-122"/>
                </a:defRPr>
              </a:lvl1pPr>
            </a:lstStyle>
            <a:p>
              <a:r>
                <a:rPr lang="zh-CN" altLang="en-US" dirty="0" smtClean="0"/>
                <a:t>音    像</a:t>
              </a:r>
              <a:endParaRPr lang="zh-CN" altLang="en-US" dirty="0"/>
            </a:p>
          </p:txBody>
        </p:sp>
        <p:cxnSp>
          <p:nvCxnSpPr>
            <p:cNvPr id="56" name="直接连接符 55"/>
            <p:cNvCxnSpPr/>
            <p:nvPr/>
          </p:nvCxnSpPr>
          <p:spPr>
            <a:xfrm flipH="1" flipV="1">
              <a:off x="3579086" y="2608006"/>
              <a:ext cx="493533" cy="640607"/>
            </a:xfrm>
            <a:prstGeom prst="line">
              <a:avLst/>
            </a:prstGeom>
            <a:ln w="12700">
              <a:solidFill>
                <a:srgbClr val="0070C0"/>
              </a:solidFill>
            </a:ln>
          </p:spPr>
          <p:style>
            <a:lnRef idx="3">
              <a:schemeClr val="accent1"/>
            </a:lnRef>
            <a:fillRef idx="0">
              <a:schemeClr val="accent1"/>
            </a:fillRef>
            <a:effectRef idx="2">
              <a:schemeClr val="accent1"/>
            </a:effectRef>
            <a:fontRef idx="minor">
              <a:schemeClr val="tx1"/>
            </a:fontRef>
          </p:style>
        </p:cxnSp>
      </p:grpSp>
      <p:grpSp>
        <p:nvGrpSpPr>
          <p:cNvPr id="57" name="组合 56"/>
          <p:cNvGrpSpPr/>
          <p:nvPr/>
        </p:nvGrpSpPr>
        <p:grpSpPr>
          <a:xfrm>
            <a:off x="4715055" y="861522"/>
            <a:ext cx="1477161" cy="2183299"/>
            <a:chOff x="4652996" y="1070740"/>
            <a:chExt cx="1477161" cy="2183299"/>
          </a:xfrm>
        </p:grpSpPr>
        <p:pic>
          <p:nvPicPr>
            <p:cNvPr id="5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52996" y="1410149"/>
              <a:ext cx="1477161" cy="1143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 name="TextBox 58"/>
            <p:cNvSpPr txBox="1"/>
            <p:nvPr/>
          </p:nvSpPr>
          <p:spPr>
            <a:xfrm>
              <a:off x="4960001" y="1070740"/>
              <a:ext cx="838691" cy="338554"/>
            </a:xfrm>
            <a:prstGeom prst="rect">
              <a:avLst/>
            </a:prstGeom>
            <a:noFill/>
            <a:ln w="9525">
              <a:noFill/>
              <a:miter lim="800000"/>
            </a:ln>
          </p:spPr>
          <p:txBody>
            <a:bodyPr wrap="none">
              <a:spAutoFit/>
            </a:bodyPr>
            <a:lstStyle>
              <a:defPPr>
                <a:defRPr lang="zh-CN"/>
              </a:defPPr>
              <a:lvl1pPr>
                <a:defRPr sz="1600">
                  <a:latin typeface="微软雅黑 Light" panose="020B0502040204020203" pitchFamily="34" charset="-122"/>
                  <a:ea typeface="微软雅黑 Light" panose="020B0502040204020203" pitchFamily="34" charset="-122"/>
                </a:defRPr>
              </a:lvl1pPr>
            </a:lstStyle>
            <a:p>
              <a:r>
                <a:rPr lang="zh-CN" altLang="en-US" dirty="0" smtClean="0"/>
                <a:t>电    子</a:t>
              </a:r>
              <a:endParaRPr lang="zh-CN" altLang="en-US" dirty="0"/>
            </a:p>
          </p:txBody>
        </p:sp>
        <p:cxnSp>
          <p:nvCxnSpPr>
            <p:cNvPr id="60" name="直接连接符 59"/>
            <p:cNvCxnSpPr/>
            <p:nvPr/>
          </p:nvCxnSpPr>
          <p:spPr>
            <a:xfrm flipV="1">
              <a:off x="5050013" y="2603855"/>
              <a:ext cx="459351" cy="650184"/>
            </a:xfrm>
            <a:prstGeom prst="line">
              <a:avLst/>
            </a:prstGeom>
            <a:ln w="12700">
              <a:solidFill>
                <a:srgbClr val="0070C0"/>
              </a:solidFill>
            </a:ln>
          </p:spPr>
          <p:style>
            <a:lnRef idx="3">
              <a:schemeClr val="accent1"/>
            </a:lnRef>
            <a:fillRef idx="0">
              <a:schemeClr val="accent1"/>
            </a:fillRef>
            <a:effectRef idx="2">
              <a:schemeClr val="accent1"/>
            </a:effectRef>
            <a:fontRef idx="minor">
              <a:schemeClr val="tx1"/>
            </a:fontRef>
          </p:style>
        </p:cxnSp>
      </p:grpSp>
      <p:grpSp>
        <p:nvGrpSpPr>
          <p:cNvPr id="61" name="组合 60"/>
          <p:cNvGrpSpPr/>
          <p:nvPr/>
        </p:nvGrpSpPr>
        <p:grpSpPr>
          <a:xfrm>
            <a:off x="5752704" y="883016"/>
            <a:ext cx="2883886" cy="2408830"/>
            <a:chOff x="5881492" y="1092234"/>
            <a:chExt cx="2883886" cy="2408830"/>
          </a:xfrm>
        </p:grpSpPr>
        <p:pic>
          <p:nvPicPr>
            <p:cNvPr id="62"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2149" y="1410149"/>
              <a:ext cx="1813229" cy="1143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TextBox 62"/>
            <p:cNvSpPr txBox="1"/>
            <p:nvPr/>
          </p:nvSpPr>
          <p:spPr>
            <a:xfrm>
              <a:off x="7401148" y="1092234"/>
              <a:ext cx="922047" cy="338554"/>
            </a:xfrm>
            <a:prstGeom prst="rect">
              <a:avLst/>
            </a:prstGeom>
            <a:noFill/>
            <a:ln w="9525">
              <a:noFill/>
              <a:miter lim="800000"/>
            </a:ln>
          </p:spPr>
          <p:txBody>
            <a:bodyPr wrap="none">
              <a:spAutoFit/>
            </a:bodyPr>
            <a:lstStyle>
              <a:defPPr>
                <a:defRPr lang="zh-CN"/>
              </a:defPPr>
              <a:lvl1pPr>
                <a:defRPr sz="1600">
                  <a:latin typeface="微软雅黑 Light" panose="020B0502040204020203" pitchFamily="34" charset="-122"/>
                  <a:ea typeface="微软雅黑 Light" panose="020B0502040204020203" pitchFamily="34" charset="-122"/>
                </a:defRPr>
              </a:lvl1pPr>
            </a:lstStyle>
            <a:p>
              <a:r>
                <a:rPr lang="zh-CN" altLang="en-US" dirty="0" smtClean="0"/>
                <a:t>互 联 网</a:t>
              </a:r>
              <a:endParaRPr lang="zh-CN" altLang="en-US" dirty="0"/>
            </a:p>
          </p:txBody>
        </p:sp>
        <p:cxnSp>
          <p:nvCxnSpPr>
            <p:cNvPr id="64" name="直接连接符 63"/>
            <p:cNvCxnSpPr/>
            <p:nvPr/>
          </p:nvCxnSpPr>
          <p:spPr>
            <a:xfrm flipV="1">
              <a:off x="5881492" y="2543191"/>
              <a:ext cx="1822856" cy="957873"/>
            </a:xfrm>
            <a:prstGeom prst="line">
              <a:avLst/>
            </a:prstGeom>
            <a:ln w="12700">
              <a:solidFill>
                <a:srgbClr val="0070C0"/>
              </a:solidFill>
            </a:ln>
          </p:spPr>
          <p:style>
            <a:lnRef idx="3">
              <a:schemeClr val="accent1"/>
            </a:lnRef>
            <a:fillRef idx="0">
              <a:schemeClr val="accent1"/>
            </a:fillRef>
            <a:effectRef idx="2">
              <a:schemeClr val="accent1"/>
            </a:effectRef>
            <a:fontRef idx="minor">
              <a:schemeClr val="tx1"/>
            </a:fontRef>
          </p:style>
        </p:cxnSp>
      </p:grpSp>
      <p:sp>
        <p:nvSpPr>
          <p:cNvPr id="65" name="TextBox 64"/>
          <p:cNvSpPr txBox="1"/>
          <p:nvPr/>
        </p:nvSpPr>
        <p:spPr>
          <a:xfrm>
            <a:off x="3415634" y="4753532"/>
            <a:ext cx="2236510" cy="338554"/>
          </a:xfrm>
          <a:prstGeom prst="rect">
            <a:avLst/>
          </a:prstGeom>
          <a:noFill/>
          <a:ln w="9525">
            <a:noFill/>
            <a:miter lim="800000"/>
          </a:ln>
        </p:spPr>
        <p:txBody>
          <a:bodyPr wrap="none">
            <a:spAutoFit/>
          </a:bodyPr>
          <a:lstStyle>
            <a:defPPr>
              <a:defRPr lang="zh-CN"/>
            </a:defPPr>
            <a:lvl1pPr>
              <a:defRPr>
                <a:latin typeface="微软雅黑 Light" panose="020B0502040204020203" pitchFamily="34" charset="-122"/>
                <a:ea typeface="微软雅黑 Light" panose="020B0502040204020203" pitchFamily="34" charset="-122"/>
              </a:defRPr>
            </a:lvl1pPr>
          </a:lstStyle>
          <a:p>
            <a:r>
              <a:rPr lang="zh-CN" altLang="en-US" sz="1600" dirty="0"/>
              <a:t>多种载体形式立体出版</a:t>
            </a:r>
            <a:endParaRPr lang="zh-CN" altLang="en-US" sz="1600" dirty="0"/>
          </a:p>
        </p:txBody>
      </p:sp>
      <p:pic>
        <p:nvPicPr>
          <p:cNvPr id="48" name="Picture 3" descr="I:\图片影像资料\出版社资料\1办公场所\出版大楼\出版社大楼（书海楼）-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78435" y="2812909"/>
            <a:ext cx="2710908" cy="192965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0" name="矩形 10"/>
          <p:cNvSpPr>
            <a:spLocks noChangeArrowheads="1"/>
          </p:cNvSpPr>
          <p:nvPr/>
        </p:nvSpPr>
        <p:spPr bwMode="auto">
          <a:xfrm>
            <a:off x="169863" y="120650"/>
            <a:ext cx="3611880" cy="368300"/>
          </a:xfrm>
          <a:prstGeom prst="rect">
            <a:avLst/>
          </a:prstGeom>
          <a:noFill/>
          <a:ln w="9525">
            <a:noFill/>
            <a:miter lim="800000"/>
          </a:ln>
        </p:spPr>
        <p:txBody>
          <a:bodyPr wrap="none">
            <a:spAutoFit/>
          </a:bodyPr>
          <a:lstStyle/>
          <a:p>
            <a:r>
              <a:rPr lang="en-US" altLang="zh-CN" dirty="0">
                <a:latin typeface="黑体" panose="02010609060101010101" pitchFamily="49" charset="-122"/>
                <a:ea typeface="黑体" panose="02010609060101010101" pitchFamily="49" charset="-122"/>
              </a:rPr>
              <a:t>3.</a:t>
            </a:r>
            <a:r>
              <a:rPr lang="zh-CN" altLang="en-US" dirty="0">
                <a:latin typeface="黑体" panose="02010609060101010101" pitchFamily="49" charset="-122"/>
                <a:ea typeface="黑体" panose="02010609060101010101" pitchFamily="49" charset="-122"/>
              </a:rPr>
              <a:t>基本情况</a:t>
            </a:r>
            <a:r>
              <a:rPr lang="en-US" altLang="zh-CN" dirty="0">
                <a:latin typeface="黑体" panose="02010609060101010101" pitchFamily="49" charset="-122"/>
                <a:ea typeface="黑体" panose="02010609060101010101" pitchFamily="49" charset="-122"/>
              </a:rPr>
              <a:t>·</a:t>
            </a:r>
            <a:r>
              <a:rPr lang="zh-CN" altLang="en-US" dirty="0" smtClean="0">
                <a:latin typeface="黑体" panose="02010609060101010101" pitchFamily="49" charset="-122"/>
                <a:ea typeface="黑体" panose="02010609060101010101" pitchFamily="49" charset="-122"/>
              </a:rPr>
              <a:t>出版规模与重点方向</a:t>
            </a:r>
            <a:endParaRPr lang="zh-CN" altLang="en-US" dirty="0">
              <a:latin typeface="黑体" panose="02010609060101010101" pitchFamily="49" charset="-122"/>
              <a:ea typeface="黑体" panose="02010609060101010101" pitchFamily="49" charset="-122"/>
            </a:endParaRPr>
          </a:p>
        </p:txBody>
      </p:sp>
      <p:cxnSp>
        <p:nvCxnSpPr>
          <p:cNvPr id="32" name="直接连接符 31"/>
          <p:cNvCxnSpPr/>
          <p:nvPr/>
        </p:nvCxnSpPr>
        <p:spPr>
          <a:xfrm>
            <a:off x="-19050" y="554038"/>
            <a:ext cx="3510906" cy="0"/>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icture 2" descr="H:\社庆\QQ截图20150528145037.png"/>
          <p:cNvPicPr>
            <a:picLocks noChangeAspect="1" noChangeArrowheads="1"/>
          </p:cNvPicPr>
          <p:nvPr/>
        </p:nvPicPr>
        <p:blipFill rotWithShape="1">
          <a:blip r:embed="rId1" cstate="print">
            <a:extLst>
              <a:ext uri="{28A0092B-C50C-407E-A947-70E740481C1C}">
                <a14:useLocalDpi xmlns:a14="http://schemas.microsoft.com/office/drawing/2010/main" val="0"/>
              </a:ext>
            </a:extLst>
          </a:blip>
          <a:srcRect l="8559"/>
          <a:stretch>
            <a:fillRect/>
          </a:stretch>
        </p:blipFill>
        <p:spPr bwMode="auto">
          <a:xfrm>
            <a:off x="5292096" y="0"/>
            <a:ext cx="3851904" cy="5143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31448" y="2931798"/>
            <a:ext cx="4230564" cy="1568450"/>
          </a:xfrm>
          <a:prstGeom prst="rect">
            <a:avLst/>
          </a:prstGeom>
          <a:noFill/>
          <a:ln w="9525">
            <a:noFill/>
            <a:miter lim="800000"/>
          </a:ln>
        </p:spPr>
        <p:txBody>
          <a:bodyPr wrap="square">
            <a:spAutoFit/>
          </a:bodyPr>
          <a:lstStyle>
            <a:defPPr>
              <a:defRPr lang="zh-CN"/>
            </a:defPPr>
            <a:lvl1pPr>
              <a:lnSpc>
                <a:spcPct val="150000"/>
              </a:lnSpc>
              <a:defRPr sz="1600">
                <a:latin typeface="微软雅黑 Light" panose="020B0502040204020203" pitchFamily="34" charset="-122"/>
                <a:ea typeface="微软雅黑 Light" panose="020B0502040204020203" pitchFamily="34" charset="-122"/>
              </a:defRPr>
            </a:lvl1pPr>
          </a:lstStyle>
          <a:p>
            <a:pPr algn="just"/>
            <a:r>
              <a:rPr lang="en-US" altLang="zh-CN" dirty="0"/>
              <a:t>    </a:t>
            </a:r>
            <a:r>
              <a:rPr lang="zh-CN" altLang="en-US" dirty="0"/>
              <a:t>在</a:t>
            </a:r>
            <a:r>
              <a:rPr lang="zh-CN" altLang="en-US" dirty="0" smtClean="0"/>
              <a:t>航空</a:t>
            </a:r>
            <a:r>
              <a:rPr lang="zh-CN" altLang="en-US" dirty="0"/>
              <a:t>、航天、</a:t>
            </a:r>
            <a:r>
              <a:rPr lang="zh-CN" altLang="en-US" dirty="0" smtClean="0"/>
              <a:t>航海、</a:t>
            </a:r>
            <a:r>
              <a:rPr lang="zh-CN" altLang="en-US" dirty="0"/>
              <a:t>材料科学与工程、机械工程、控制科学与工程、电子科学与技术、计算机科学与工程、信息与通信技术等学科</a:t>
            </a:r>
            <a:r>
              <a:rPr lang="zh-CN" altLang="en-US" dirty="0" smtClean="0"/>
              <a:t>领域有着</a:t>
            </a:r>
            <a:r>
              <a:rPr lang="zh-CN" altLang="en-US" dirty="0"/>
              <a:t>广泛的</a:t>
            </a:r>
            <a:r>
              <a:rPr lang="zh-CN" altLang="en-US" dirty="0" smtClean="0"/>
              <a:t>影响。</a:t>
            </a:r>
            <a:endParaRPr lang="en-US" altLang="zh-CN" dirty="0"/>
          </a:p>
        </p:txBody>
      </p:sp>
      <p:sp>
        <p:nvSpPr>
          <p:cNvPr id="9" name="TextBox 8"/>
          <p:cNvSpPr txBox="1"/>
          <p:nvPr/>
        </p:nvSpPr>
        <p:spPr>
          <a:xfrm>
            <a:off x="431448" y="1131558"/>
            <a:ext cx="4230564" cy="1568450"/>
          </a:xfrm>
          <a:prstGeom prst="rect">
            <a:avLst/>
          </a:prstGeom>
          <a:noFill/>
          <a:ln w="9525">
            <a:noFill/>
            <a:miter lim="800000"/>
          </a:ln>
        </p:spPr>
        <p:txBody>
          <a:bodyPr wrap="square">
            <a:spAutoFit/>
          </a:bodyPr>
          <a:lstStyle>
            <a:defPPr>
              <a:defRPr lang="zh-CN"/>
            </a:defPPr>
            <a:lvl1pPr>
              <a:lnSpc>
                <a:spcPct val="150000"/>
              </a:lnSpc>
              <a:defRPr sz="1600">
                <a:latin typeface="微软雅黑 Light" panose="020B0502040204020203" pitchFamily="34" charset="-122"/>
                <a:ea typeface="微软雅黑 Light" panose="020B0502040204020203" pitchFamily="34" charset="-122"/>
              </a:defRPr>
            </a:lvl1pPr>
          </a:lstStyle>
          <a:p>
            <a:pPr algn="just"/>
            <a:r>
              <a:rPr lang="zh-CN" altLang="en-US" dirty="0"/>
              <a:t>目前，已</a:t>
            </a:r>
            <a:r>
              <a:rPr lang="zh-CN" altLang="en-US" dirty="0" smtClean="0"/>
              <a:t>出版。</a:t>
            </a:r>
            <a:endParaRPr lang="en-US" altLang="zh-CN" dirty="0" smtClean="0"/>
          </a:p>
          <a:p>
            <a:pPr algn="just"/>
            <a:r>
              <a:rPr lang="zh-CN" altLang="en-US" dirty="0" smtClean="0"/>
              <a:t>图书</a:t>
            </a:r>
            <a:r>
              <a:rPr lang="en-US" altLang="zh-CN" dirty="0" smtClean="0"/>
              <a:t>90</a:t>
            </a:r>
            <a:r>
              <a:rPr lang="en-US" altLang="zh-CN" b="1" dirty="0" smtClean="0"/>
              <a:t>00</a:t>
            </a:r>
            <a:r>
              <a:rPr lang="zh-CN" altLang="en-US" dirty="0"/>
              <a:t>余</a:t>
            </a:r>
            <a:r>
              <a:rPr lang="zh-CN" altLang="en-US" dirty="0" smtClean="0"/>
              <a:t>种。</a:t>
            </a:r>
            <a:endParaRPr lang="en-US" altLang="zh-CN" dirty="0" smtClean="0"/>
          </a:p>
          <a:p>
            <a:pPr algn="just"/>
            <a:r>
              <a:rPr lang="zh-CN" altLang="en-US" dirty="0" smtClean="0"/>
              <a:t>音像</a:t>
            </a:r>
            <a:r>
              <a:rPr lang="zh-CN" altLang="en-US" dirty="0"/>
              <a:t>电子制品</a:t>
            </a:r>
            <a:r>
              <a:rPr lang="en-US" altLang="zh-CN" b="1" dirty="0"/>
              <a:t>700</a:t>
            </a:r>
            <a:r>
              <a:rPr lang="zh-CN" altLang="en-US" dirty="0"/>
              <a:t>余</a:t>
            </a:r>
            <a:r>
              <a:rPr lang="zh-CN" altLang="en-US" dirty="0" smtClean="0"/>
              <a:t>种。</a:t>
            </a:r>
            <a:endParaRPr lang="en-US" altLang="zh-CN" dirty="0" smtClean="0"/>
          </a:p>
          <a:p>
            <a:pPr algn="just"/>
            <a:r>
              <a:rPr lang="zh-CN" altLang="en-US" dirty="0" smtClean="0"/>
              <a:t>电</a:t>
            </a:r>
            <a:r>
              <a:rPr lang="zh-CN" altLang="en-US" dirty="0"/>
              <a:t>子书</a:t>
            </a:r>
            <a:r>
              <a:rPr lang="en-US" altLang="zh-CN" b="1" dirty="0"/>
              <a:t>2500</a:t>
            </a:r>
            <a:r>
              <a:rPr lang="zh-CN" altLang="en-US" dirty="0"/>
              <a:t>余</a:t>
            </a:r>
            <a:r>
              <a:rPr lang="zh-CN" altLang="en-US" dirty="0" smtClean="0"/>
              <a:t>种。</a:t>
            </a:r>
            <a:endParaRPr lang="zh-CN" alt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0" name="矩形 10"/>
          <p:cNvSpPr>
            <a:spLocks noChangeArrowheads="1"/>
          </p:cNvSpPr>
          <p:nvPr/>
        </p:nvSpPr>
        <p:spPr bwMode="auto">
          <a:xfrm>
            <a:off x="169863" y="120650"/>
            <a:ext cx="2468880" cy="368300"/>
          </a:xfrm>
          <a:prstGeom prst="rect">
            <a:avLst/>
          </a:prstGeom>
          <a:noFill/>
          <a:ln w="9525">
            <a:noFill/>
            <a:miter lim="800000"/>
          </a:ln>
        </p:spPr>
        <p:txBody>
          <a:bodyPr wrap="none">
            <a:spAutoFit/>
          </a:bodyPr>
          <a:lstStyle/>
          <a:p>
            <a:r>
              <a:rPr lang="en-US" altLang="zh-CN" dirty="0">
                <a:latin typeface="黑体" panose="02010609060101010101" pitchFamily="49" charset="-122"/>
                <a:ea typeface="黑体" panose="02010609060101010101" pitchFamily="49" charset="-122"/>
              </a:rPr>
              <a:t>4.</a:t>
            </a:r>
            <a:r>
              <a:rPr lang="zh-CN" altLang="en-US" dirty="0">
                <a:latin typeface="黑体" panose="02010609060101010101" pitchFamily="49" charset="-122"/>
                <a:ea typeface="黑体" panose="02010609060101010101" pitchFamily="49" charset="-122"/>
              </a:rPr>
              <a:t>基本情况</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办公环境</a:t>
            </a:r>
            <a:endParaRPr lang="zh-CN" altLang="en-US" dirty="0">
              <a:latin typeface="黑体" panose="02010609060101010101" pitchFamily="49" charset="-122"/>
              <a:ea typeface="黑体" panose="02010609060101010101" pitchFamily="49" charset="-122"/>
            </a:endParaRPr>
          </a:p>
        </p:txBody>
      </p:sp>
      <p:cxnSp>
        <p:nvCxnSpPr>
          <p:cNvPr id="32" name="直接连接符 31"/>
          <p:cNvCxnSpPr/>
          <p:nvPr/>
        </p:nvCxnSpPr>
        <p:spPr>
          <a:xfrm>
            <a:off x="-19050" y="554038"/>
            <a:ext cx="2771775"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22" name="组合 21"/>
          <p:cNvGrpSpPr/>
          <p:nvPr/>
        </p:nvGrpSpPr>
        <p:grpSpPr>
          <a:xfrm>
            <a:off x="701484" y="1671630"/>
            <a:ext cx="7741032" cy="3312349"/>
            <a:chOff x="179512" y="2204863"/>
            <a:chExt cx="8798291" cy="4212469"/>
          </a:xfrm>
        </p:grpSpPr>
        <p:pic>
          <p:nvPicPr>
            <p:cNvPr id="23" name="Picture 2" descr="C:\Users\LEO\Desktop\宣传片\宣传片素材\1办公场所\出版社外景\2015年\IMG_9183.JP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796135" y="4296346"/>
              <a:ext cx="3181667" cy="212098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3" descr="C:\Users\LEO\Desktop\宣传片\宣传片素材\1办公场所\出版社外景\2015年\IMG_9185.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5785546" y="2204863"/>
              <a:ext cx="3192257" cy="212842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豆奶君\Desktop\宣传片\宣传片素材\1办公场所\出版大楼\出版社大厅（书海楼-2015）.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79512" y="2204863"/>
              <a:ext cx="5616624" cy="4212469"/>
            </a:xfrm>
            <a:prstGeom prst="rect">
              <a:avLst/>
            </a:prstGeom>
            <a:noFill/>
            <a:extLst>
              <a:ext uri="{909E8E84-426E-40DD-AFC4-6F175D3DCCD1}">
                <a14:hiddenFill xmlns:a14="http://schemas.microsoft.com/office/drawing/2010/main">
                  <a:solidFill>
                    <a:srgbClr val="FFFFFF"/>
                  </a:solidFill>
                </a14:hiddenFill>
              </a:ext>
            </a:extLst>
          </p:spPr>
        </p:pic>
      </p:grpSp>
      <p:sp>
        <p:nvSpPr>
          <p:cNvPr id="26" name="Rectangle 5"/>
          <p:cNvSpPr>
            <a:spLocks noRot="1" noChangeArrowheads="1"/>
          </p:cNvSpPr>
          <p:nvPr/>
        </p:nvSpPr>
        <p:spPr bwMode="auto">
          <a:xfrm>
            <a:off x="863588" y="748098"/>
            <a:ext cx="5958712" cy="460375"/>
          </a:xfrm>
          <a:prstGeom prst="rect">
            <a:avLst/>
          </a:prstGeom>
          <a:noFill/>
          <a:ln w="9525">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1600" dirty="0">
                <a:latin typeface="微软雅黑 Light" panose="020B0502040204020203" pitchFamily="34" charset="-122"/>
                <a:ea typeface="微软雅黑 Light" panose="020B0502040204020203" pitchFamily="34" charset="-122"/>
              </a:rPr>
              <a:t>办公</a:t>
            </a:r>
            <a:r>
              <a:rPr lang="zh-CN" altLang="en-US" sz="1600" dirty="0" smtClean="0">
                <a:latin typeface="微软雅黑 Light" panose="020B0502040204020203" pitchFamily="34" charset="-122"/>
                <a:ea typeface="微软雅黑 Light" panose="020B0502040204020203" pitchFamily="34" charset="-122"/>
              </a:rPr>
              <a:t>环境</a:t>
            </a:r>
            <a:r>
              <a:rPr lang="en-US" altLang="zh-CN" sz="1600" dirty="0" smtClean="0">
                <a:latin typeface="微软雅黑 Light" panose="020B0502040204020203" pitchFamily="34" charset="-122"/>
                <a:ea typeface="微软雅黑 Light" panose="020B0502040204020203" pitchFamily="34" charset="-122"/>
              </a:rPr>
              <a:t>——</a:t>
            </a:r>
            <a:r>
              <a:rPr lang="zh-CN" altLang="en-US" sz="1600" dirty="0" smtClean="0">
                <a:latin typeface="微软雅黑 Light" panose="020B0502040204020203" pitchFamily="34" charset="-122"/>
                <a:ea typeface="微软雅黑 Light" panose="020B0502040204020203" pitchFamily="34" charset="-122"/>
              </a:rPr>
              <a:t>干净</a:t>
            </a:r>
            <a:r>
              <a:rPr lang="zh-CN" altLang="en-US" sz="1600" dirty="0">
                <a:latin typeface="微软雅黑 Light" panose="020B0502040204020203" pitchFamily="34" charset="-122"/>
                <a:ea typeface="微软雅黑 Light" panose="020B0502040204020203" pitchFamily="34" charset="-122"/>
              </a:rPr>
              <a:t>整洁、</a:t>
            </a:r>
            <a:r>
              <a:rPr lang="zh-CN" altLang="en-US" sz="1600" dirty="0" smtClean="0">
                <a:latin typeface="微软雅黑 Light" panose="020B0502040204020203" pitchFamily="34" charset="-122"/>
                <a:ea typeface="微软雅黑 Light" panose="020B0502040204020203" pitchFamily="34" charset="-122"/>
              </a:rPr>
              <a:t>舒适温馨。</a:t>
            </a:r>
            <a:endParaRPr lang="zh-CN" altLang="en-US" sz="1600" dirty="0">
              <a:latin typeface="微软雅黑 Light" panose="020B0502040204020203" pitchFamily="34" charset="-122"/>
              <a:ea typeface="微软雅黑 Light" panose="020B0502040204020203" pitchFamily="34" charset="-122"/>
            </a:endParaRPr>
          </a:p>
        </p:txBody>
      </p:sp>
      <p:sp>
        <p:nvSpPr>
          <p:cNvPr id="27" name="Rectangle 5"/>
          <p:cNvSpPr>
            <a:spLocks noRot="1" noChangeArrowheads="1"/>
          </p:cNvSpPr>
          <p:nvPr/>
        </p:nvSpPr>
        <p:spPr bwMode="auto">
          <a:xfrm>
            <a:off x="866128" y="1119953"/>
            <a:ext cx="4515980" cy="460375"/>
          </a:xfrm>
          <a:prstGeom prst="rect">
            <a:avLst/>
          </a:prstGeom>
          <a:noFill/>
          <a:ln w="9525">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nSpc>
                <a:spcPct val="150000"/>
              </a:lnSpc>
            </a:pPr>
            <a:r>
              <a:rPr lang="zh-CN" altLang="en-US" sz="1600" dirty="0">
                <a:latin typeface="微软雅黑 Light" panose="020B0502040204020203" pitchFamily="34" charset="-122"/>
                <a:ea typeface="微软雅黑 Light" panose="020B0502040204020203" pitchFamily="34" charset="-122"/>
              </a:rPr>
              <a:t>休闲</a:t>
            </a:r>
            <a:r>
              <a:rPr lang="zh-CN" altLang="en-US" sz="1600" dirty="0" smtClean="0">
                <a:latin typeface="微软雅黑 Light" panose="020B0502040204020203" pitchFamily="34" charset="-122"/>
                <a:ea typeface="微软雅黑 Light" panose="020B0502040204020203" pitchFamily="34" charset="-122"/>
              </a:rPr>
              <a:t>环境</a:t>
            </a:r>
            <a:r>
              <a:rPr lang="en-US" altLang="zh-CN" sz="1600" dirty="0" smtClean="0">
                <a:latin typeface="微软雅黑 Light" panose="020B0502040204020203" pitchFamily="34" charset="-122"/>
                <a:ea typeface="微软雅黑 Light" panose="020B0502040204020203" pitchFamily="34" charset="-122"/>
              </a:rPr>
              <a:t>——</a:t>
            </a:r>
            <a:r>
              <a:rPr lang="zh-CN" altLang="en-US" sz="1600" dirty="0" smtClean="0">
                <a:latin typeface="微软雅黑 Light" panose="020B0502040204020203" pitchFamily="34" charset="-122"/>
                <a:ea typeface="微软雅黑 Light" panose="020B0502040204020203" pitchFamily="34" charset="-122"/>
              </a:rPr>
              <a:t>绿树成荫</a:t>
            </a:r>
            <a:r>
              <a:rPr lang="zh-CN" altLang="en-US" sz="1600" dirty="0">
                <a:latin typeface="微软雅黑 Light" panose="020B0502040204020203" pitchFamily="34" charset="-122"/>
                <a:ea typeface="微软雅黑 Light" panose="020B0502040204020203" pitchFamily="34" charset="-122"/>
              </a:rPr>
              <a:t>、</a:t>
            </a:r>
            <a:r>
              <a:rPr lang="zh-CN" altLang="en-US" sz="1600" dirty="0" smtClean="0">
                <a:latin typeface="微软雅黑 Light" panose="020B0502040204020203" pitchFamily="34" charset="-122"/>
                <a:ea typeface="微软雅黑 Light" panose="020B0502040204020203" pitchFamily="34" charset="-122"/>
              </a:rPr>
              <a:t>鸟语花香。</a:t>
            </a:r>
            <a:endParaRPr lang="zh-CN" altLang="en-US" sz="1600" dirty="0">
              <a:latin typeface="微软雅黑 Light" panose="020B0502040204020203" pitchFamily="34" charset="-122"/>
              <a:ea typeface="微软雅黑 Light" panose="020B0502040204020203" pitchFamily="34"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0" name="矩形 10"/>
          <p:cNvSpPr>
            <a:spLocks noChangeArrowheads="1"/>
          </p:cNvSpPr>
          <p:nvPr/>
        </p:nvSpPr>
        <p:spPr bwMode="auto">
          <a:xfrm>
            <a:off x="169863" y="120650"/>
            <a:ext cx="2468880" cy="368300"/>
          </a:xfrm>
          <a:prstGeom prst="rect">
            <a:avLst/>
          </a:prstGeom>
          <a:noFill/>
          <a:ln w="9525">
            <a:noFill/>
            <a:miter lim="800000"/>
          </a:ln>
        </p:spPr>
        <p:txBody>
          <a:bodyPr wrap="none">
            <a:spAutoFit/>
          </a:bodyPr>
          <a:lstStyle/>
          <a:p>
            <a:r>
              <a:rPr lang="en-US" altLang="zh-CN" dirty="0">
                <a:latin typeface="黑体" panose="02010609060101010101" pitchFamily="49" charset="-122"/>
                <a:ea typeface="黑体" panose="02010609060101010101" pitchFamily="49" charset="-122"/>
              </a:rPr>
              <a:t>5.</a:t>
            </a:r>
            <a:r>
              <a:rPr lang="zh-CN" altLang="en-US" dirty="0">
                <a:latin typeface="黑体" panose="02010609060101010101" pitchFamily="49" charset="-122"/>
                <a:ea typeface="黑体" panose="02010609060101010101" pitchFamily="49" charset="-122"/>
              </a:rPr>
              <a:t>基本情况</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办公环境</a:t>
            </a:r>
            <a:endParaRPr lang="zh-CN" altLang="en-US" dirty="0">
              <a:latin typeface="黑体" panose="02010609060101010101" pitchFamily="49" charset="-122"/>
              <a:ea typeface="黑体" panose="02010609060101010101" pitchFamily="49" charset="-122"/>
            </a:endParaRPr>
          </a:p>
        </p:txBody>
      </p:sp>
      <p:cxnSp>
        <p:nvCxnSpPr>
          <p:cNvPr id="32" name="直接连接符 31"/>
          <p:cNvCxnSpPr/>
          <p:nvPr/>
        </p:nvCxnSpPr>
        <p:spPr>
          <a:xfrm>
            <a:off x="-19050" y="554038"/>
            <a:ext cx="2771775" cy="0"/>
          </a:xfrm>
          <a:prstGeom prst="line">
            <a:avLst/>
          </a:prstGeom>
        </p:spPr>
        <p:style>
          <a:lnRef idx="2">
            <a:schemeClr val="accent1"/>
          </a:lnRef>
          <a:fillRef idx="0">
            <a:schemeClr val="accent1"/>
          </a:fillRef>
          <a:effectRef idx="1">
            <a:schemeClr val="accent1"/>
          </a:effectRef>
          <a:fontRef idx="minor">
            <a:schemeClr val="tx1"/>
          </a:fontRef>
        </p:style>
      </p:cxnSp>
      <p:sp>
        <p:nvSpPr>
          <p:cNvPr id="26" name="Rectangle 5"/>
          <p:cNvSpPr>
            <a:spLocks noRot="1" noChangeArrowheads="1"/>
          </p:cNvSpPr>
          <p:nvPr/>
        </p:nvSpPr>
        <p:spPr bwMode="auto">
          <a:xfrm>
            <a:off x="522152" y="861522"/>
            <a:ext cx="8621848" cy="460375"/>
          </a:xfrm>
          <a:prstGeom prst="rect">
            <a:avLst/>
          </a:prstGeom>
          <a:noFill/>
          <a:ln w="9525">
            <a:noFill/>
            <a:miter lim="800000"/>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1600" dirty="0" smtClean="0">
                <a:latin typeface="微软雅黑 Light" panose="020B0502040204020203" pitchFamily="34" charset="-122"/>
                <a:ea typeface="微软雅黑 Light" panose="020B0502040204020203" pitchFamily="34" charset="-122"/>
              </a:rPr>
              <a:t>储运库房总面积</a:t>
            </a:r>
            <a:r>
              <a:rPr lang="en-US" altLang="zh-CN" sz="1600" dirty="0" smtClean="0">
                <a:latin typeface="微软雅黑 Light" panose="020B0502040204020203" pitchFamily="34" charset="-122"/>
                <a:ea typeface="微软雅黑 Light" panose="020B0502040204020203" pitchFamily="34" charset="-122"/>
              </a:rPr>
              <a:t>2600</a:t>
            </a:r>
            <a:r>
              <a:rPr lang="zh-CN" altLang="en-US" sz="1600" dirty="0">
                <a:latin typeface="微软雅黑 Light" panose="020B0502040204020203" pitchFamily="34" charset="-122"/>
                <a:ea typeface="微软雅黑 Light" panose="020B0502040204020203" pitchFamily="34" charset="-122"/>
              </a:rPr>
              <a:t>平方米，科学化、规范化的库房管理，为图书仓储提供了适宜的</a:t>
            </a:r>
            <a:r>
              <a:rPr lang="zh-CN" altLang="en-US" sz="1600" dirty="0" smtClean="0">
                <a:latin typeface="微软雅黑 Light" panose="020B0502040204020203" pitchFamily="34" charset="-122"/>
                <a:ea typeface="微软雅黑 Light" panose="020B0502040204020203" pitchFamily="34" charset="-122"/>
              </a:rPr>
              <a:t>环境。</a:t>
            </a:r>
            <a:endParaRPr lang="zh-CN" altLang="en-US" sz="1600" dirty="0">
              <a:latin typeface="微软雅黑 Light" panose="020B0502040204020203" pitchFamily="34" charset="-122"/>
              <a:ea typeface="微软雅黑 Light" panose="020B0502040204020203" pitchFamily="34" charset="-122"/>
            </a:endParaRPr>
          </a:p>
        </p:txBody>
      </p:sp>
      <p:grpSp>
        <p:nvGrpSpPr>
          <p:cNvPr id="10" name="组合 4"/>
          <p:cNvGrpSpPr/>
          <p:nvPr/>
        </p:nvGrpSpPr>
        <p:grpSpPr bwMode="auto">
          <a:xfrm>
            <a:off x="611472" y="1491606"/>
            <a:ext cx="8011068" cy="3510468"/>
            <a:chOff x="410886" y="1988840"/>
            <a:chExt cx="8557325" cy="4210224"/>
          </a:xfrm>
        </p:grpSpPr>
        <p:pic>
          <p:nvPicPr>
            <p:cNvPr id="11" name="Picture 4" descr="C:\Users\Administrator\Desktop\临时文件\库房（黄粱镇-2015）\一楼北1.jpg"/>
            <p:cNvPicPr>
              <a:picLocks noChangeAspect="1" noChangeArrowheads="1"/>
            </p:cNvPicPr>
            <p:nvPr/>
          </p:nvPicPr>
          <p:blipFill>
            <a:blip r:embed="rId1" cstate="print">
              <a:extLst>
                <a:ext uri="{BEBA8EAE-BF5A-486C-A8C5-ECC9F3942E4B}">
                  <a14:imgProps xmlns:a14="http://schemas.microsoft.com/office/drawing/2010/main">
                    <a14:imgLayer r:embed="rId2">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347864" y="1988840"/>
              <a:ext cx="5620347" cy="421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C:\Users\Administrator\Desktop\临时文件\库房（黄粱镇-2015）\一楼东1.jpg"/>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b="4317"/>
            <a:stretch>
              <a:fillRect/>
            </a:stretch>
          </p:blipFill>
          <p:spPr bwMode="auto">
            <a:xfrm>
              <a:off x="410886" y="1988840"/>
              <a:ext cx="2936978" cy="210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C:\Users\Administrator\Desktop\临时文件\库房（黄粱镇-2015）\P4143118.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b="3551"/>
            <a:stretch>
              <a:fillRect/>
            </a:stretch>
          </p:blipFill>
          <p:spPr bwMode="auto">
            <a:xfrm>
              <a:off x="410886" y="4077072"/>
              <a:ext cx="2936978" cy="2121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611505" y="126365"/>
            <a:ext cx="3956050" cy="645160"/>
          </a:xfrm>
          <a:prstGeom prst="rect">
            <a:avLst/>
          </a:prstGeom>
          <a:noFill/>
        </p:spPr>
        <p:txBody>
          <a:bodyPr wrap="square" rtlCol="0">
            <a:spAutoFit/>
          </a:bodyPr>
          <a:p>
            <a:pPr algn="l">
              <a:buClrTx/>
              <a:buSzTx/>
              <a:buFontTx/>
            </a:pPr>
            <a:r>
              <a:rPr lang="zh-CN" altLang="en-US" sz="1800" dirty="0">
                <a:latin typeface="黑体" panose="02010609060101010101" pitchFamily="49" charset="-122"/>
                <a:ea typeface="黑体" panose="02010609060101010101" pitchFamily="49" charset="-122"/>
              </a:rPr>
              <a:t>二、重点推荐教材</a:t>
            </a:r>
            <a:endParaRPr lang="zh-CN" altLang="en-US" sz="1800" dirty="0">
              <a:latin typeface="黑体" panose="02010609060101010101" pitchFamily="49" charset="-122"/>
              <a:ea typeface="黑体" panose="02010609060101010101" pitchFamily="49" charset="-122"/>
            </a:endParaRPr>
          </a:p>
          <a:p>
            <a:pPr algn="l">
              <a:buClrTx/>
              <a:buSzTx/>
              <a:buFontTx/>
            </a:pPr>
            <a:r>
              <a:rPr lang="zh-CN" altLang="en-US" sz="1800" dirty="0">
                <a:latin typeface="黑体" panose="02010609060101010101" pitchFamily="49" charset="-122"/>
                <a:ea typeface="黑体" panose="02010609060101010101" pitchFamily="49" charset="-122"/>
              </a:rPr>
              <a:t>（一）无人机系列简介</a:t>
            </a:r>
            <a:endParaRPr lang="zh-CN" altLang="en-US" sz="1800" b="1" dirty="0">
              <a:latin typeface="黑体" panose="02010609060101010101" pitchFamily="49" charset="-122"/>
              <a:ea typeface="黑体" panose="02010609060101010101" pitchFamily="49" charset="-122"/>
            </a:endParaRPr>
          </a:p>
        </p:txBody>
      </p:sp>
      <p:sp>
        <p:nvSpPr>
          <p:cNvPr id="100" name="文本框 99"/>
          <p:cNvSpPr txBox="1"/>
          <p:nvPr/>
        </p:nvSpPr>
        <p:spPr>
          <a:xfrm>
            <a:off x="821690" y="3164205"/>
            <a:ext cx="7499985" cy="1568450"/>
          </a:xfrm>
          <a:prstGeom prst="rect">
            <a:avLst/>
          </a:prstGeom>
          <a:noFill/>
          <a:ln w="9525">
            <a:noFill/>
          </a:ln>
        </p:spPr>
        <p:txBody>
          <a:bodyPr wrap="square">
            <a:spAutoFit/>
          </a:bodyPr>
          <a:p>
            <a:pPr marL="0" indent="341630" algn="just"/>
            <a:r>
              <a:rPr lang="en-US" altLang="zh-CN" sz="1600" b="0" dirty="0">
                <a:latin typeface="微软雅黑 Light" panose="020B0502040204020203" pitchFamily="34" charset="-122"/>
                <a:ea typeface="微软雅黑 Light" panose="020B0502040204020203" pitchFamily="34" charset="-122"/>
              </a:rPr>
              <a:t>  </a:t>
            </a:r>
            <a:r>
              <a:rPr lang="zh-CN" altLang="en-US" sz="1600" b="0" dirty="0">
                <a:latin typeface="微软雅黑 Light" panose="020B0502040204020203" pitchFamily="34" charset="-122"/>
                <a:ea typeface="微软雅黑 Light" panose="020B0502040204020203" pitchFamily="34" charset="-122"/>
              </a:rPr>
              <a:t>西北工业大学出版社依托西北工业大学（985工程，国家“一流大学”建设高校（A类））无人机研发、教学优势，以及学校拥有我国唯一的无人机特种技术重点实验室和无人机系统国家工程中心优势，联合全国多家航空院校骨干教师，策划出版了我国首套无人机应用技术专业课程教材及学术著作，得到无人机领域专家学者一致好评。</a:t>
            </a:r>
            <a:endParaRPr lang="zh-CN" altLang="en-US" sz="1600" b="0" dirty="0">
              <a:latin typeface="微软雅黑 Light" panose="020B0502040204020203" pitchFamily="34" charset="-122"/>
              <a:ea typeface="微软雅黑 Light" panose="020B0502040204020203" pitchFamily="34" charset="-122"/>
            </a:endParaRPr>
          </a:p>
          <a:p>
            <a:pPr marL="0" indent="341630" algn="just"/>
            <a:r>
              <a:rPr lang="zh-CN" altLang="en-US" sz="1600" b="0" dirty="0">
                <a:latin typeface="微软雅黑 Light" panose="020B0502040204020203" pitchFamily="34" charset="-122"/>
                <a:ea typeface="微软雅黑 Light" panose="020B0502040204020203" pitchFamily="34" charset="-122"/>
              </a:rPr>
              <a:t>全国绝大多数开设无人机应用技术专业的高职院校在使用这套教材。</a:t>
            </a:r>
            <a:endParaRPr lang="zh-CN" altLang="en-US" sz="1600" dirty="0">
              <a:latin typeface="微软雅黑 Light" panose="020B0502040204020203" pitchFamily="34" charset="-122"/>
              <a:ea typeface="微软雅黑 Light" panose="020B0502040204020203" pitchFamily="34" charset="-122"/>
            </a:endParaRPr>
          </a:p>
        </p:txBody>
      </p:sp>
      <p:grpSp>
        <p:nvGrpSpPr>
          <p:cNvPr id="4" name="组合 3"/>
          <p:cNvGrpSpPr/>
          <p:nvPr/>
        </p:nvGrpSpPr>
        <p:grpSpPr>
          <a:xfrm>
            <a:off x="635" y="948055"/>
            <a:ext cx="9143365" cy="1965325"/>
            <a:chOff x="-22" y="4170"/>
            <a:chExt cx="19221" cy="3068"/>
          </a:xfrm>
        </p:grpSpPr>
        <p:pic>
          <p:nvPicPr>
            <p:cNvPr id="2055" name="图片 2"/>
            <p:cNvPicPr>
              <a:picLocks noChangeAspect="1"/>
            </p:cNvPicPr>
            <p:nvPr/>
          </p:nvPicPr>
          <p:blipFill>
            <a:blip r:embed="rId1"/>
            <a:stretch>
              <a:fillRect/>
            </a:stretch>
          </p:blipFill>
          <p:spPr>
            <a:xfrm>
              <a:off x="-22" y="4170"/>
              <a:ext cx="4262" cy="3068"/>
            </a:xfrm>
            <a:prstGeom prst="rect">
              <a:avLst/>
            </a:prstGeom>
            <a:noFill/>
            <a:ln w="9525">
              <a:noFill/>
            </a:ln>
          </p:spPr>
        </p:pic>
        <p:pic>
          <p:nvPicPr>
            <p:cNvPr id="2056" name="图片 4"/>
            <p:cNvPicPr>
              <a:picLocks noChangeAspect="1"/>
            </p:cNvPicPr>
            <p:nvPr/>
          </p:nvPicPr>
          <p:blipFill>
            <a:blip r:embed="rId2"/>
            <a:stretch>
              <a:fillRect/>
            </a:stretch>
          </p:blipFill>
          <p:spPr>
            <a:xfrm>
              <a:off x="4240" y="4170"/>
              <a:ext cx="5853" cy="3068"/>
            </a:xfrm>
            <a:prstGeom prst="rect">
              <a:avLst/>
            </a:prstGeom>
            <a:noFill/>
            <a:ln w="9525">
              <a:noFill/>
            </a:ln>
          </p:spPr>
        </p:pic>
        <p:pic>
          <p:nvPicPr>
            <p:cNvPr id="5" name="图片 9"/>
            <p:cNvPicPr>
              <a:picLocks noChangeAspect="1"/>
            </p:cNvPicPr>
            <p:nvPr/>
          </p:nvPicPr>
          <p:blipFill>
            <a:blip r:embed="rId3"/>
            <a:stretch>
              <a:fillRect/>
            </a:stretch>
          </p:blipFill>
          <p:spPr>
            <a:xfrm>
              <a:off x="10093" y="4170"/>
              <a:ext cx="3952" cy="3068"/>
            </a:xfrm>
            <a:prstGeom prst="rect">
              <a:avLst/>
            </a:prstGeom>
            <a:noFill/>
            <a:ln w="9525">
              <a:noFill/>
            </a:ln>
          </p:spPr>
        </p:pic>
        <p:pic>
          <p:nvPicPr>
            <p:cNvPr id="2058" name="图片 10"/>
            <p:cNvPicPr>
              <a:picLocks noChangeAspect="1"/>
            </p:cNvPicPr>
            <p:nvPr/>
          </p:nvPicPr>
          <p:blipFill>
            <a:blip r:embed="rId4"/>
            <a:stretch>
              <a:fillRect/>
            </a:stretch>
          </p:blipFill>
          <p:spPr>
            <a:xfrm>
              <a:off x="14045" y="4170"/>
              <a:ext cx="5155" cy="3068"/>
            </a:xfrm>
            <a:prstGeom prst="rect">
              <a:avLst/>
            </a:prstGeom>
            <a:noFill/>
            <a:ln w="9525">
              <a:noFill/>
            </a:ln>
          </p:spPr>
        </p:pic>
      </p:grpSp>
      <p:cxnSp>
        <p:nvCxnSpPr>
          <p:cNvPr id="32" name="直接连接符 31"/>
          <p:cNvCxnSpPr/>
          <p:nvPr/>
        </p:nvCxnSpPr>
        <p:spPr>
          <a:xfrm>
            <a:off x="-18415" y="771208"/>
            <a:ext cx="3510906"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230505" y="1154430"/>
            <a:ext cx="5327650" cy="3384550"/>
          </a:xfrm>
          <a:prstGeom prst="rect">
            <a:avLst/>
          </a:prstGeom>
          <a:noFill/>
          <a:ln w="9525">
            <a:noFill/>
          </a:ln>
        </p:spPr>
        <p:txBody>
          <a:bodyPr wrap="square">
            <a:spAutoFit/>
          </a:bodyPr>
          <a:p>
            <a:pPr marL="0" indent="341630" algn="just">
              <a:buClrTx/>
              <a:buSzTx/>
              <a:buFontTx/>
            </a:pPr>
            <a:endParaRPr lang="zh-CN" altLang="en-US" sz="1600" b="0" dirty="0">
              <a:latin typeface="微软雅黑 Light" panose="020B0502040204020203" pitchFamily="34" charset="-122"/>
              <a:ea typeface="微软雅黑 Light" panose="020B0502040204020203" pitchFamily="34" charset="-122"/>
            </a:endParaRPr>
          </a:p>
          <a:p>
            <a:pPr marL="0" indent="341630" algn="just">
              <a:buClrTx/>
              <a:buSzTx/>
              <a:buFontTx/>
            </a:pPr>
            <a:endParaRPr lang="zh-CN" altLang="en-US" sz="1600" b="0" dirty="0">
              <a:latin typeface="微软雅黑 Light" panose="020B0502040204020203" pitchFamily="34" charset="-122"/>
              <a:ea typeface="微软雅黑 Light" panose="020B0502040204020203" pitchFamily="34" charset="-122"/>
            </a:endParaRPr>
          </a:p>
          <a:p>
            <a:pPr marL="0" indent="341630" algn="just">
              <a:buClrTx/>
              <a:buSzTx/>
              <a:buFontTx/>
            </a:pPr>
            <a:r>
              <a:rPr lang="zh-CN" altLang="en-US" sz="1600" b="0" dirty="0">
                <a:latin typeface="微软雅黑 Light" panose="020B0502040204020203" pitchFamily="34" charset="-122"/>
                <a:ea typeface="微软雅黑 Light" panose="020B0502040204020203" pitchFamily="34" charset="-122"/>
              </a:rPr>
              <a:t>无人机概论、无人机总体设计、无人机飞行控制与自主飞行、无人机飞控系统余度体系架构与管理技术、无人机空域安全与感知规避技术、无人机作战使命与任务载荷、无人机任务与路径规划、无人机视觉导航技术、无人机载SAR图像信息提取技术、无人机多机协同技术、无人机防相撞技术、无人机健康管理、无人机后勤保障等。</a:t>
            </a:r>
            <a:endParaRPr lang="zh-CN" altLang="en-US" sz="1600" b="0" dirty="0">
              <a:latin typeface="微软雅黑 Light" panose="020B0502040204020203" pitchFamily="34" charset="-122"/>
              <a:ea typeface="微软雅黑 Light" panose="020B0502040204020203" pitchFamily="34" charset="-122"/>
            </a:endParaRPr>
          </a:p>
          <a:p>
            <a:pPr marL="0" indent="341630" algn="just">
              <a:buClrTx/>
              <a:buSzTx/>
              <a:buFontTx/>
            </a:pPr>
            <a:endParaRPr lang="zh-CN" altLang="en-US" sz="1600" dirty="0">
              <a:latin typeface="微软雅黑 Light" panose="020B0502040204020203" pitchFamily="34" charset="-122"/>
              <a:ea typeface="微软雅黑 Light" panose="020B0502040204020203" pitchFamily="34" charset="-122"/>
            </a:endParaRPr>
          </a:p>
          <a:p>
            <a:pPr marL="0" indent="341630" algn="just">
              <a:buClrTx/>
              <a:buSzTx/>
              <a:buFontTx/>
            </a:pPr>
            <a:endParaRPr lang="zh-CN" altLang="en-US" sz="1600" dirty="0">
              <a:latin typeface="微软雅黑 Light" panose="020B0502040204020203" pitchFamily="34" charset="-122"/>
              <a:ea typeface="微软雅黑 Light" panose="020B0502040204020203" pitchFamily="34" charset="-122"/>
            </a:endParaRPr>
          </a:p>
          <a:p>
            <a:pPr marL="0" indent="133350"/>
            <a:endParaRPr lang="zh-CN" altLang="en-US"/>
          </a:p>
          <a:p>
            <a:pPr marL="0" indent="133350"/>
            <a:endParaRPr lang="zh-CN" altLang="en-US"/>
          </a:p>
          <a:p>
            <a:pPr marL="0" indent="133350"/>
            <a:endParaRPr lang="zh-CN" altLang="en-US"/>
          </a:p>
        </p:txBody>
      </p:sp>
      <p:cxnSp>
        <p:nvCxnSpPr>
          <p:cNvPr id="32" name="直接连接符 31"/>
          <p:cNvCxnSpPr/>
          <p:nvPr/>
        </p:nvCxnSpPr>
        <p:spPr>
          <a:xfrm>
            <a:off x="-19050" y="554038"/>
            <a:ext cx="3510906"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文本框 2"/>
          <p:cNvSpPr txBox="1"/>
          <p:nvPr/>
        </p:nvSpPr>
        <p:spPr>
          <a:xfrm>
            <a:off x="180340" y="132080"/>
            <a:ext cx="2900045" cy="368300"/>
          </a:xfrm>
          <a:prstGeom prst="rect">
            <a:avLst/>
          </a:prstGeom>
          <a:noFill/>
        </p:spPr>
        <p:txBody>
          <a:bodyPr wrap="none" rtlCol="0" anchor="t">
            <a:spAutoFit/>
          </a:bodyPr>
          <a:p>
            <a:r>
              <a:rPr lang="en-US" altLang="zh-CN" sz="1800" dirty="0">
                <a:latin typeface="黑体" panose="02010609060101010101" pitchFamily="49" charset="-122"/>
                <a:ea typeface="黑体" panose="02010609060101010101" pitchFamily="49" charset="-122"/>
                <a:sym typeface="+mn-ea"/>
              </a:rPr>
              <a:t>1.无人机系列图书涵盖内容</a:t>
            </a:r>
            <a:endParaRPr lang="zh-CN" altLang="en-US"/>
          </a:p>
        </p:txBody>
      </p:sp>
      <p:sp>
        <p:nvSpPr>
          <p:cNvPr id="17" name="Oval 16"/>
          <p:cNvSpPr/>
          <p:nvPr/>
        </p:nvSpPr>
        <p:spPr>
          <a:xfrm>
            <a:off x="5934710" y="787400"/>
            <a:ext cx="2940050" cy="2974975"/>
          </a:xfrm>
          <a:prstGeom prst="ellipse">
            <a:avLst/>
          </a:prstGeom>
          <a:blipFill dpi="0" rotWithShape="1">
            <a:blip r:embed="rId1"/>
            <a:srcRect/>
            <a:stretch>
              <a:fillRect l="-24491" t="-1674" r="-24491" b="-167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mn-ea"/>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Calibri" panose="020F0502020204030204" pitchFamily="34" charset="0"/>
                <a:ea typeface="+mn-ea"/>
                <a:cs typeface="+mn-cs"/>
              </a:defRPr>
            </a:lvl5pPr>
          </a:lstStyle>
          <a:p>
            <a:pPr lvl="0" algn="ctr" eaLnBrk="1" hangingPunct="1">
              <a:buNone/>
            </a:pPr>
            <a:endParaRPr lang="en-US" altLang="zh-CN" dirty="0">
              <a:solidFill>
                <a:srgbClr val="FFFFFF"/>
              </a:solidFill>
              <a:latin typeface="Calibri" panose="020F050202020403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450" decel="100000" fill="hold"/>
                                        <p:tgtEl>
                                          <p:spTgt spid="17"/>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KSO_WM_UNIT_TABLE_BEAUTIFY" val="smartTable{61ab6d2b-45ac-48ba-b232-ec6c0ea2c8dd}"/>
</p:tagLst>
</file>

<file path=ppt/tags/tag2.xml><?xml version="1.0" encoding="utf-8"?>
<p:tagLst xmlns:p="http://schemas.openxmlformats.org/presentationml/2006/main">
  <p:tag name="KSO_WM_UNIT_TABLE_BEAUTIFY" val="smartTable{d0b7d926-0a53-44ca-8e76-0f100eeab0d7}"/>
</p:tagLst>
</file>

<file path=ppt/tags/tag3.xml><?xml version="1.0" encoding="utf-8"?>
<p:tagLst xmlns:p="http://schemas.openxmlformats.org/presentationml/2006/main">
  <p:tag name="KSO_WM_TEMPLATE_CATEGORY" val="custom"/>
  <p:tag name="KSO_WM_TEMPLATE_INDEX" val="20186513"/>
  <p:tag name="KSO_WM_UNIT_TYPE" val="a"/>
  <p:tag name="KSO_WM_UNIT_INDEX" val="1"/>
  <p:tag name="KSO_WM_UNIT_ID" val="custom20186513_13*a*1"/>
  <p:tag name="KSO_WM_UNIT_LAYERLEVEL" val="1"/>
  <p:tag name="KSO_WM_UNIT_VALUE" val="15"/>
  <p:tag name="KSO_WM_UNIT_ISCONTENTSTITLE" val="0"/>
  <p:tag name="KSO_WM_UNIT_HIGHLIGHT" val="0"/>
  <p:tag name="KSO_WM_UNIT_COMPATIBLE" val="0"/>
  <p:tag name="KSO_WM_BEAUTIFY_FLAG" val="#wm#"/>
  <p:tag name="KSO_WM_TAG_VERSION" val="1.0"/>
  <p:tag name="KSO_WM_UNIT_PRESET_TEXT" val="单击此处添加标题"/>
  <p:tag name="KSO_WM_UNIT_DIAGRAM_ISNUMVISUAL" val="0"/>
  <p:tag name="KSO_WM_UNIT_DIAGRAM_ISREFERUNIT" val="0"/>
</p:tagLst>
</file>

<file path=ppt/tags/tag4.xml><?xml version="1.0" encoding="utf-8"?>
<p:tagLst xmlns:p="http://schemas.openxmlformats.org/presentationml/2006/main">
  <p:tag name="KSO_WPP_MARK_KEY" val="3b7525c0-1d49-40ca-adf6-792ac0517921"/>
  <p:tag name="COMMONDATA" val="eyJoZGlkIjoiMzdmNDUxMGRhZjc1MDBiYWRiODAzNTMxMTAxNTg3ZmU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4572</Words>
  <Application>WPS 演示</Application>
  <PresentationFormat>全屏显示(16:9)</PresentationFormat>
  <Paragraphs>386</Paragraphs>
  <Slides>24</Slides>
  <Notes>0</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24</vt:i4>
      </vt:variant>
    </vt:vector>
  </HeadingPairs>
  <TitlesOfParts>
    <vt:vector size="35" baseType="lpstr">
      <vt:lpstr>Arial</vt:lpstr>
      <vt:lpstr>宋体</vt:lpstr>
      <vt:lpstr>Wingdings</vt:lpstr>
      <vt:lpstr>Calibri</vt:lpstr>
      <vt:lpstr>微软雅黑 Light</vt:lpstr>
      <vt:lpstr>隶书</vt:lpstr>
      <vt:lpstr>微软雅黑</vt:lpstr>
      <vt:lpstr>黑体</vt:lpstr>
      <vt:lpstr>Arial Unicode MS</vt:lpstr>
      <vt:lpstr>Tahoma</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办公室</cp:lastModifiedBy>
  <cp:revision>442</cp:revision>
  <dcterms:created xsi:type="dcterms:W3CDTF">2017-12-23T14:23:00Z</dcterms:created>
  <dcterms:modified xsi:type="dcterms:W3CDTF">2023-06-28T05:39:52Z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4F5380D7C8544289AE636BDCF8FB44A3</vt:lpwstr>
  </property>
</Properties>
</file>