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7" r:id="rId3"/>
    <p:sldId id="265" r:id="rId5"/>
    <p:sldId id="1328" r:id="rId6"/>
    <p:sldId id="1329" r:id="rId7"/>
    <p:sldId id="1332" r:id="rId8"/>
    <p:sldId id="1333" r:id="rId9"/>
    <p:sldId id="1334" r:id="rId10"/>
    <p:sldId id="1335" r:id="rId11"/>
    <p:sldId id="1326" r:id="rId12"/>
    <p:sldId id="1336" r:id="rId13"/>
    <p:sldId id="1337" r:id="rId14"/>
    <p:sldId id="1345" r:id="rId15"/>
    <p:sldId id="1338" r:id="rId16"/>
    <p:sldId id="1346" r:id="rId17"/>
    <p:sldId id="1347" r:id="rId18"/>
    <p:sldId id="1355" r:id="rId19"/>
    <p:sldId id="1340" r:id="rId20"/>
    <p:sldId id="1341" r:id="rId21"/>
    <p:sldId id="291" r:id="rId22"/>
    <p:sldId id="1353" r:id="rId23"/>
  </p:sldIdLst>
  <p:sldSz cx="12192000" cy="6858000"/>
  <p:notesSz cx="6858000" cy="9144000"/>
  <p:custDataLst>
    <p:tags r:id="rId28"/>
  </p:custDataLst>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08" userDrawn="1">
          <p15:clr>
            <a:srgbClr val="A4A3A4"/>
          </p15:clr>
        </p15:guide>
        <p15:guide id="2" pos="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86" d="100"/>
          <a:sy n="86" d="100"/>
        </p:scale>
        <p:origin x="295" y="62"/>
      </p:cViewPr>
      <p:guideLst>
        <p:guide orient="horz" pos="2108"/>
        <p:guide pos="382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53.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65358145-6775-4E13-AD04-B1DC1FA0E7CE}"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685530" y="1143000"/>
            <a:ext cx="548694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BCCA80B6-1896-49AE-AE67-7DD649BC4CB3}"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a:xfrm>
            <a:off x="685800" y="1143000"/>
            <a:ext cx="5486400" cy="3086100"/>
          </a:xfrm>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p:cNvSpPr>
          <p:nvPr>
            <p:ph type="sldImg"/>
          </p:nvPr>
        </p:nvSpPr>
        <p:spPr>
          <a:xfrm>
            <a:off x="685800" y="1143000"/>
            <a:ext cx="5486400" cy="3086100"/>
          </a:xfrm>
        </p:spPr>
      </p:sp>
      <p:sp>
        <p:nvSpPr>
          <p:cNvPr id="84994" name="备注占位符 2"/>
          <p:cNvSpPr>
            <a:spLocks noGrp="1"/>
          </p:cNvSpPr>
          <p:nvPr>
            <p:ph type="body"/>
          </p:nvPr>
        </p:nvSpPr>
        <p:spPr/>
        <p:txBody>
          <a:bodyPr lIns="91440" tIns="45720" rIns="91440" bIns="45720" anchor="t"/>
          <a:lstStyle/>
          <a:p>
            <a:pPr lvl="0"/>
            <a:endParaRPr lang="zh-CN" altLang="en-US"/>
          </a:p>
        </p:txBody>
      </p:sp>
      <p:sp>
        <p:nvSpPr>
          <p:cNvPr id="849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p:cNvSpPr>
          <p:nvPr>
            <p:ph type="sldImg"/>
          </p:nvPr>
        </p:nvSpPr>
        <p:spPr>
          <a:xfrm>
            <a:off x="685800" y="1143000"/>
            <a:ext cx="5486400" cy="3086100"/>
          </a:xfrm>
        </p:spPr>
      </p:sp>
      <p:sp>
        <p:nvSpPr>
          <p:cNvPr id="84994" name="备注占位符 2"/>
          <p:cNvSpPr>
            <a:spLocks noGrp="1"/>
          </p:cNvSpPr>
          <p:nvPr>
            <p:ph type="body"/>
          </p:nvPr>
        </p:nvSpPr>
        <p:spPr/>
        <p:txBody>
          <a:bodyPr lIns="91440" tIns="45720" rIns="91440" bIns="45720" anchor="t"/>
          <a:lstStyle/>
          <a:p>
            <a:pPr lvl="0"/>
            <a:endParaRPr lang="zh-CN" altLang="en-US"/>
          </a:p>
        </p:txBody>
      </p:sp>
      <p:sp>
        <p:nvSpPr>
          <p:cNvPr id="849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a:xfrm>
            <a:off x="685800" y="1143000"/>
            <a:ext cx="5486400" cy="3086100"/>
          </a:xfrm>
        </p:spPr>
      </p:sp>
      <p:sp>
        <p:nvSpPr>
          <p:cNvPr id="33794" name="备注占位符 2"/>
          <p:cNvSpPr>
            <a:spLocks noGrp="1"/>
          </p:cNvSpPr>
          <p:nvPr>
            <p:ph type="body"/>
          </p:nvPr>
        </p:nvSpPr>
        <p:spPr/>
        <p:txBody>
          <a:bodyPr lIns="91440" tIns="45720" rIns="91440" bIns="45720" anchor="t"/>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页脚占位符 4"/>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6" name="灯片编号占位符 5"/>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页脚占位符 4"/>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6" name="灯片编号占位符 5"/>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83" y="365125"/>
            <a:ext cx="7735062"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页脚占位符 4"/>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6" name="灯片编号占位符 5"/>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页脚占位符 4"/>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6" name="灯片编号占位符 5"/>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页脚占位符 4"/>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6" name="灯片编号占位符 5"/>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83" y="1825625"/>
            <a:ext cx="518211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808" y="1825625"/>
            <a:ext cx="518211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页脚占位符 5"/>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7" name="灯片编号占位符 6"/>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871" y="2505075"/>
            <a:ext cx="5158295"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808" y="2505075"/>
            <a:ext cx="518369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8" name="页脚占位符 7"/>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9" name="灯片编号占位符 8"/>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4" name="页脚占位符 3"/>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5" name="灯片编号占位符 4"/>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3" name="页脚占位符 2"/>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4" name="灯片编号占位符 3"/>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页脚占位符 5"/>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7" name="灯片编号占位符 6"/>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83" y="6356350"/>
            <a:ext cx="2743470" cy="365125"/>
          </a:xfrm>
          <a:prstGeom prst="rect">
            <a:avLst/>
          </a:prstGeom>
        </p:spPr>
        <p:txBody>
          <a:bodyPr vert="horz" lIns="91440" tIns="45720" rIns="91440" bIns="45720" rtlCol="0" anchor="ct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页脚占位符 5"/>
          <p:cNvSpPr>
            <a:spLocks noGrp="1"/>
          </p:cNvSpPr>
          <p:nvPr>
            <p:ph type="ftr" sz="quarter" idx="11"/>
          </p:nvPr>
        </p:nvSpPr>
        <p:spPr>
          <a:xfrm>
            <a:off x="4038998" y="6356350"/>
            <a:ext cx="4115205" cy="365125"/>
          </a:xfrm>
          <a:prstGeom prst="rect">
            <a:avLst/>
          </a:prstGeom>
        </p:spPr>
        <p:txBody>
          <a:bodyPr vert="horz" lIns="91440" tIns="45720" rIns="91440" bIns="45720" rtlCol="0" anchor="ctr"/>
          <a:lstStyle/>
          <a:p>
            <a:pPr fontAlgn="auto"/>
            <a:endParaRPr lang="zh-CN" altLang="en-US" noProof="1"/>
          </a:p>
        </p:txBody>
      </p:sp>
      <p:sp>
        <p:nvSpPr>
          <p:cNvPr id="7" name="灯片编号占位符 6"/>
          <p:cNvSpPr>
            <a:spLocks noGrp="1"/>
          </p:cNvSpPr>
          <p:nvPr>
            <p:ph type="sldNum" sz="quarter" idx="12"/>
          </p:nvPr>
        </p:nvSpPr>
        <p:spPr>
          <a:xfrm>
            <a:off x="8611448" y="6356350"/>
            <a:ext cx="2743470" cy="365125"/>
          </a:xfrm>
          <a:prstGeom prst="rect">
            <a:avLst/>
          </a:prstGeom>
        </p:spPr>
        <p:txBody>
          <a:bodyPr vert="horz" lIns="91440" tIns="45720" rIns="91440" bIns="45720" rtlCol="0" anchor="ct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83" y="365125"/>
            <a:ext cx="10516635" cy="1325563"/>
          </a:xfrm>
          <a:prstGeom prst="rect">
            <a:avLst/>
          </a:prstGeom>
          <a:noFill/>
          <a:ln w="9525">
            <a:noFill/>
          </a:ln>
        </p:spPr>
        <p:txBody>
          <a:bodyPr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83" y="1825625"/>
            <a:ext cx="10516635" cy="4351338"/>
          </a:xfrm>
          <a:prstGeom prst="rect">
            <a:avLst/>
          </a:prstGeom>
          <a:noFill/>
          <a:ln w="9525">
            <a:noFill/>
          </a:ln>
        </p:spPr>
        <p:txBody>
          <a:bodyPr lIns="91440" tIns="45720" rIns="91440" bIns="45720" anchor="t"/>
          <a:lstStyle/>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7CD9937B-A2D3-444C-AFAC-77B0D54A7AA1}"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F6DC07EC-7536-4C19-A94F-0E6A7F2593E2}"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9.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tags" Target="../tags/tag20.xml"/><Relationship Id="rId2" Type="http://schemas.openxmlformats.org/officeDocument/2006/relationships/image" Target="../media/image1.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5.png"/><Relationship Id="rId2" Type="http://schemas.openxmlformats.org/officeDocument/2006/relationships/image" Target="../media/image3.jpeg"/><Relationship Id="rId11" Type="http://schemas.openxmlformats.org/officeDocument/2006/relationships/notesSlide" Target="../notesSlides/notesSlide13.xml"/><Relationship Id="rId10" Type="http://schemas.openxmlformats.org/officeDocument/2006/relationships/slideLayout" Target="../slideLayouts/slideLayout1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5.png"/><Relationship Id="rId2" Type="http://schemas.openxmlformats.org/officeDocument/2006/relationships/image" Target="../media/image3.jpeg"/><Relationship Id="rId11" Type="http://schemas.openxmlformats.org/officeDocument/2006/relationships/notesSlide" Target="../notesSlides/notesSlide14.xml"/><Relationship Id="rId10" Type="http://schemas.openxmlformats.org/officeDocument/2006/relationships/slideLayout" Target="../slideLayouts/slideLayout1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5.png"/><Relationship Id="rId2" Type="http://schemas.openxmlformats.org/officeDocument/2006/relationships/image" Target="../media/image3.jpeg"/><Relationship Id="rId11" Type="http://schemas.openxmlformats.org/officeDocument/2006/relationships/notesSlide" Target="../notesSlides/notesSlide15.xml"/><Relationship Id="rId10" Type="http://schemas.openxmlformats.org/officeDocument/2006/relationships/slideLayout" Target="../slideLayouts/slideLayout12.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5.png"/><Relationship Id="rId2" Type="http://schemas.openxmlformats.org/officeDocument/2006/relationships/image" Target="../media/image3.jpeg"/><Relationship Id="rId12" Type="http://schemas.openxmlformats.org/officeDocument/2006/relationships/notesSlide" Target="../notesSlides/notesSlide16.xml"/><Relationship Id="rId11" Type="http://schemas.openxmlformats.org/officeDocument/2006/relationships/slideLayout" Target="../slideLayouts/slideLayout12.xml"/><Relationship Id="rId10" Type="http://schemas.openxmlformats.org/officeDocument/2006/relationships/image" Target="../media/image11.png"/><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46.xml"/><Relationship Id="rId4" Type="http://schemas.openxmlformats.org/officeDocument/2006/relationships/image" Target="../media/image3.jpeg"/><Relationship Id="rId3" Type="http://schemas.openxmlformats.org/officeDocument/2006/relationships/tags" Target="../tags/tag45.xml"/><Relationship Id="rId2" Type="http://schemas.openxmlformats.org/officeDocument/2006/relationships/image" Target="../media/image1.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media/image3.jpe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ags" Target="../tags/tag52.xml"/><Relationship Id="rId4" Type="http://schemas.openxmlformats.org/officeDocument/2006/relationships/image" Target="../media/image3.jpe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2.xml"/><Relationship Id="rId6"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image" Target="../media/image3.jpe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13.xml"/><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tags" Target="../tags/tag15.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3.jpeg"/><Relationship Id="rId3" Type="http://schemas.openxmlformats.org/officeDocument/2006/relationships/tags" Target="../tags/tag16.xml"/><Relationship Id="rId2" Type="http://schemas.openxmlformats.org/officeDocument/2006/relationships/image" Target="../media/image1.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tags" Target="../tags/tag17.xml"/><Relationship Id="rId2" Type="http://schemas.openxmlformats.org/officeDocument/2006/relationships/image" Target="../media/image8.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7" name="组合 326"/>
          <p:cNvGrpSpPr/>
          <p:nvPr/>
        </p:nvGrpSpPr>
        <p:grpSpPr>
          <a:xfrm flipH="1" flipV="1">
            <a:off x="0" y="915971"/>
            <a:ext cx="12090400" cy="217278"/>
            <a:chOff x="3339156" y="2641879"/>
            <a:chExt cx="5804844" cy="0"/>
          </a:xfrm>
        </p:grpSpPr>
        <p:cxnSp>
          <p:nvCxnSpPr>
            <p:cNvPr id="328" name="直接连接符 327"/>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sp>
        <p:nvSpPr>
          <p:cNvPr id="4" name="燕尾形 3"/>
          <p:cNvSpPr/>
          <p:nvPr/>
        </p:nvSpPr>
        <p:spPr>
          <a:xfrm>
            <a:off x="10969908" y="2719070"/>
            <a:ext cx="447675" cy="447675"/>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3" name="燕尾形 2"/>
          <p:cNvSpPr/>
          <p:nvPr/>
        </p:nvSpPr>
        <p:spPr>
          <a:xfrm>
            <a:off x="11325825" y="2719070"/>
            <a:ext cx="447675" cy="447675"/>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550" y="120650"/>
            <a:ext cx="4274185" cy="989965"/>
          </a:xfrm>
          <a:prstGeom prst="rect">
            <a:avLst/>
          </a:prstGeom>
        </p:spPr>
      </p:pic>
      <p:sp>
        <p:nvSpPr>
          <p:cNvPr id="9" name="文本框 8"/>
          <p:cNvSpPr txBox="1"/>
          <p:nvPr/>
        </p:nvSpPr>
        <p:spPr>
          <a:xfrm>
            <a:off x="2983328" y="2016368"/>
            <a:ext cx="6173372" cy="400110"/>
          </a:xfrm>
          <a:prstGeom prst="rect">
            <a:avLst/>
          </a:prstGeom>
          <a:noFill/>
        </p:spPr>
        <p:txBody>
          <a:bodyPr wrap="square" rtlCol="0">
            <a:spAutoFit/>
          </a:bodyPr>
          <a:lstStyle/>
          <a:p>
            <a:r>
              <a:rPr lang="en-US" altLang="zh-CN" dirty="0"/>
              <a:t> </a:t>
            </a:r>
            <a:r>
              <a:rPr lang="en-US" altLang="zh-CN" sz="2000" dirty="0">
                <a:solidFill>
                  <a:srgbClr val="C00000"/>
                </a:solidFill>
                <a:latin typeface="方正粗黑宋简体" panose="02000000000000000000" pitchFamily="2" charset="-122"/>
                <a:ea typeface="方正粗黑宋简体" panose="02000000000000000000" pitchFamily="2" charset="-122"/>
                <a:sym typeface="+mn-ea"/>
              </a:rPr>
              <a:t>2023 </a:t>
            </a:r>
            <a:r>
              <a:rPr lang="zh-CN" altLang="en-US" sz="2000" dirty="0">
                <a:solidFill>
                  <a:srgbClr val="C00000"/>
                </a:solidFill>
                <a:latin typeface="方正粗黑宋简体" panose="02000000000000000000" pitchFamily="2" charset="-122"/>
                <a:ea typeface="方正粗黑宋简体" panose="02000000000000000000" pitchFamily="2" charset="-122"/>
                <a:sym typeface="+mn-ea"/>
              </a:rPr>
              <a:t>全国大学出版社新优教材项目合作推介洽谈会</a:t>
            </a:r>
            <a:endParaRPr lang="zh-CN" altLang="en-US" sz="2000" dirty="0">
              <a:solidFill>
                <a:srgbClr val="C00000"/>
              </a:solidFill>
            </a:endParaRPr>
          </a:p>
        </p:txBody>
      </p:sp>
      <p:sp>
        <p:nvSpPr>
          <p:cNvPr id="11" name="文本框 10"/>
          <p:cNvSpPr txBox="1"/>
          <p:nvPr/>
        </p:nvSpPr>
        <p:spPr>
          <a:xfrm>
            <a:off x="2063750" y="2839366"/>
            <a:ext cx="8362950" cy="1015663"/>
          </a:xfrm>
          <a:prstGeom prst="rect">
            <a:avLst/>
          </a:prstGeom>
          <a:noFill/>
        </p:spPr>
        <p:txBody>
          <a:bodyPr wrap="square">
            <a:spAutoFit/>
          </a:bodyPr>
          <a:lstStyle/>
          <a:p>
            <a:r>
              <a:rPr lang="zh-CN" altLang="en-US" sz="6000" dirty="0">
                <a:solidFill>
                  <a:srgbClr val="C00000"/>
                </a:solidFill>
                <a:latin typeface="华文琥珀" panose="02010800040101010101" pitchFamily="2" charset="-122"/>
                <a:ea typeface="华文琥珀" panose="02010800040101010101" pitchFamily="2" charset="-122"/>
              </a:rPr>
              <a:t>人工智能教育</a:t>
            </a:r>
            <a:r>
              <a:rPr lang="zh-CN" altLang="en-US" sz="6000" dirty="0">
                <a:solidFill>
                  <a:schemeClr val="bg2">
                    <a:lumMod val="25000"/>
                  </a:schemeClr>
                </a:solidFill>
                <a:latin typeface="华文彩云" panose="02010800040101010101" pitchFamily="2" charset="-122"/>
                <a:ea typeface="华文彩云" panose="02010800040101010101" pitchFamily="2" charset="-122"/>
              </a:rPr>
              <a:t>系列教材</a:t>
            </a:r>
            <a:endParaRPr lang="zh-CN" altLang="en-US" sz="6000" dirty="0">
              <a:solidFill>
                <a:schemeClr val="bg2">
                  <a:lumMod val="25000"/>
                </a:schemeClr>
              </a:solidFill>
            </a:endParaRPr>
          </a:p>
        </p:txBody>
      </p:sp>
      <p:sp>
        <p:nvSpPr>
          <p:cNvPr id="13" name="文本框 12"/>
          <p:cNvSpPr txBox="1"/>
          <p:nvPr/>
        </p:nvSpPr>
        <p:spPr>
          <a:xfrm>
            <a:off x="4114800" y="4133334"/>
            <a:ext cx="4210050" cy="461665"/>
          </a:xfrm>
          <a:prstGeom prst="rect">
            <a:avLst/>
          </a:prstGeom>
          <a:noFill/>
        </p:spPr>
        <p:txBody>
          <a:bodyPr wrap="square">
            <a:spAutoFit/>
          </a:bodyPr>
          <a:lstStyle/>
          <a:p>
            <a:r>
              <a:rPr lang="zh-CN" altLang="en-US" sz="2400" dirty="0">
                <a:latin typeface="华文细黑" panose="02010600040101010101" charset="-122"/>
                <a:ea typeface="华文细黑" panose="02010600040101010101" charset="-122"/>
              </a:rPr>
              <a:t>人工智能引领我们走向新未来</a:t>
            </a:r>
            <a:endParaRPr lang="zh-CN" altLang="en-US" sz="2400" dirty="0"/>
          </a:p>
        </p:txBody>
      </p:sp>
      <p:sp>
        <p:nvSpPr>
          <p:cNvPr id="15" name="文本框 14"/>
          <p:cNvSpPr txBox="1"/>
          <p:nvPr/>
        </p:nvSpPr>
        <p:spPr>
          <a:xfrm>
            <a:off x="5499100" y="5568434"/>
            <a:ext cx="2159000" cy="369332"/>
          </a:xfrm>
          <a:prstGeom prst="rect">
            <a:avLst/>
          </a:prstGeom>
          <a:noFill/>
        </p:spPr>
        <p:txBody>
          <a:bodyPr wrap="square">
            <a:spAutoFit/>
          </a:bodyPr>
          <a:lstStyle/>
          <a:p>
            <a:r>
              <a:rPr lang="en-US" altLang="zh-CN" sz="1800" dirty="0">
                <a:solidFill>
                  <a:schemeClr val="bg2">
                    <a:lumMod val="50000"/>
                  </a:schemeClr>
                </a:solidFill>
                <a:latin typeface="黑体" panose="02010609060101010101" pitchFamily="49" charset="-122"/>
                <a:ea typeface="黑体" panose="02010609060101010101" pitchFamily="49" charset="-122"/>
              </a:rPr>
              <a:t>2023</a:t>
            </a:r>
            <a:r>
              <a:rPr lang="zh-CN" altLang="en-US" sz="1800" dirty="0">
                <a:solidFill>
                  <a:schemeClr val="bg2">
                    <a:lumMod val="50000"/>
                  </a:schemeClr>
                </a:solidFill>
                <a:latin typeface="黑体" panose="02010609060101010101" pitchFamily="49" charset="-122"/>
                <a:ea typeface="黑体" panose="02010609060101010101" pitchFamily="49" charset="-122"/>
              </a:rPr>
              <a:t>年</a:t>
            </a:r>
            <a:r>
              <a:rPr lang="en-US" altLang="zh-CN" sz="1800" dirty="0">
                <a:solidFill>
                  <a:schemeClr val="bg2">
                    <a:lumMod val="50000"/>
                  </a:schemeClr>
                </a:solidFill>
                <a:latin typeface="黑体" panose="02010609060101010101" pitchFamily="49" charset="-122"/>
                <a:ea typeface="黑体" panose="02010609060101010101" pitchFamily="49" charset="-122"/>
              </a:rPr>
              <a:t>6</a:t>
            </a:r>
            <a:r>
              <a:rPr lang="zh-CN" altLang="en-US" sz="1800" dirty="0">
                <a:solidFill>
                  <a:schemeClr val="bg2">
                    <a:lumMod val="50000"/>
                  </a:schemeClr>
                </a:solidFill>
                <a:latin typeface="黑体" panose="02010609060101010101" pitchFamily="49" charset="-122"/>
                <a:ea typeface="黑体" panose="02010609060101010101" pitchFamily="49" charset="-122"/>
              </a:rPr>
              <a:t>月  兰州</a:t>
            </a:r>
            <a:endParaRPr lang="zh-CN" altLang="en-US" sz="1800" dirty="0">
              <a:solidFill>
                <a:schemeClr val="bg2">
                  <a:lumMod val="50000"/>
                </a:schemeClr>
              </a:solidFill>
              <a:latin typeface="黑体" panose="02010609060101010101" pitchFamily="49" charset="-122"/>
              <a:ea typeface="黑体" panose="02010609060101010101" pitchFamily="49" charset="-122"/>
            </a:endParaRPr>
          </a:p>
        </p:txBody>
      </p:sp>
      <p:sp>
        <p:nvSpPr>
          <p:cNvPr id="16" name="矩形 15"/>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2"/>
            </p:custDataLst>
          </p:nvPr>
        </p:nvPicPr>
        <p:blipFill>
          <a:blip r:embed="rId3"/>
          <a:stretch>
            <a:fillRect/>
          </a:stretch>
        </p:blipFill>
        <p:spPr>
          <a:xfrm>
            <a:off x="67945" y="1156335"/>
            <a:ext cx="1995805" cy="2297430"/>
          </a:xfrm>
          <a:prstGeom prst="rect">
            <a:avLst/>
          </a:prstGeom>
        </p:spPr>
      </p:pic>
      <p:pic>
        <p:nvPicPr>
          <p:cNvPr id="5" name="图片 4" descr="组合12"/>
          <p:cNvPicPr>
            <a:picLocks noChangeAspect="1"/>
          </p:cNvPicPr>
          <p:nvPr>
            <p:custDataLst>
              <p:tags r:id="rId4"/>
            </p:custDataLst>
          </p:nvPr>
        </p:nvPicPr>
        <p:blipFill>
          <a:blip r:embed="rId5"/>
          <a:stretch>
            <a:fillRect/>
          </a:stretch>
        </p:blipFill>
        <p:spPr>
          <a:xfrm>
            <a:off x="8324850" y="4594860"/>
            <a:ext cx="3901440" cy="219456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6457950" y="1447800"/>
            <a:ext cx="4603750" cy="3244850"/>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rtl="0"/>
            <a:endParaRPr lang="zh-CN" altLang="en-US" sz="1800">
              <a:latin typeface="Arial" panose="020B0604020202020204" pitchFamily="34" charset="0"/>
            </a:endParaRPr>
          </a:p>
        </p:txBody>
      </p:sp>
      <p:sp>
        <p:nvSpPr>
          <p:cNvPr id="21" name="文本占位符 176130"/>
          <p:cNvSpPr txBox="1">
            <a:spLocks noChangeArrowheads="1"/>
          </p:cNvSpPr>
          <p:nvPr/>
        </p:nvSpPr>
        <p:spPr>
          <a:xfrm>
            <a:off x="6819900" y="2139950"/>
            <a:ext cx="3905250" cy="2442528"/>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en-US" altLang="zh-CN" b="1" dirty="0"/>
              <a:t>    </a:t>
            </a:r>
            <a:r>
              <a:rPr lang="zh-CN" altLang="zh-CN" b="1" dirty="0"/>
              <a:t>本系列教程是由教育部“人工智能+教育”标杆大学西安电子科技大学，全国唯一人工智能与智能科学与技术本科双一流专业教学团队组织编写。</a:t>
            </a:r>
            <a:endParaRPr lang="zh-CN" altLang="en-US" b="1" dirty="0"/>
          </a:p>
          <a:p>
            <a:pPr>
              <a:lnSpc>
                <a:spcPct val="150000"/>
              </a:lnSpc>
            </a:pPr>
            <a:endParaRPr lang="zh-CN" altLang="en-US" sz="1400" dirty="0"/>
          </a:p>
        </p:txBody>
      </p:sp>
      <p:grpSp>
        <p:nvGrpSpPr>
          <p:cNvPr id="5" name="组合 4"/>
          <p:cNvGrpSpPr/>
          <p:nvPr/>
        </p:nvGrpSpPr>
        <p:grpSpPr>
          <a:xfrm>
            <a:off x="7648997" y="1172885"/>
            <a:ext cx="2415753" cy="549829"/>
            <a:chOff x="5897791" y="3642729"/>
            <a:chExt cx="5068314" cy="528059"/>
          </a:xfrm>
        </p:grpSpPr>
        <p:sp>
          <p:nvSpPr>
            <p:cNvPr id="22" name="矩形: 圆角 21"/>
            <p:cNvSpPr/>
            <p:nvPr/>
          </p:nvSpPr>
          <p:spPr bwMode="auto">
            <a:xfrm>
              <a:off x="5897791" y="3642729"/>
              <a:ext cx="5068314" cy="528059"/>
            </a:xfrm>
            <a:prstGeom prst="roundRect">
              <a:avLst>
                <a:gd name="adj" fmla="val 50000"/>
              </a:avLst>
            </a:prstGeom>
            <a:solidFill>
              <a:srgbClr val="C00000"/>
            </a:solidFill>
            <a:ln w="9525" cap="flat">
              <a:solidFill>
                <a:srgbClr val="C00000"/>
              </a:solidFill>
              <a:prstDash val="solid"/>
              <a:miter lim="800000"/>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pPr algn="ctr"/>
              <a:endParaRPr lang="zh-CN" altLang="en-US" sz="2000">
                <a:solidFill>
                  <a:schemeClr val="accent2"/>
                </a:solidFill>
                <a:latin typeface="+mn-lt"/>
                <a:ea typeface="+mn-ea"/>
                <a:cs typeface="+mn-ea"/>
              </a:endParaRPr>
            </a:p>
          </p:txBody>
        </p:sp>
        <p:sp>
          <p:nvSpPr>
            <p:cNvPr id="23" name="文本框 22"/>
            <p:cNvSpPr txBox="1"/>
            <p:nvPr/>
          </p:nvSpPr>
          <p:spPr>
            <a:xfrm>
              <a:off x="6162082" y="3676751"/>
              <a:ext cx="4391027" cy="442147"/>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lang="zh-CN" altLang="en-US" sz="2400" dirty="0">
                  <a:solidFill>
                    <a:schemeClr val="bg1"/>
                  </a:solidFill>
                  <a:latin typeface="华文琥珀" panose="02010800040101010101" pitchFamily="2" charset="-122"/>
                  <a:ea typeface="华文琥珀" panose="02010800040101010101" pitchFamily="2" charset="-122"/>
                </a:rPr>
                <a:t>专 家 团  队</a:t>
              </a:r>
              <a:endParaRPr lang="zh-CN" altLang="en-US" sz="2400" noProof="1">
                <a:solidFill>
                  <a:schemeClr val="bg1"/>
                </a:solidFill>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71" y="1076618"/>
            <a:ext cx="4859942" cy="5519107"/>
          </a:xfrm>
          <a:prstGeom prst="rect">
            <a:avLst/>
          </a:prstGeom>
        </p:spPr>
      </p:pic>
      <p:sp>
        <p:nvSpPr>
          <p:cNvPr id="4" name="文本框 3"/>
          <p:cNvSpPr txBox="1"/>
          <p:nvPr>
            <p:custDataLst>
              <p:tags r:id="rId3"/>
            </p:custDataLst>
          </p:nvPr>
        </p:nvSpPr>
        <p:spPr>
          <a:xfrm>
            <a:off x="3211195" y="12065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7" name="图片 6" descr="组合12"/>
          <p:cNvPicPr>
            <a:picLocks noChangeAspect="1"/>
          </p:cNvPicPr>
          <p:nvPr>
            <p:custDataLst>
              <p:tags r:id="rId4"/>
            </p:custDataLst>
          </p:nvPr>
        </p:nvPicPr>
        <p:blipFill>
          <a:blip r:embed="rId5"/>
          <a:stretch>
            <a:fillRect/>
          </a:stretch>
        </p:blipFill>
        <p:spPr>
          <a:xfrm>
            <a:off x="7917180" y="4692650"/>
            <a:ext cx="3901440" cy="219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childTnLst>
                          </p:cTn>
                        </p:par>
                        <p:par>
                          <p:cTn id="16" fill="hold">
                            <p:stCondLst>
                              <p:cond delay="11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9791983" y="2938780"/>
            <a:ext cx="152400" cy="828675"/>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5135845" y="2957830"/>
            <a:ext cx="1905000" cy="830263"/>
            <a:chOff x="4077325" y="2184739"/>
            <a:chExt cx="1903750" cy="829494"/>
          </a:xfrm>
        </p:grpSpPr>
        <p:sp>
          <p:nvSpPr>
            <p:cNvPr id="4" name="矩形 3"/>
            <p:cNvSpPr/>
            <p:nvPr/>
          </p:nvSpPr>
          <p:spPr>
            <a:xfrm>
              <a:off x="4077325" y="2184739"/>
              <a:ext cx="1783829" cy="829494"/>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9" name="文本框 32"/>
            <p:cNvSpPr txBox="1"/>
            <p:nvPr/>
          </p:nvSpPr>
          <p:spPr>
            <a:xfrm>
              <a:off x="4077325" y="2307098"/>
              <a:ext cx="1903750" cy="584233"/>
            </a:xfrm>
            <a:prstGeom prst="rect">
              <a:avLst/>
            </a:prstGeom>
            <a:noFill/>
            <a:ln w="9525">
              <a:noFill/>
            </a:ln>
          </p:spPr>
          <p:txBody>
            <a:bodyPr wrap="square" anchor="t">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rPr>
                <a:t>第三部分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192928" y="3121124"/>
            <a:ext cx="2449194" cy="645160"/>
          </a:xfrm>
          <a:prstGeom prst="rect">
            <a:avLst/>
          </a:prstGeom>
          <a:noFill/>
          <a:ln w="9525">
            <a:noFill/>
          </a:ln>
        </p:spPr>
        <p:txBody>
          <a:bodyPr wrap="square" anchor="t">
            <a:spAutoFit/>
          </a:bodyPr>
          <a:lstStyle/>
          <a:p>
            <a:pPr lvl="0"/>
            <a:r>
              <a:rPr lang="zh-CN" altLang="en-US" sz="3600" dirty="0">
                <a:solidFill>
                  <a:srgbClr val="C00000"/>
                </a:solidFill>
                <a:latin typeface="华文琥珀" panose="02010800040101010101" pitchFamily="2" charset="-122"/>
                <a:ea typeface="华文琥珀" panose="02010800040101010101" pitchFamily="2" charset="-122"/>
              </a:rPr>
              <a:t>教材品种</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7145620" y="3665855"/>
            <a:ext cx="2420938" cy="0"/>
          </a:xfrm>
          <a:prstGeom prst="line">
            <a:avLst/>
          </a:prstGeom>
          <a:ln>
            <a:solidFill>
              <a:srgbClr val="B6302E"/>
            </a:solidFill>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1"/>
          <a:stretch>
            <a:fillRect/>
          </a:stretch>
        </p:blipFill>
        <p:spPr>
          <a:xfrm>
            <a:off x="1963385" y="2505710"/>
            <a:ext cx="2817813" cy="1738313"/>
          </a:xfrm>
          <a:prstGeom prst="rect">
            <a:avLst/>
          </a:prstGeom>
          <a:noFill/>
          <a:ln w="9525">
            <a:noFill/>
          </a:ln>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3"/>
            </p:custDataLst>
          </p:nvPr>
        </p:nvPicPr>
        <p:blipFill>
          <a:blip r:embed="rId4"/>
          <a:stretch>
            <a:fillRect/>
          </a:stretch>
        </p:blipFill>
        <p:spPr>
          <a:xfrm>
            <a:off x="0" y="1166495"/>
            <a:ext cx="1995805" cy="2297430"/>
          </a:xfrm>
          <a:prstGeom prst="rect">
            <a:avLst/>
          </a:prstGeom>
        </p:spPr>
      </p:pic>
      <p:pic>
        <p:nvPicPr>
          <p:cNvPr id="2" name="图片 1" descr="组合12"/>
          <p:cNvPicPr>
            <a:picLocks noChangeAspect="1"/>
          </p:cNvPicPr>
          <p:nvPr>
            <p:custDataLst>
              <p:tags r:id="rId5"/>
            </p:custDataLst>
          </p:nvPr>
        </p:nvPicPr>
        <p:blipFill>
          <a:blip r:embed="rId6"/>
          <a:stretch>
            <a:fillRect/>
          </a:stretch>
        </p:blipFill>
        <p:spPr>
          <a:xfrm>
            <a:off x="7917180" y="4530090"/>
            <a:ext cx="3901440" cy="21945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组合12"/>
          <p:cNvPicPr>
            <a:picLocks noChangeAspect="1"/>
          </p:cNvPicPr>
          <p:nvPr/>
        </p:nvPicPr>
        <p:blipFill>
          <a:blip r:embed="rId1"/>
          <a:stretch>
            <a:fillRect/>
          </a:stretch>
        </p:blipFill>
        <p:spPr>
          <a:xfrm>
            <a:off x="768350" y="788670"/>
            <a:ext cx="10654665" cy="5993130"/>
          </a:xfrm>
          <a:prstGeom prst="rect">
            <a:avLst/>
          </a:prstGeom>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组合12"/>
          <p:cNvPicPr>
            <a:picLocks noChangeAspect="1"/>
          </p:cNvPicPr>
          <p:nvPr>
            <p:custDataLst>
              <p:tags r:id="rId1"/>
            </p:custDataLst>
          </p:nvPr>
        </p:nvPicPr>
        <p:blipFill>
          <a:blip r:embed="rId2"/>
          <a:stretch>
            <a:fillRect/>
          </a:stretch>
        </p:blipFill>
        <p:spPr>
          <a:xfrm>
            <a:off x="8385810" y="0"/>
            <a:ext cx="3901440" cy="219456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graphicFrame>
        <p:nvGraphicFramePr>
          <p:cNvPr id="14" name="表格 14"/>
          <p:cNvGraphicFramePr>
            <a:graphicFrameLocks noGrp="1"/>
          </p:cNvGraphicFramePr>
          <p:nvPr>
            <p:custDataLst>
              <p:tags r:id="rId4"/>
            </p:custDataLst>
          </p:nvPr>
        </p:nvGraphicFramePr>
        <p:xfrm>
          <a:off x="1986915" y="1789641"/>
          <a:ext cx="8173085" cy="5562600"/>
        </p:xfrm>
        <a:graphic>
          <a:graphicData uri="http://schemas.openxmlformats.org/drawingml/2006/table">
            <a:tbl>
              <a:tblPr firstRow="1" bandRow="1">
                <a:tableStyleId>{C083E6E3-FA7D-4D7B-A595-EF9225AFEA82}</a:tableStyleId>
              </a:tblPr>
              <a:tblGrid>
                <a:gridCol w="3344545"/>
                <a:gridCol w="1126490"/>
                <a:gridCol w="1971675"/>
                <a:gridCol w="173037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教材名称</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作者</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出版时间</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适用层次</a:t>
                      </a:r>
                      <a:endParaRPr lang="zh-CN" altLang="en-US" dirty="0"/>
                    </a:p>
                  </a:txBody>
                  <a:tcPr/>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智能数据挖掘与知识发现</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焦李成</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2021-08-27</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研究生</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深度学习</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刘玉良</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2020-03-12</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机器学习基础教程</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姚舜才</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2022-05-13</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图像模式识别</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张善文</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2020-06-02</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机器学习从入门到精通</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陈怡然</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2020-08-25</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智能视频分析与步态识别</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李占利</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2020-08-04</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研究生</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人工智能概论</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文常保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2020-07-24</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认知科学与脑机接口概论</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龚怡宏</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2020-11-24</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研究生</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深度学习方法解析与实战应用</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崔翛龙</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2020-10-13</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研究生</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人工智能</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王春林</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2020-09-16</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本科</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indent="0">
                        <a:buNone/>
                      </a:pPr>
                      <a:r>
                        <a:rPr lang="zh-CN" sz="1600" b="0">
                          <a:solidFill>
                            <a:srgbClr val="000000"/>
                          </a:solidFill>
                          <a:latin typeface="Arial" panose="020B0604020202020204" pitchFamily="34" charset="0"/>
                          <a:ea typeface="宋体" panose="02010600030101010101" pitchFamily="2" charset="-122"/>
                        </a:rPr>
                        <a:t>人工神经网络理论及应用（英文版）</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文常保</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indent="0" algn="ctr">
                        <a:buNone/>
                      </a:pPr>
                      <a:r>
                        <a:rPr lang="en-US" sz="1600" b="0">
                          <a:solidFill>
                            <a:srgbClr val="000000"/>
                          </a:solidFill>
                          <a:latin typeface="宋体" panose="02010600030101010101" pitchFamily="2" charset="-122"/>
                        </a:rPr>
                        <a:t>2021-08-02</a:t>
                      </a:r>
                      <a:endParaRPr lang="en-US" altLang="en-US" sz="1600" b="0">
                        <a:solidFill>
                          <a:srgbClr val="000000"/>
                        </a:solidFill>
                        <a:latin typeface="宋体" panose="02010600030101010101" pitchFamily="2" charset="-122"/>
                      </a:endParaRPr>
                    </a:p>
                  </a:txBody>
                  <a:tcPr marL="12700" marR="12700" marT="12700" vert="horz" anchor="ctr" anchorCtr="0"/>
                </a:tc>
                <a:tc>
                  <a:txBody>
                    <a:bodyPr/>
                    <a:lstStyle/>
                    <a:p>
                      <a:pPr indent="0">
                        <a:buNone/>
                      </a:pPr>
                      <a:r>
                        <a:rPr lang="zh-CN" sz="1600" b="0">
                          <a:solidFill>
                            <a:srgbClr val="000000"/>
                          </a:solidFill>
                          <a:latin typeface="Arial" panose="020B0604020202020204" pitchFamily="34" charset="0"/>
                          <a:ea typeface="宋体" panose="02010600030101010101" pitchFamily="2" charset="-122"/>
                        </a:rPr>
                        <a:t>研究生</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bl>
          </a:graphicData>
        </a:graphic>
      </p:graphicFrame>
      <p:sp>
        <p:nvSpPr>
          <p:cNvPr id="15" name="矩形 14"/>
          <p:cNvSpPr/>
          <p:nvPr>
            <p:custDataLst>
              <p:tags r:id="rId5"/>
            </p:custDataLst>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6"/>
            </p:custDataLst>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custDataLst>
              <p:tags r:id="rId7"/>
            </p:custDataLst>
          </p:nvPr>
        </p:nvSpPr>
        <p:spPr>
          <a:xfrm>
            <a:off x="3134360" y="77343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6" name="图片 5"/>
          <p:cNvPicPr>
            <a:picLocks noChangeAspect="1"/>
          </p:cNvPicPr>
          <p:nvPr>
            <p:custDataLst>
              <p:tags r:id="rId8"/>
            </p:custDataLst>
          </p:nvPr>
        </p:nvPicPr>
        <p:blipFill>
          <a:blip r:embed="rId9"/>
          <a:stretch>
            <a:fillRect/>
          </a:stretch>
        </p:blipFill>
        <p:spPr>
          <a:xfrm>
            <a:off x="0" y="840740"/>
            <a:ext cx="1887220" cy="2172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组合12"/>
          <p:cNvPicPr>
            <a:picLocks noChangeAspect="1"/>
          </p:cNvPicPr>
          <p:nvPr>
            <p:custDataLst>
              <p:tags r:id="rId1"/>
            </p:custDataLst>
          </p:nvPr>
        </p:nvPicPr>
        <p:blipFill>
          <a:blip r:embed="rId2"/>
          <a:stretch>
            <a:fillRect/>
          </a:stretch>
        </p:blipFill>
        <p:spPr>
          <a:xfrm>
            <a:off x="8204200" y="120650"/>
            <a:ext cx="3901440" cy="219456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graphicFrame>
        <p:nvGraphicFramePr>
          <p:cNvPr id="14" name="表格 14"/>
          <p:cNvGraphicFramePr>
            <a:graphicFrameLocks noGrp="1"/>
          </p:cNvGraphicFramePr>
          <p:nvPr>
            <p:custDataLst>
              <p:tags r:id="rId4"/>
            </p:custDataLst>
          </p:nvPr>
        </p:nvGraphicFramePr>
        <p:xfrm>
          <a:off x="2032000" y="1819486"/>
          <a:ext cx="8128000" cy="4495165"/>
        </p:xfrm>
        <a:graphic>
          <a:graphicData uri="http://schemas.openxmlformats.org/drawingml/2006/table">
            <a:tbl>
              <a:tblPr firstRow="1" bandRow="1">
                <a:tableStyleId>{C083E6E3-FA7D-4D7B-A595-EF9225AFEA82}</a:tableStyleId>
              </a:tblPr>
              <a:tblGrid>
                <a:gridCol w="3390265"/>
                <a:gridCol w="1050925"/>
                <a:gridCol w="1654810"/>
                <a:gridCol w="2032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教材名称</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作者</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出版时间</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适用层次</a:t>
                      </a:r>
                      <a:endParaRPr lang="zh-CN" altLang="en-US" dirty="0"/>
                    </a:p>
                  </a:txBody>
                  <a:tcPr/>
                </a:tc>
              </a:tr>
              <a:tr h="415925">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智能视觉技术及应用</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朱光明</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2021-07-30</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人工智能算法实例集锦（Python语言）</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强彦</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2022-04-02</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人工智能伦理导论</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莫宏伟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2022-03-04</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机器学习与Python实践</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柳毅</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2022-07-29</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认知科学与脑机接口概论（第二版）</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龚怡宏</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2022-07-26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MindSpore深度学习入门与实践</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李万清</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2022-09-14</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智能机器人学</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张智军</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2022-11-07</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计算机视觉</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段先华</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2023-02-16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人工智能实验指导书</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李岩山</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2023-04-03</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计算智能导论</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尚荣华</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2019-08-16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简明人工智能</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焦李成</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2019-08-16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bl>
          </a:graphicData>
        </a:graphic>
      </p:graphicFrame>
      <p:sp>
        <p:nvSpPr>
          <p:cNvPr id="15" name="矩形 14"/>
          <p:cNvSpPr/>
          <p:nvPr>
            <p:custDataLst>
              <p:tags r:id="rId5"/>
            </p:custDataLst>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6"/>
            </p:custDataLst>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custDataLst>
              <p:tags r:id="rId7"/>
            </p:custDataLst>
          </p:nvPr>
        </p:nvSpPr>
        <p:spPr>
          <a:xfrm>
            <a:off x="3134360" y="77343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5" name="图片 4"/>
          <p:cNvPicPr>
            <a:picLocks noChangeAspect="1"/>
          </p:cNvPicPr>
          <p:nvPr>
            <p:custDataLst>
              <p:tags r:id="rId8"/>
            </p:custDataLst>
          </p:nvPr>
        </p:nvPicPr>
        <p:blipFill>
          <a:blip r:embed="rId9"/>
          <a:stretch>
            <a:fillRect/>
          </a:stretch>
        </p:blipFill>
        <p:spPr>
          <a:xfrm>
            <a:off x="133985" y="1042035"/>
            <a:ext cx="1689735" cy="1945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组合12"/>
          <p:cNvPicPr>
            <a:picLocks noChangeAspect="1"/>
          </p:cNvPicPr>
          <p:nvPr>
            <p:custDataLst>
              <p:tags r:id="rId1"/>
            </p:custDataLst>
          </p:nvPr>
        </p:nvPicPr>
        <p:blipFill>
          <a:blip r:embed="rId2"/>
          <a:stretch>
            <a:fillRect/>
          </a:stretch>
        </p:blipFill>
        <p:spPr>
          <a:xfrm>
            <a:off x="8290560" y="120650"/>
            <a:ext cx="3901440" cy="219456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graphicFrame>
        <p:nvGraphicFramePr>
          <p:cNvPr id="14" name="表格 14"/>
          <p:cNvGraphicFramePr>
            <a:graphicFrameLocks noGrp="1"/>
          </p:cNvGraphicFramePr>
          <p:nvPr>
            <p:custDataLst>
              <p:tags r:id="rId4"/>
            </p:custDataLst>
          </p:nvPr>
        </p:nvGraphicFramePr>
        <p:xfrm>
          <a:off x="2032000" y="1891876"/>
          <a:ext cx="8128000" cy="5562600"/>
        </p:xfrm>
        <a:graphic>
          <a:graphicData uri="http://schemas.openxmlformats.org/drawingml/2006/table">
            <a:tbl>
              <a:tblPr firstRow="1" bandRow="1">
                <a:tableStyleId>{C083E6E3-FA7D-4D7B-A595-EF9225AFEA82}</a:tableStyleId>
              </a:tblPr>
              <a:tblGrid>
                <a:gridCol w="3344545"/>
                <a:gridCol w="1126490"/>
                <a:gridCol w="1776095"/>
                <a:gridCol w="188087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教材名称</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出版时间</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适用层次</a:t>
                      </a:r>
                      <a:endParaRPr lang="zh-CN" altLang="en-US" dirty="0"/>
                    </a:p>
                  </a:txBody>
                  <a:tcPr/>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模式识别</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张向荣</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2019-08-16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量子计算智能</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李阳阳</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2019-08-16</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遥感影像深度学习智能解译与识别</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焦李成</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2019-10-14</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研究生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人工智能、类脑计算与图像解译前沿</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焦李成</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2020-03-31</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研究生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现代神经网络教程</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焦李成</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2020-09-07</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深度神经网络FPGA设计与实现</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孙其功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2020-11-20</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研究生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人工智能创新实验教程</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田小林</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2020-09-07</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大数据智能挖掘与影像解译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缑水平</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2022-04-29</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研究生</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现代机器学习</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王佳宁</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2022-05-24</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深度学习简明教程</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焦李成</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即将出版</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r h="370840">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智慧城市技术导论</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吴小俊</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即将出版</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c>
                  <a:txBody>
                    <a:bodyPr/>
                    <a:lstStyle/>
                    <a:p>
                      <a:pPr algn="l">
                        <a:buClrTx/>
                        <a:buSzTx/>
                        <a:buFontTx/>
                        <a:buNone/>
                      </a:pPr>
                      <a:r>
                        <a:rPr lang="zh-CN" sz="1600" b="0">
                          <a:solidFill>
                            <a:srgbClr val="000000"/>
                          </a:solidFill>
                          <a:latin typeface="Arial" panose="020B0604020202020204" pitchFamily="34" charset="0"/>
                          <a:ea typeface="宋体" panose="02010600030101010101" pitchFamily="2" charset="-122"/>
                        </a:rPr>
                        <a:t>本科</a:t>
                      </a:r>
                      <a:endParaRPr lang="zh-CN" sz="1600" b="0">
                        <a:solidFill>
                          <a:srgbClr val="000000"/>
                        </a:solidFill>
                        <a:latin typeface="Arial" panose="020B0604020202020204" pitchFamily="34" charset="0"/>
                        <a:ea typeface="宋体" panose="02010600030101010101" pitchFamily="2" charset="-122"/>
                      </a:endParaRPr>
                    </a:p>
                  </a:txBody>
                  <a:tcPr marL="12700" marR="12700" marT="12700" vert="horz" anchor="ctr" anchorCtr="0"/>
                </a:tc>
              </a:tr>
            </a:tbl>
          </a:graphicData>
        </a:graphic>
      </p:graphicFrame>
      <p:sp>
        <p:nvSpPr>
          <p:cNvPr id="15" name="矩形 14"/>
          <p:cNvSpPr/>
          <p:nvPr>
            <p:custDataLst>
              <p:tags r:id="rId5"/>
            </p:custDataLst>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6"/>
            </p:custDataLst>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custDataLst>
              <p:tags r:id="rId7"/>
            </p:custDataLst>
          </p:nvPr>
        </p:nvSpPr>
        <p:spPr>
          <a:xfrm>
            <a:off x="3134360" y="77343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7" name="图片 6"/>
          <p:cNvPicPr>
            <a:picLocks noChangeAspect="1"/>
          </p:cNvPicPr>
          <p:nvPr>
            <p:custDataLst>
              <p:tags r:id="rId8"/>
            </p:custDataLst>
          </p:nvPr>
        </p:nvPicPr>
        <p:blipFill>
          <a:blip r:embed="rId9"/>
          <a:stretch>
            <a:fillRect/>
          </a:stretch>
        </p:blipFill>
        <p:spPr>
          <a:xfrm>
            <a:off x="133985" y="878840"/>
            <a:ext cx="1689735" cy="1945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组合12"/>
          <p:cNvPicPr>
            <a:picLocks noChangeAspect="1"/>
          </p:cNvPicPr>
          <p:nvPr>
            <p:custDataLst>
              <p:tags r:id="rId1"/>
            </p:custDataLst>
          </p:nvPr>
        </p:nvPicPr>
        <p:blipFill>
          <a:blip r:embed="rId2"/>
          <a:stretch>
            <a:fillRect/>
          </a:stretch>
        </p:blipFill>
        <p:spPr>
          <a:xfrm>
            <a:off x="8290560" y="292735"/>
            <a:ext cx="3901440" cy="2194560"/>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15" name="矩形 14"/>
          <p:cNvSpPr/>
          <p:nvPr>
            <p:custDataLst>
              <p:tags r:id="rId4"/>
            </p:custDataLst>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custDataLst>
              <p:tags r:id="rId5"/>
            </p:custDataLst>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custDataLst>
              <p:tags r:id="rId6"/>
            </p:custDataLst>
          </p:nvPr>
        </p:nvSpPr>
        <p:spPr>
          <a:xfrm>
            <a:off x="3134360" y="87884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7" name="图片 6"/>
          <p:cNvPicPr>
            <a:picLocks noChangeAspect="1"/>
          </p:cNvPicPr>
          <p:nvPr>
            <p:custDataLst>
              <p:tags r:id="rId7"/>
            </p:custDataLst>
          </p:nvPr>
        </p:nvPicPr>
        <p:blipFill>
          <a:blip r:embed="rId8"/>
          <a:stretch>
            <a:fillRect/>
          </a:stretch>
        </p:blipFill>
        <p:spPr>
          <a:xfrm>
            <a:off x="209550" y="965200"/>
            <a:ext cx="1689735" cy="1945005"/>
          </a:xfrm>
          <a:prstGeom prst="rect">
            <a:avLst/>
          </a:prstGeom>
        </p:spPr>
      </p:pic>
      <p:pic>
        <p:nvPicPr>
          <p:cNvPr id="3" name="图片 2"/>
          <p:cNvPicPr>
            <a:picLocks noChangeAspect="1"/>
          </p:cNvPicPr>
          <p:nvPr/>
        </p:nvPicPr>
        <p:blipFill>
          <a:blip r:embed="rId9"/>
          <a:stretch>
            <a:fillRect/>
          </a:stretch>
        </p:blipFill>
        <p:spPr>
          <a:xfrm>
            <a:off x="2235835" y="2756535"/>
            <a:ext cx="3177540" cy="3177540"/>
          </a:xfrm>
          <a:prstGeom prst="rect">
            <a:avLst/>
          </a:prstGeom>
        </p:spPr>
      </p:pic>
      <p:pic>
        <p:nvPicPr>
          <p:cNvPr id="6" name="图片 5"/>
          <p:cNvPicPr>
            <a:picLocks noChangeAspect="1"/>
          </p:cNvPicPr>
          <p:nvPr/>
        </p:nvPicPr>
        <p:blipFill>
          <a:blip r:embed="rId10"/>
          <a:stretch>
            <a:fillRect/>
          </a:stretch>
        </p:blipFill>
        <p:spPr>
          <a:xfrm>
            <a:off x="6769100" y="2756535"/>
            <a:ext cx="2946400" cy="294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9791983" y="2938780"/>
            <a:ext cx="152400" cy="828675"/>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5135845" y="2957830"/>
            <a:ext cx="1905000" cy="830263"/>
            <a:chOff x="4077325" y="2184739"/>
            <a:chExt cx="1903750" cy="829494"/>
          </a:xfrm>
        </p:grpSpPr>
        <p:sp>
          <p:nvSpPr>
            <p:cNvPr id="4" name="矩形 3"/>
            <p:cNvSpPr/>
            <p:nvPr/>
          </p:nvSpPr>
          <p:spPr>
            <a:xfrm>
              <a:off x="4077325" y="2184739"/>
              <a:ext cx="1783829" cy="829494"/>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9" name="文本框 32"/>
            <p:cNvSpPr txBox="1"/>
            <p:nvPr/>
          </p:nvSpPr>
          <p:spPr>
            <a:xfrm>
              <a:off x="4077325" y="2307098"/>
              <a:ext cx="1903750" cy="584233"/>
            </a:xfrm>
            <a:prstGeom prst="rect">
              <a:avLst/>
            </a:prstGeom>
            <a:noFill/>
            <a:ln w="9525">
              <a:noFill/>
            </a:ln>
          </p:spPr>
          <p:txBody>
            <a:bodyPr wrap="square" anchor="t">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rPr>
                <a:t>第四部分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192928" y="3121124"/>
            <a:ext cx="2449194" cy="645160"/>
          </a:xfrm>
          <a:prstGeom prst="rect">
            <a:avLst/>
          </a:prstGeom>
          <a:noFill/>
          <a:ln w="9525">
            <a:noFill/>
          </a:ln>
        </p:spPr>
        <p:txBody>
          <a:bodyPr wrap="square" anchor="t">
            <a:spAutoFit/>
          </a:bodyPr>
          <a:lstStyle/>
          <a:p>
            <a:pPr lvl="0"/>
            <a:r>
              <a:rPr lang="zh-CN" altLang="en-US" sz="3600" dirty="0">
                <a:solidFill>
                  <a:srgbClr val="C00000"/>
                </a:solidFill>
                <a:latin typeface="华文琥珀" panose="02010800040101010101" pitchFamily="2" charset="-122"/>
                <a:ea typeface="华文琥珀" panose="02010800040101010101" pitchFamily="2" charset="-122"/>
              </a:rPr>
              <a:t>教学服务</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7145620" y="3665855"/>
            <a:ext cx="2420938" cy="0"/>
          </a:xfrm>
          <a:prstGeom prst="line">
            <a:avLst/>
          </a:prstGeom>
          <a:ln>
            <a:solidFill>
              <a:srgbClr val="B6302E"/>
            </a:solidFill>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1"/>
          <a:stretch>
            <a:fillRect/>
          </a:stretch>
        </p:blipFill>
        <p:spPr>
          <a:xfrm>
            <a:off x="1963385" y="2505710"/>
            <a:ext cx="2817813" cy="1738313"/>
          </a:xfrm>
          <a:prstGeom prst="rect">
            <a:avLst/>
          </a:prstGeom>
          <a:noFill/>
          <a:ln w="9525">
            <a:noFill/>
          </a:ln>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组合12"/>
          <p:cNvPicPr>
            <a:picLocks noChangeAspect="1"/>
          </p:cNvPicPr>
          <p:nvPr>
            <p:custDataLst>
              <p:tags r:id="rId3"/>
            </p:custDataLst>
          </p:nvPr>
        </p:nvPicPr>
        <p:blipFill>
          <a:blip r:embed="rId4"/>
          <a:stretch>
            <a:fillRect/>
          </a:stretch>
        </p:blipFill>
        <p:spPr>
          <a:xfrm>
            <a:off x="8188960" y="4511040"/>
            <a:ext cx="3901440" cy="219456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0" y="1166495"/>
            <a:ext cx="1995805" cy="22974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组合12"/>
          <p:cNvPicPr>
            <a:picLocks noChangeAspect="1"/>
          </p:cNvPicPr>
          <p:nvPr>
            <p:custDataLst>
              <p:tags r:id="rId1"/>
            </p:custDataLst>
          </p:nvPr>
        </p:nvPicPr>
        <p:blipFill>
          <a:blip r:embed="rId2"/>
          <a:stretch>
            <a:fillRect/>
          </a:stretch>
        </p:blipFill>
        <p:spPr>
          <a:xfrm>
            <a:off x="7814945" y="4223385"/>
            <a:ext cx="3901440" cy="2194560"/>
          </a:xfrm>
          <a:prstGeom prst="rect">
            <a:avLst/>
          </a:prstGeom>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bwMode="auto">
          <a:xfrm>
            <a:off x="985428" y="1635520"/>
            <a:ext cx="10525095" cy="4581129"/>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rtl="0"/>
            <a:endParaRPr lang="zh-CN" altLang="en-US" sz="1800">
              <a:latin typeface="Arial" panose="020B0604020202020204" pitchFamily="34" charset="0"/>
            </a:endParaRPr>
          </a:p>
        </p:txBody>
      </p:sp>
      <p:sp>
        <p:nvSpPr>
          <p:cNvPr id="17" name="文本占位符 176130"/>
          <p:cNvSpPr txBox="1">
            <a:spLocks noChangeArrowheads="1"/>
          </p:cNvSpPr>
          <p:nvPr/>
        </p:nvSpPr>
        <p:spPr>
          <a:xfrm>
            <a:off x="1458776" y="2021407"/>
            <a:ext cx="9525633" cy="943528"/>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zh-CN" altLang="en-US" sz="2000" dirty="0"/>
              <a:t>    以课程建设服务理念，加强有关配套资源建设和教学研讨，形成专业建设/课程建设完整解决方案。</a:t>
            </a:r>
            <a:endParaRPr lang="zh-CN" altLang="en-US" sz="20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8" name="组合 17"/>
          <p:cNvGrpSpPr/>
          <p:nvPr/>
        </p:nvGrpSpPr>
        <p:grpSpPr>
          <a:xfrm>
            <a:off x="1505319" y="1356851"/>
            <a:ext cx="3354490" cy="557340"/>
            <a:chOff x="1613273" y="826776"/>
            <a:chExt cx="4562772" cy="557559"/>
          </a:xfrm>
        </p:grpSpPr>
        <p:sp>
          <p:nvSpPr>
            <p:cNvPr id="19" name="矩形: 圆角 18"/>
            <p:cNvSpPr/>
            <p:nvPr/>
          </p:nvSpPr>
          <p:spPr bwMode="auto">
            <a:xfrm>
              <a:off x="1613273" y="856276"/>
              <a:ext cx="4562772" cy="528059"/>
            </a:xfrm>
            <a:prstGeom prst="roundRect">
              <a:avLst>
                <a:gd name="adj" fmla="val 50000"/>
              </a:avLst>
            </a:prstGeom>
            <a:solidFill>
              <a:srgbClr val="C00000"/>
            </a:solidFill>
            <a:ln w="9525" cap="flat">
              <a:solidFill>
                <a:srgbClr val="C00000"/>
              </a:solidFill>
              <a:prstDash val="solid"/>
              <a:miter lim="800000"/>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pPr algn="ctr"/>
              <a:endParaRPr lang="zh-CN" altLang="en-US" sz="2000" b="1" dirty="0">
                <a:solidFill>
                  <a:schemeClr val="accent2"/>
                </a:solidFill>
                <a:latin typeface="+mn-ea"/>
                <a:ea typeface="+mn-ea"/>
                <a:cs typeface="+mn-ea"/>
              </a:endParaRPr>
            </a:p>
          </p:txBody>
        </p:sp>
        <p:sp>
          <p:nvSpPr>
            <p:cNvPr id="20" name="文本框 19"/>
            <p:cNvSpPr txBox="1"/>
            <p:nvPr/>
          </p:nvSpPr>
          <p:spPr>
            <a:xfrm>
              <a:off x="1877564" y="826776"/>
              <a:ext cx="3860778" cy="501808"/>
            </a:xfrm>
            <a:prstGeom prst="rect">
              <a:avLst/>
            </a:prstGeom>
          </p:spPr>
          <p:txBody>
            <a:bodyPr wrap="square">
              <a:spAutoFit/>
            </a:bodyPr>
            <a:lstStyle>
              <a:defPPr>
                <a:defRPr lang="zh-CN"/>
              </a:defPPr>
              <a:lvl1pPr algn="just">
                <a:lnSpc>
                  <a:spcPct val="120000"/>
                </a:lnSpc>
                <a:defRPr>
                  <a:latin typeface="+mj-ea"/>
                  <a:ea typeface="+mj-ea"/>
                </a:defRPr>
              </a:lvl1pPr>
            </a:lstStyle>
            <a:p>
              <a:r>
                <a:rPr lang="zh-CN" altLang="en-US" sz="2400" dirty="0">
                  <a:solidFill>
                    <a:schemeClr val="bg1"/>
                  </a:solidFill>
                  <a:latin typeface="华文琥珀" panose="02010800040101010101" pitchFamily="2" charset="-122"/>
                  <a:ea typeface="华文琥珀" panose="02010800040101010101" pitchFamily="2" charset="-122"/>
                </a:rPr>
                <a:t>教  学  服  务</a:t>
              </a:r>
              <a:endParaRPr lang="zh-CN" altLang="en-US" sz="2400" dirty="0">
                <a:solidFill>
                  <a:schemeClr val="bg1"/>
                </a:solidFill>
              </a:endParaRPr>
            </a:p>
          </p:txBody>
        </p:sp>
      </p:grpSp>
      <p:sp>
        <p:nvSpPr>
          <p:cNvPr id="33" name="TextBox 65"/>
          <p:cNvSpPr txBox="1"/>
          <p:nvPr/>
        </p:nvSpPr>
        <p:spPr>
          <a:xfrm>
            <a:off x="1904692" y="5184884"/>
            <a:ext cx="3464752" cy="461665"/>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marL="285750" lvl="0" indent="-285750">
              <a:buFont typeface="Wingdings" panose="05000000000000000000" pitchFamily="2" charset="2"/>
              <a:buChar char="u"/>
            </a:pPr>
            <a:r>
              <a:rPr lang="zh-CN" altLang="en-US" sz="2400" b="1" dirty="0">
                <a:solidFill>
                  <a:srgbClr val="B6302E"/>
                </a:solidFill>
              </a:rPr>
              <a:t>专业师资培训</a:t>
            </a:r>
            <a:endParaRPr kumimoji="0" lang="zh-CN" altLang="en-US" sz="2400" b="1" i="0" u="none" strike="noStrike" kern="1200" cap="none" spc="0" normalizeH="0" baseline="0" noProof="0" dirty="0">
              <a:ln>
                <a:noFill/>
              </a:ln>
              <a:solidFill>
                <a:srgbClr val="B6302E"/>
              </a:solidFill>
              <a:effectLst/>
              <a:uLnTx/>
              <a:uFillTx/>
              <a:latin typeface="微软雅黑" panose="020B0503020204020204" pitchFamily="34" charset="-122"/>
              <a:ea typeface="微软雅黑" panose="020B0503020204020204" pitchFamily="34" charset="-122"/>
            </a:endParaRPr>
          </a:p>
        </p:txBody>
      </p:sp>
      <p:sp>
        <p:nvSpPr>
          <p:cNvPr id="34" name="TextBox 65"/>
          <p:cNvSpPr txBox="1"/>
          <p:nvPr/>
        </p:nvSpPr>
        <p:spPr>
          <a:xfrm>
            <a:off x="1904692" y="3954964"/>
            <a:ext cx="3464752" cy="461665"/>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marL="285750" lvl="0" indent="-285750">
              <a:buFont typeface="Wingdings" panose="05000000000000000000" pitchFamily="2" charset="2"/>
              <a:buChar char="u"/>
            </a:pPr>
            <a:r>
              <a:rPr lang="zh-CN" altLang="en-US" sz="2400" b="1" dirty="0">
                <a:solidFill>
                  <a:srgbClr val="B6302E"/>
                </a:solidFill>
              </a:rPr>
              <a:t>专家教学指导</a:t>
            </a:r>
            <a:endParaRPr kumimoji="0" lang="zh-CN" altLang="en-US" sz="2400" b="1" i="0" u="none" strike="noStrike" kern="1200" cap="none" spc="0" normalizeH="0" baseline="0" noProof="0" dirty="0">
              <a:ln>
                <a:noFill/>
              </a:ln>
              <a:solidFill>
                <a:srgbClr val="B6302E"/>
              </a:solidFill>
              <a:effectLst/>
              <a:uLnTx/>
              <a:uFillTx/>
              <a:latin typeface="微软雅黑" panose="020B0503020204020204" pitchFamily="34" charset="-122"/>
              <a:ea typeface="微软雅黑" panose="020B0503020204020204" pitchFamily="34" charset="-122"/>
            </a:endParaRPr>
          </a:p>
        </p:txBody>
      </p:sp>
      <p:sp>
        <p:nvSpPr>
          <p:cNvPr id="35" name="TextBox 65"/>
          <p:cNvSpPr txBox="1"/>
          <p:nvPr/>
        </p:nvSpPr>
        <p:spPr>
          <a:xfrm>
            <a:off x="1904692" y="4538275"/>
            <a:ext cx="4292908" cy="461665"/>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marL="285750" lvl="0" indent="-285750">
              <a:buFont typeface="Wingdings" panose="05000000000000000000" pitchFamily="2" charset="2"/>
              <a:buChar char="u"/>
            </a:pPr>
            <a:r>
              <a:rPr lang="zh-CN" altLang="en-US" sz="2400" b="1" dirty="0">
                <a:solidFill>
                  <a:srgbClr val="B6302E"/>
                </a:solidFill>
                <a:sym typeface="+mn-ea"/>
              </a:rPr>
              <a:t>课程</a:t>
            </a:r>
            <a:r>
              <a:rPr lang="zh-CN" altLang="en-US" sz="2400" b="1" dirty="0">
                <a:solidFill>
                  <a:srgbClr val="B6302E"/>
                </a:solidFill>
              </a:rPr>
              <a:t>建设/</a:t>
            </a:r>
            <a:r>
              <a:rPr lang="zh-CN" altLang="en-US" sz="2400" b="1" dirty="0">
                <a:solidFill>
                  <a:srgbClr val="B6302E"/>
                </a:solidFill>
                <a:sym typeface="+mn-ea"/>
              </a:rPr>
              <a:t>专业</a:t>
            </a:r>
            <a:r>
              <a:rPr lang="zh-CN" altLang="en-US" sz="2400" b="1" dirty="0">
                <a:solidFill>
                  <a:srgbClr val="B6302E"/>
                </a:solidFill>
              </a:rPr>
              <a:t>建设研讨会</a:t>
            </a:r>
            <a:endParaRPr kumimoji="0" lang="zh-CN" altLang="en-US" sz="2400" b="1" i="0" u="none" strike="noStrike" kern="1200" cap="none" spc="0" normalizeH="0" baseline="0" noProof="0" dirty="0">
              <a:ln>
                <a:noFill/>
              </a:ln>
              <a:solidFill>
                <a:srgbClr val="B6302E"/>
              </a:solidFill>
              <a:effectLst/>
              <a:uLnTx/>
              <a:uFillTx/>
              <a:latin typeface="微软雅黑" panose="020B0503020204020204" pitchFamily="34" charset="-122"/>
              <a:ea typeface="微软雅黑" panose="020B0503020204020204" pitchFamily="34" charset="-122"/>
            </a:endParaRPr>
          </a:p>
        </p:txBody>
      </p:sp>
      <p:sp>
        <p:nvSpPr>
          <p:cNvPr id="36" name="TextBox 65"/>
          <p:cNvSpPr txBox="1"/>
          <p:nvPr/>
        </p:nvSpPr>
        <p:spPr>
          <a:xfrm>
            <a:off x="1904692" y="3273430"/>
            <a:ext cx="3464752" cy="461665"/>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marL="285750" lvl="0" indent="-285750">
              <a:buFont typeface="Wingdings" panose="05000000000000000000" pitchFamily="2" charset="2"/>
              <a:buChar char="u"/>
            </a:pPr>
            <a:r>
              <a:rPr lang="zh-CN" altLang="en-US" sz="2400" b="1" dirty="0">
                <a:solidFill>
                  <a:srgbClr val="B6302E"/>
                </a:solidFill>
              </a:rPr>
              <a:t>教材配套资源</a:t>
            </a:r>
            <a:endParaRPr kumimoji="0" lang="zh-CN" altLang="en-US" sz="2400" b="1" i="0" u="none" strike="noStrike" kern="1200" cap="none" spc="0" normalizeH="0" baseline="0" noProof="0" dirty="0">
              <a:ln>
                <a:noFill/>
              </a:ln>
              <a:solidFill>
                <a:srgbClr val="B6302E"/>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custDataLst>
              <p:tags r:id="rId4"/>
            </p:custDataLst>
          </p:nvPr>
        </p:nvSpPr>
        <p:spPr>
          <a:xfrm>
            <a:off x="4447540" y="44196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3" name="图片 2"/>
          <p:cNvPicPr>
            <a:picLocks noChangeAspect="1"/>
          </p:cNvPicPr>
          <p:nvPr>
            <p:custDataLst>
              <p:tags r:id="rId5"/>
            </p:custDataLst>
          </p:nvPr>
        </p:nvPicPr>
        <p:blipFill>
          <a:blip r:embed="rId6"/>
          <a:stretch>
            <a:fillRect/>
          </a:stretch>
        </p:blipFill>
        <p:spPr>
          <a:xfrm>
            <a:off x="8808720" y="2626995"/>
            <a:ext cx="1524000" cy="17545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flipH="1" flipV="1">
            <a:off x="0" y="915971"/>
            <a:ext cx="12090400" cy="217278"/>
            <a:chOff x="3339156" y="2641879"/>
            <a:chExt cx="5804844" cy="0"/>
          </a:xfrm>
        </p:grpSpPr>
        <p:cxnSp>
          <p:nvCxnSpPr>
            <p:cNvPr id="5" name="直接连接符 4"/>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9" name="矩形 8"/>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704710" y="1805475"/>
            <a:ext cx="2629540" cy="645160"/>
          </a:xfrm>
          <a:prstGeom prst="rect">
            <a:avLst/>
          </a:prstGeom>
          <a:noFill/>
        </p:spPr>
        <p:txBody>
          <a:bodyPr wrap="square">
            <a:spAutoFit/>
          </a:bodyPr>
          <a:lstStyle/>
          <a:p>
            <a:pPr marL="0" indent="0">
              <a:buNone/>
            </a:pPr>
            <a:r>
              <a:rPr lang="zh-CN" altLang="en-US" sz="3600" b="1" dirty="0">
                <a:solidFill>
                  <a:srgbClr val="B6302E"/>
                </a:solidFill>
                <a:latin typeface="华文琥珀" panose="02010800040101010101" pitchFamily="2" charset="-122"/>
                <a:ea typeface="华文琥珀" panose="02010800040101010101" pitchFamily="2" charset="-122"/>
              </a:rPr>
              <a:t>感谢关注</a:t>
            </a:r>
            <a:endParaRPr lang="zh-CN" altLang="en-US" sz="3600" b="1" dirty="0">
              <a:solidFill>
                <a:srgbClr val="B6302E"/>
              </a:solidFill>
              <a:latin typeface="华文琥珀" panose="02010800040101010101" pitchFamily="2" charset="-122"/>
              <a:ea typeface="华文琥珀" panose="02010800040101010101" pitchFamily="2" charset="-122"/>
            </a:endParaRPr>
          </a:p>
        </p:txBody>
      </p:sp>
      <p:sp>
        <p:nvSpPr>
          <p:cNvPr id="16" name="文本框 15"/>
          <p:cNvSpPr txBox="1"/>
          <p:nvPr/>
        </p:nvSpPr>
        <p:spPr>
          <a:xfrm>
            <a:off x="2628900" y="2879640"/>
            <a:ext cx="7435850" cy="829945"/>
          </a:xfrm>
          <a:prstGeom prst="rect">
            <a:avLst/>
          </a:prstGeom>
          <a:noFill/>
        </p:spPr>
        <p:txBody>
          <a:bodyPr wrap="square">
            <a:spAutoFit/>
          </a:bodyPr>
          <a:lstStyle/>
          <a:p>
            <a:r>
              <a:rPr lang="zh-CN" altLang="en-US" sz="4800" dirty="0">
                <a:solidFill>
                  <a:srgbClr val="B6302E"/>
                </a:solidFill>
                <a:latin typeface="华文琥珀" panose="02010800040101010101" pitchFamily="2" charset="-122"/>
                <a:ea typeface="华文琥珀" panose="02010800040101010101" pitchFamily="2" charset="-122"/>
              </a:rPr>
              <a:t>西电教材</a:t>
            </a:r>
            <a:r>
              <a:rPr lang="en-US" altLang="zh-CN" sz="4800" dirty="0">
                <a:solidFill>
                  <a:srgbClr val="B6302E"/>
                </a:solidFill>
                <a:latin typeface="华文琥珀" panose="02010800040101010101" pitchFamily="2" charset="-122"/>
                <a:ea typeface="华文琥珀" panose="02010800040101010101" pitchFamily="2" charset="-122"/>
              </a:rPr>
              <a:t>    </a:t>
            </a:r>
            <a:r>
              <a:rPr lang="zh-CN" altLang="en-US" sz="4800" dirty="0">
                <a:solidFill>
                  <a:srgbClr val="B6302E"/>
                </a:solidFill>
                <a:latin typeface="华文琥珀" panose="02010800040101010101" pitchFamily="2" charset="-122"/>
                <a:ea typeface="华文琥珀" panose="02010800040101010101" pitchFamily="2" charset="-122"/>
              </a:rPr>
              <a:t>专业品牌</a:t>
            </a:r>
            <a:endParaRPr lang="zh-CN" altLang="en-US" sz="4800" dirty="0">
              <a:solidFill>
                <a:srgbClr val="B6302E"/>
              </a:solidFill>
              <a:latin typeface="华文琥珀" panose="02010800040101010101" pitchFamily="2" charset="-122"/>
              <a:ea typeface="华文琥珀" panose="02010800040101010101" pitchFamily="2" charset="-122"/>
            </a:endParaRPr>
          </a:p>
        </p:txBody>
      </p:sp>
      <p:sp>
        <p:nvSpPr>
          <p:cNvPr id="18" name="文本框 17"/>
          <p:cNvSpPr txBox="1"/>
          <p:nvPr/>
        </p:nvSpPr>
        <p:spPr>
          <a:xfrm>
            <a:off x="4736460" y="4154975"/>
            <a:ext cx="2629540" cy="645160"/>
          </a:xfrm>
          <a:prstGeom prst="rect">
            <a:avLst/>
          </a:prstGeom>
          <a:noFill/>
        </p:spPr>
        <p:txBody>
          <a:bodyPr wrap="square">
            <a:spAutoFit/>
          </a:bodyPr>
          <a:lstStyle/>
          <a:p>
            <a:pPr marL="0" indent="0">
              <a:buNone/>
            </a:pPr>
            <a:r>
              <a:rPr lang="zh-CN" altLang="en-US" sz="3600" b="1" dirty="0">
                <a:solidFill>
                  <a:srgbClr val="B6302E"/>
                </a:solidFill>
                <a:latin typeface="华文琥珀" panose="02010800040101010101" pitchFamily="2" charset="-122"/>
                <a:ea typeface="华文琥珀" panose="02010800040101010101" pitchFamily="2" charset="-122"/>
              </a:rPr>
              <a:t>感谢关注</a:t>
            </a:r>
            <a:endParaRPr lang="zh-CN" altLang="en-US" sz="3600" b="1" dirty="0">
              <a:solidFill>
                <a:srgbClr val="B6302E"/>
              </a:solidFill>
              <a:latin typeface="华文琥珀" panose="02010800040101010101" pitchFamily="2" charset="-122"/>
              <a:ea typeface="华文琥珀" panose="02010800040101010101" pitchFamily="2" charset="-122"/>
            </a:endParaRPr>
          </a:p>
        </p:txBody>
      </p:sp>
      <p:sp>
        <p:nvSpPr>
          <p:cNvPr id="19" name="文本框 18"/>
          <p:cNvSpPr txBox="1"/>
          <p:nvPr/>
        </p:nvSpPr>
        <p:spPr>
          <a:xfrm>
            <a:off x="2660650" y="5229140"/>
            <a:ext cx="7435850" cy="830997"/>
          </a:xfrm>
          <a:prstGeom prst="rect">
            <a:avLst/>
          </a:prstGeom>
          <a:noFill/>
        </p:spPr>
        <p:txBody>
          <a:bodyPr wrap="square">
            <a:spAutoFit/>
          </a:bodyPr>
          <a:lstStyle/>
          <a:p>
            <a:r>
              <a:rPr lang="zh-CN" altLang="en-US" sz="4800" dirty="0">
                <a:solidFill>
                  <a:srgbClr val="B6302E"/>
                </a:solidFill>
                <a:latin typeface="华文琥珀" panose="02010800040101010101" pitchFamily="2" charset="-122"/>
                <a:ea typeface="华文琥珀" panose="02010800040101010101" pitchFamily="2" charset="-122"/>
                <a:sym typeface="+mn-ea"/>
              </a:rPr>
              <a:t>西电人工智能系列教材</a:t>
            </a:r>
            <a:endParaRPr lang="zh-CN" altLang="en-US" sz="4800" dirty="0">
              <a:solidFill>
                <a:srgbClr val="B6302E"/>
              </a:solidFill>
              <a:latin typeface="华文琥珀" panose="02010800040101010101" pitchFamily="2" charset="-122"/>
              <a:ea typeface="华文琥珀" panose="02010800040101010101" pitchFamily="2"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9791983" y="2938780"/>
            <a:ext cx="152400" cy="828675"/>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5135845" y="2957830"/>
            <a:ext cx="1905000" cy="830263"/>
            <a:chOff x="4077325" y="2184739"/>
            <a:chExt cx="1903750" cy="829494"/>
          </a:xfrm>
        </p:grpSpPr>
        <p:sp>
          <p:nvSpPr>
            <p:cNvPr id="4" name="矩形 3"/>
            <p:cNvSpPr/>
            <p:nvPr/>
          </p:nvSpPr>
          <p:spPr>
            <a:xfrm>
              <a:off x="4077325" y="2184739"/>
              <a:ext cx="1783829" cy="829494"/>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9" name="文本框 32"/>
            <p:cNvSpPr txBox="1"/>
            <p:nvPr/>
          </p:nvSpPr>
          <p:spPr>
            <a:xfrm>
              <a:off x="4077325" y="2307098"/>
              <a:ext cx="1903750" cy="584233"/>
            </a:xfrm>
            <a:prstGeom prst="rect">
              <a:avLst/>
            </a:prstGeom>
            <a:noFill/>
            <a:ln w="9525">
              <a:noFill/>
            </a:ln>
          </p:spPr>
          <p:txBody>
            <a:bodyPr wrap="square" anchor="t">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rPr>
                <a:t>第一部分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145620" y="3122930"/>
            <a:ext cx="2449194" cy="645160"/>
          </a:xfrm>
          <a:prstGeom prst="rect">
            <a:avLst/>
          </a:prstGeom>
          <a:noFill/>
          <a:ln w="9525">
            <a:noFill/>
          </a:ln>
        </p:spPr>
        <p:txBody>
          <a:bodyPr wrap="square" anchor="t">
            <a:spAutoFit/>
          </a:bodyPr>
          <a:lstStyle/>
          <a:p>
            <a:pPr lvl="0"/>
            <a:r>
              <a:rPr lang="en-US" altLang="zh-CN" sz="3600" dirty="0">
                <a:solidFill>
                  <a:srgbClr val="C00000"/>
                </a:solidFill>
                <a:latin typeface="华文琥珀" panose="02010800040101010101" pitchFamily="2" charset="-122"/>
                <a:ea typeface="华文琥珀" panose="02010800040101010101" pitchFamily="2" charset="-122"/>
              </a:rPr>
              <a:t> </a:t>
            </a:r>
            <a:r>
              <a:rPr lang="zh-CN" altLang="en-US" sz="3600" dirty="0">
                <a:solidFill>
                  <a:srgbClr val="C00000"/>
                </a:solidFill>
                <a:latin typeface="华文琥珀" panose="02010800040101010101" pitchFamily="2" charset="-122"/>
                <a:ea typeface="华文琥珀" panose="02010800040101010101" pitchFamily="2" charset="-122"/>
              </a:rPr>
              <a:t>出版背景</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7145620" y="3665855"/>
            <a:ext cx="2420938" cy="0"/>
          </a:xfrm>
          <a:prstGeom prst="line">
            <a:avLst/>
          </a:prstGeom>
          <a:ln>
            <a:solidFill>
              <a:srgbClr val="B6302E"/>
            </a:solidFill>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1"/>
          <a:stretch>
            <a:fillRect/>
          </a:stretch>
        </p:blipFill>
        <p:spPr>
          <a:xfrm>
            <a:off x="1963385" y="2505710"/>
            <a:ext cx="2817813" cy="1738313"/>
          </a:xfrm>
          <a:prstGeom prst="rect">
            <a:avLst/>
          </a:prstGeom>
          <a:noFill/>
          <a:ln w="9525">
            <a:noFill/>
          </a:ln>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组合12"/>
          <p:cNvPicPr>
            <a:picLocks noChangeAspect="1"/>
          </p:cNvPicPr>
          <p:nvPr>
            <p:custDataLst>
              <p:tags r:id="rId3"/>
            </p:custDataLst>
          </p:nvPr>
        </p:nvPicPr>
        <p:blipFill>
          <a:blip r:embed="rId4"/>
          <a:stretch>
            <a:fillRect/>
          </a:stretch>
        </p:blipFill>
        <p:spPr>
          <a:xfrm>
            <a:off x="8039100" y="4587240"/>
            <a:ext cx="3901440" cy="219456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67945" y="1156335"/>
            <a:ext cx="1995805" cy="22974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flipV="1">
            <a:off x="0" y="915971"/>
            <a:ext cx="12090400" cy="217278"/>
            <a:chOff x="3339156" y="2641879"/>
            <a:chExt cx="5804844" cy="0"/>
          </a:xfrm>
        </p:grpSpPr>
        <p:cxnSp>
          <p:nvCxnSpPr>
            <p:cNvPr id="5" name="直接连接符 4"/>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9" name="矩形 8"/>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628900" y="2879640"/>
            <a:ext cx="7435850" cy="829945"/>
          </a:xfrm>
          <a:prstGeom prst="rect">
            <a:avLst/>
          </a:prstGeom>
          <a:noFill/>
        </p:spPr>
        <p:txBody>
          <a:bodyPr wrap="square">
            <a:spAutoFit/>
          </a:bodyPr>
          <a:lstStyle/>
          <a:p>
            <a:pPr algn="ctr"/>
            <a:r>
              <a:rPr lang="zh-CN" sz="4800" dirty="0">
                <a:solidFill>
                  <a:srgbClr val="B6302E"/>
                </a:solidFill>
                <a:latin typeface="华文琥珀" panose="02010800040101010101" pitchFamily="2" charset="-122"/>
                <a:ea typeface="华文琥珀" panose="02010800040101010101" pitchFamily="2" charset="-122"/>
              </a:rPr>
              <a:t>谢谢大家</a:t>
            </a:r>
            <a:endParaRPr lang="zh-CN" sz="4800" dirty="0">
              <a:solidFill>
                <a:srgbClr val="B6302E"/>
              </a:solidFill>
              <a:latin typeface="华文琥珀" panose="02010800040101010101" pitchFamily="2" charset="-122"/>
              <a:ea typeface="华文琥珀" panose="02010800040101010101" pitchFamily="2" charset="-122"/>
            </a:endParaRPr>
          </a:p>
        </p:txBody>
      </p:sp>
      <p:sp>
        <p:nvSpPr>
          <p:cNvPr id="4" name="文本框 3"/>
          <p:cNvSpPr txBox="1"/>
          <p:nvPr>
            <p:custDataLst>
              <p:tags r:id="rId2"/>
            </p:custDataLst>
          </p:nvPr>
        </p:nvSpPr>
        <p:spPr>
          <a:xfrm>
            <a:off x="4273550" y="42037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2" name="图片 1" descr="组合12"/>
          <p:cNvPicPr>
            <a:picLocks noChangeAspect="1"/>
          </p:cNvPicPr>
          <p:nvPr>
            <p:custDataLst>
              <p:tags r:id="rId3"/>
            </p:custDataLst>
          </p:nvPr>
        </p:nvPicPr>
        <p:blipFill>
          <a:blip r:embed="rId4"/>
          <a:stretch>
            <a:fillRect/>
          </a:stretch>
        </p:blipFill>
        <p:spPr>
          <a:xfrm>
            <a:off x="7881620" y="4395470"/>
            <a:ext cx="3901440" cy="219456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105410" y="1205230"/>
            <a:ext cx="1995805" cy="229743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组合12"/>
          <p:cNvPicPr>
            <a:picLocks noChangeAspect="1"/>
          </p:cNvPicPr>
          <p:nvPr>
            <p:custDataLst>
              <p:tags r:id="rId1"/>
            </p:custDataLst>
          </p:nvPr>
        </p:nvPicPr>
        <p:blipFill>
          <a:blip r:embed="rId2"/>
          <a:stretch>
            <a:fillRect/>
          </a:stretch>
        </p:blipFill>
        <p:spPr>
          <a:xfrm>
            <a:off x="8230870" y="-105410"/>
            <a:ext cx="3901440" cy="219456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0" y="773430"/>
            <a:ext cx="1995805" cy="2297430"/>
          </a:xfrm>
          <a:prstGeom prst="rect">
            <a:avLst/>
          </a:prstGeom>
        </p:spPr>
      </p:pic>
      <p:sp>
        <p:nvSpPr>
          <p:cNvPr id="17" name="矩形 16"/>
          <p:cNvSpPr/>
          <p:nvPr/>
        </p:nvSpPr>
        <p:spPr bwMode="auto">
          <a:xfrm>
            <a:off x="985428" y="1635520"/>
            <a:ext cx="10525095" cy="4581129"/>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rtl="0"/>
            <a:endParaRPr lang="zh-CN" altLang="en-US" sz="1800">
              <a:latin typeface="Arial" panose="020B0604020202020204" pitchFamily="34" charset="0"/>
            </a:endParaRPr>
          </a:p>
        </p:txBody>
      </p:sp>
      <p:sp>
        <p:nvSpPr>
          <p:cNvPr id="18" name="文本占位符 176130"/>
          <p:cNvSpPr txBox="1">
            <a:spLocks noChangeArrowheads="1"/>
          </p:cNvSpPr>
          <p:nvPr/>
        </p:nvSpPr>
        <p:spPr>
          <a:xfrm>
            <a:off x="1458776" y="2021407"/>
            <a:ext cx="9525633" cy="4154170"/>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zh-CN" altLang="en-US" sz="2200" dirty="0"/>
              <a:t>    当前，由人工智能引领的新一轮科技革命和产业变革方兴未艾。在一系列新理论新技术的驱动下，人工智能正在对经济发展、社会进步、全球治理等方面产生重大而深远的影响。今年</a:t>
            </a:r>
            <a:r>
              <a:rPr lang="en-US" altLang="zh-CN" sz="2200" dirty="0" err="1"/>
              <a:t>ChatGPT</a:t>
            </a:r>
            <a:r>
              <a:rPr lang="zh-CN" altLang="en-US" sz="2200" dirty="0"/>
              <a:t>的横空出世，是</a:t>
            </a:r>
            <a:r>
              <a:rPr lang="zh-CN" altLang="en-US" sz="2200" dirty="0">
                <a:sym typeface="+mn-ea"/>
              </a:rPr>
              <a:t>人工智能的又一次革命，</a:t>
            </a:r>
            <a:r>
              <a:rPr lang="zh-CN" altLang="en-US" sz="2200" dirty="0"/>
              <a:t>更让人们看到人工智能的巨大魔力！</a:t>
            </a:r>
            <a:endParaRPr lang="zh-CN" altLang="en-US" sz="2200" dirty="0"/>
          </a:p>
          <a:p>
            <a:pPr>
              <a:lnSpc>
                <a:spcPct val="150000"/>
              </a:lnSpc>
            </a:pPr>
            <a:r>
              <a:rPr lang="zh-CN" altLang="en-US" sz="2200" dirty="0"/>
              <a:t> </a:t>
            </a:r>
            <a:r>
              <a:rPr lang="en-US" altLang="zh-CN" sz="2200" dirty="0"/>
              <a:t>   </a:t>
            </a:r>
            <a:r>
              <a:rPr lang="zh-CN" altLang="en-US" sz="2200" dirty="0"/>
              <a:t>高素质人工智能专业人才培养，已成为提升国家创新能力的迫切需要。</a:t>
            </a:r>
            <a:r>
              <a:rPr lang="zh-CN" altLang="en-US" sz="2200" dirty="0">
                <a:sym typeface="+mn-ea"/>
              </a:rPr>
              <a:t>自</a:t>
            </a:r>
            <a:r>
              <a:rPr lang="en-US" altLang="zh-CN" sz="2200" dirty="0">
                <a:sym typeface="+mn-ea"/>
              </a:rPr>
              <a:t>2018</a:t>
            </a:r>
            <a:r>
              <a:rPr lang="zh-CN" altLang="en-US" sz="2200" dirty="0">
                <a:sym typeface="+mn-ea"/>
              </a:rPr>
              <a:t>年教育部设立本科人工智能专业后，各大高校紧跟发展形势，纷纷设立人工智能专业。人工智能专业的热度连年上涨，已连续三年位于百度专业大数据热榜首位。</a:t>
            </a:r>
            <a:endParaRPr lang="zh-CN" altLang="en-US" sz="2200" dirty="0"/>
          </a:p>
        </p:txBody>
      </p:sp>
      <p:grpSp>
        <p:nvGrpSpPr>
          <p:cNvPr id="4" name="组合 3"/>
          <p:cNvGrpSpPr/>
          <p:nvPr/>
        </p:nvGrpSpPr>
        <p:grpSpPr>
          <a:xfrm>
            <a:off x="1505319" y="1356851"/>
            <a:ext cx="3354490" cy="557340"/>
            <a:chOff x="1613273" y="826776"/>
            <a:chExt cx="4562772" cy="557559"/>
          </a:xfrm>
        </p:grpSpPr>
        <p:sp>
          <p:nvSpPr>
            <p:cNvPr id="19" name="矩形: 圆角 18"/>
            <p:cNvSpPr/>
            <p:nvPr/>
          </p:nvSpPr>
          <p:spPr bwMode="auto">
            <a:xfrm>
              <a:off x="1613273" y="856276"/>
              <a:ext cx="4562772" cy="528059"/>
            </a:xfrm>
            <a:prstGeom prst="roundRect">
              <a:avLst>
                <a:gd name="adj" fmla="val 50000"/>
              </a:avLst>
            </a:prstGeom>
            <a:solidFill>
              <a:srgbClr val="C00000"/>
            </a:solidFill>
            <a:ln w="9525" cap="flat">
              <a:solidFill>
                <a:srgbClr val="C00000"/>
              </a:solidFill>
              <a:prstDash val="solid"/>
              <a:miter lim="800000"/>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pPr algn="ctr"/>
              <a:endParaRPr lang="zh-CN" altLang="en-US" sz="2000" b="1" dirty="0">
                <a:solidFill>
                  <a:schemeClr val="accent2"/>
                </a:solidFill>
                <a:latin typeface="+mn-ea"/>
                <a:ea typeface="+mn-ea"/>
                <a:cs typeface="+mn-ea"/>
              </a:endParaRPr>
            </a:p>
          </p:txBody>
        </p:sp>
        <p:sp>
          <p:nvSpPr>
            <p:cNvPr id="20" name="文本框 19"/>
            <p:cNvSpPr txBox="1"/>
            <p:nvPr/>
          </p:nvSpPr>
          <p:spPr>
            <a:xfrm>
              <a:off x="1877564" y="826776"/>
              <a:ext cx="3860778" cy="501808"/>
            </a:xfrm>
            <a:prstGeom prst="rect">
              <a:avLst/>
            </a:prstGeom>
          </p:spPr>
          <p:txBody>
            <a:bodyPr wrap="square">
              <a:spAutoFit/>
            </a:bodyPr>
            <a:lstStyle>
              <a:defPPr>
                <a:defRPr lang="zh-CN"/>
              </a:defPPr>
              <a:lvl1pPr algn="just">
                <a:lnSpc>
                  <a:spcPct val="120000"/>
                </a:lnSpc>
                <a:defRPr>
                  <a:latin typeface="+mj-ea"/>
                  <a:ea typeface="+mj-ea"/>
                </a:defRPr>
              </a:lvl1pPr>
            </a:lstStyle>
            <a:p>
              <a:r>
                <a:rPr lang="zh-CN" altLang="en-US" sz="2400" dirty="0">
                  <a:solidFill>
                    <a:schemeClr val="bg1"/>
                  </a:solidFill>
                  <a:latin typeface="华文琥珀" panose="02010800040101010101" pitchFamily="2" charset="-122"/>
                  <a:ea typeface="华文琥珀" panose="02010800040101010101" pitchFamily="2" charset="-122"/>
                </a:rPr>
                <a:t>出  版  背  景</a:t>
              </a:r>
              <a:endParaRPr lang="zh-CN" altLang="en-US" sz="2400" dirty="0">
                <a:solidFill>
                  <a:schemeClr val="bg1"/>
                </a:solidFill>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7" name="文本框 6"/>
          <p:cNvSpPr txBox="1"/>
          <p:nvPr>
            <p:custDataLst>
              <p:tags r:id="rId6"/>
            </p:custDataLst>
          </p:nvPr>
        </p:nvSpPr>
        <p:spPr>
          <a:xfrm>
            <a:off x="3028950" y="33782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占位符 176130"/>
          <p:cNvSpPr txBox="1">
            <a:spLocks noChangeArrowheads="1"/>
          </p:cNvSpPr>
          <p:nvPr/>
        </p:nvSpPr>
        <p:spPr>
          <a:xfrm>
            <a:off x="4278177" y="2021407"/>
            <a:ext cx="4224474" cy="412613"/>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r>
              <a:rPr lang="zh-CN" altLang="en-US" sz="2000" b="1" dirty="0">
                <a:solidFill>
                  <a:schemeClr val="accent2">
                    <a:lumMod val="75000"/>
                  </a:schemeClr>
                </a:solidFill>
                <a:latin typeface="黑体" panose="02010609060101010101" pitchFamily="49" charset="-122"/>
                <a:ea typeface="黑体" panose="02010609060101010101" pitchFamily="49" charset="-122"/>
              </a:rPr>
              <a:t>近年人工智能本科专业新开设情况</a:t>
            </a:r>
            <a:endParaRPr lang="zh-CN" altLang="en-US" sz="2000" b="1" dirty="0">
              <a:solidFill>
                <a:schemeClr val="accent2">
                  <a:lumMod val="75000"/>
                </a:schemeClr>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5" name="文本框 4"/>
          <p:cNvSpPr txBox="1"/>
          <p:nvPr/>
        </p:nvSpPr>
        <p:spPr>
          <a:xfrm>
            <a:off x="3028950" y="337820"/>
            <a:ext cx="6957695" cy="1172210"/>
          </a:xfrm>
          <a:prstGeom prst="rect">
            <a:avLst/>
          </a:prstGeom>
          <a:noFill/>
        </p:spPr>
        <p:txBody>
          <a:bodyPr wrap="square">
            <a:noAutofit/>
          </a:bodyPr>
          <a:lstStyle/>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graphicFrame>
        <p:nvGraphicFramePr>
          <p:cNvPr id="7" name="内容占位符 3"/>
          <p:cNvGraphicFramePr/>
          <p:nvPr>
            <p:custDataLst>
              <p:tags r:id="rId2"/>
            </p:custDataLst>
          </p:nvPr>
        </p:nvGraphicFramePr>
        <p:xfrm>
          <a:off x="1699622" y="2660650"/>
          <a:ext cx="8568326" cy="3759196"/>
        </p:xfrm>
        <a:graphic>
          <a:graphicData uri="http://schemas.openxmlformats.org/drawingml/2006/table">
            <a:tbl>
              <a:tblPr firstRow="1" bandRow="1">
                <a:tableStyleId>{5C22544A-7EE6-4342-B048-85BDC9FD1C3A}</a:tableStyleId>
              </a:tblPr>
              <a:tblGrid>
                <a:gridCol w="2694437"/>
                <a:gridCol w="2693659"/>
                <a:gridCol w="3180230"/>
              </a:tblGrid>
              <a:tr h="537028">
                <a:tc>
                  <a:txBody>
                    <a:bodyPr/>
                    <a:lstStyle/>
                    <a:p>
                      <a:pPr algn="ctr"/>
                      <a:endParaRPr lang="zh-CN" altLang="en-US" dirty="0">
                        <a:solidFill>
                          <a:srgbClr val="B6302E"/>
                        </a:solidFill>
                      </a:endParaRPr>
                    </a:p>
                  </a:txBody>
                  <a:tcPr/>
                </a:tc>
                <a:tc>
                  <a:txBody>
                    <a:bodyPr/>
                    <a:lstStyle/>
                    <a:p>
                      <a:pPr algn="ctr"/>
                      <a:r>
                        <a:rPr lang="zh-CN" altLang="en-US" dirty="0"/>
                        <a:t>人工智能专业</a:t>
                      </a:r>
                      <a:endParaRPr lang="zh-CN" altLang="en-US" dirty="0"/>
                    </a:p>
                  </a:txBody>
                  <a:tcPr/>
                </a:tc>
                <a:tc>
                  <a:txBody>
                    <a:bodyPr/>
                    <a:lstStyle/>
                    <a:p>
                      <a:pPr algn="ctr"/>
                      <a:r>
                        <a:rPr lang="zh-CN" altLang="en-US" dirty="0"/>
                        <a:t>智能科学与技术专业</a:t>
                      </a:r>
                      <a:endParaRPr lang="zh-CN" altLang="en-US" dirty="0"/>
                    </a:p>
                  </a:txBody>
                  <a:tcPr/>
                </a:tc>
              </a:tr>
              <a:tr h="537028">
                <a:tc>
                  <a:txBody>
                    <a:bodyPr/>
                    <a:lstStyle/>
                    <a:p>
                      <a:pPr algn="ctr"/>
                      <a:r>
                        <a:rPr lang="en-US" altLang="zh-CN" dirty="0"/>
                        <a:t>2018</a:t>
                      </a:r>
                      <a:endParaRPr lang="zh-CN" altLang="en-US" dirty="0"/>
                    </a:p>
                  </a:txBody>
                  <a:tcPr/>
                </a:tc>
                <a:tc>
                  <a:txBody>
                    <a:bodyPr/>
                    <a:lstStyle/>
                    <a:p>
                      <a:pPr algn="ctr"/>
                      <a:r>
                        <a:rPr lang="en-US" altLang="zh-CN" dirty="0"/>
                        <a:t>35</a:t>
                      </a:r>
                      <a:endParaRPr lang="zh-CN" altLang="en-US" dirty="0"/>
                    </a:p>
                  </a:txBody>
                  <a:tcPr/>
                </a:tc>
                <a:tc>
                  <a:txBody>
                    <a:bodyPr/>
                    <a:lstStyle/>
                    <a:p>
                      <a:pPr algn="ctr"/>
                      <a:r>
                        <a:rPr lang="en-US" altLang="zh-CN" sz="1800" dirty="0">
                          <a:sym typeface="+mn-ea"/>
                        </a:rPr>
                        <a:t>96</a:t>
                      </a:r>
                      <a:endParaRPr lang="zh-CN" altLang="en-US" dirty="0"/>
                    </a:p>
                  </a:txBody>
                  <a:tcPr/>
                </a:tc>
              </a:tr>
              <a:tr h="537028">
                <a:tc>
                  <a:txBody>
                    <a:bodyPr/>
                    <a:lstStyle/>
                    <a:p>
                      <a:pPr algn="ctr"/>
                      <a:r>
                        <a:rPr lang="en-US" altLang="zh-CN" dirty="0"/>
                        <a:t>2019</a:t>
                      </a:r>
                      <a:endParaRPr lang="zh-CN" altLang="en-US" dirty="0"/>
                    </a:p>
                  </a:txBody>
                  <a:tcPr/>
                </a:tc>
                <a:tc>
                  <a:txBody>
                    <a:bodyPr/>
                    <a:lstStyle/>
                    <a:p>
                      <a:pPr algn="ctr"/>
                      <a:r>
                        <a:rPr lang="en-US" altLang="zh-CN" dirty="0"/>
                        <a:t>180</a:t>
                      </a:r>
                      <a:endParaRPr lang="zh-CN" altLang="en-US" dirty="0"/>
                    </a:p>
                  </a:txBody>
                  <a:tcPr/>
                </a:tc>
                <a:tc>
                  <a:txBody>
                    <a:bodyPr/>
                    <a:lstStyle/>
                    <a:p>
                      <a:pPr algn="ctr"/>
                      <a:r>
                        <a:rPr lang="en-US" altLang="zh-CN" dirty="0"/>
                        <a:t>35</a:t>
                      </a:r>
                      <a:endParaRPr lang="en-US" altLang="zh-CN" dirty="0"/>
                    </a:p>
                  </a:txBody>
                  <a:tcPr/>
                </a:tc>
              </a:tr>
              <a:tr h="537028">
                <a:tc>
                  <a:txBody>
                    <a:bodyPr/>
                    <a:lstStyle/>
                    <a:p>
                      <a:pPr algn="ctr"/>
                      <a:r>
                        <a:rPr lang="en-US" altLang="zh-CN" dirty="0"/>
                        <a:t>2020</a:t>
                      </a:r>
                      <a:endParaRPr lang="zh-CN" altLang="en-US" dirty="0"/>
                    </a:p>
                  </a:txBody>
                  <a:tcPr/>
                </a:tc>
                <a:tc>
                  <a:txBody>
                    <a:bodyPr/>
                    <a:lstStyle/>
                    <a:p>
                      <a:pPr algn="ctr"/>
                      <a:r>
                        <a:rPr lang="en-US" altLang="zh-CN" dirty="0"/>
                        <a:t>130</a:t>
                      </a:r>
                      <a:endParaRPr lang="zh-CN" altLang="en-US" dirty="0"/>
                    </a:p>
                  </a:txBody>
                  <a:tcPr/>
                </a:tc>
                <a:tc>
                  <a:txBody>
                    <a:bodyPr/>
                    <a:lstStyle/>
                    <a:p>
                      <a:pPr algn="ctr"/>
                      <a:r>
                        <a:rPr lang="en-US" altLang="zh-CN"/>
                        <a:t>8</a:t>
                      </a:r>
                      <a:endParaRPr lang="en-US" altLang="zh-CN"/>
                    </a:p>
                  </a:txBody>
                  <a:tcPr/>
                </a:tc>
              </a:tr>
              <a:tr h="537028">
                <a:tc>
                  <a:txBody>
                    <a:bodyPr/>
                    <a:lstStyle/>
                    <a:p>
                      <a:pPr algn="ctr"/>
                      <a:r>
                        <a:rPr lang="en-US" altLang="zh-CN" dirty="0"/>
                        <a:t>2021</a:t>
                      </a:r>
                      <a:endParaRPr lang="zh-CN" altLang="en-US" dirty="0"/>
                    </a:p>
                  </a:txBody>
                  <a:tcPr/>
                </a:tc>
                <a:tc>
                  <a:txBody>
                    <a:bodyPr/>
                    <a:lstStyle/>
                    <a:p>
                      <a:pPr algn="ctr"/>
                      <a:r>
                        <a:rPr lang="en-US" altLang="zh-CN" dirty="0"/>
                        <a:t>95</a:t>
                      </a:r>
                      <a:endParaRPr lang="zh-CN" altLang="en-US" dirty="0"/>
                    </a:p>
                  </a:txBody>
                  <a:tcPr/>
                </a:tc>
                <a:tc>
                  <a:txBody>
                    <a:bodyPr/>
                    <a:lstStyle/>
                    <a:p>
                      <a:pPr algn="ctr"/>
                      <a:r>
                        <a:rPr lang="en-US" altLang="zh-CN" dirty="0"/>
                        <a:t>6</a:t>
                      </a:r>
                      <a:endParaRPr lang="en-US" altLang="zh-CN" dirty="0"/>
                    </a:p>
                  </a:txBody>
                  <a:tcPr/>
                </a:tc>
              </a:tr>
              <a:tr h="537028">
                <a:tc>
                  <a:txBody>
                    <a:bodyPr/>
                    <a:lstStyle/>
                    <a:p>
                      <a:pPr algn="ctr"/>
                      <a:r>
                        <a:rPr lang="en-US" altLang="zh-CN" dirty="0"/>
                        <a:t>2022</a:t>
                      </a:r>
                      <a:endParaRPr lang="zh-CN" altLang="en-US" dirty="0"/>
                    </a:p>
                  </a:txBody>
                  <a:tcPr/>
                </a:tc>
                <a:tc>
                  <a:txBody>
                    <a:bodyPr/>
                    <a:lstStyle/>
                    <a:p>
                      <a:pPr algn="ctr"/>
                      <a:r>
                        <a:rPr lang="en-US" altLang="zh-CN" dirty="0"/>
                        <a:t>58</a:t>
                      </a:r>
                      <a:endParaRPr lang="zh-CN" altLang="en-US" dirty="0"/>
                    </a:p>
                  </a:txBody>
                  <a:tcPr/>
                </a:tc>
                <a:tc>
                  <a:txBody>
                    <a:bodyPr/>
                    <a:lstStyle/>
                    <a:p>
                      <a:pPr algn="ctr">
                        <a:buNone/>
                      </a:pPr>
                      <a:r>
                        <a:rPr lang="en-US" altLang="zh-CN" dirty="0"/>
                        <a:t>9</a:t>
                      </a:r>
                      <a:endParaRPr lang="en-US" altLang="zh-CN" dirty="0"/>
                    </a:p>
                  </a:txBody>
                  <a:tcPr/>
                </a:tc>
              </a:tr>
              <a:tr h="537028">
                <a:tc>
                  <a:txBody>
                    <a:bodyPr/>
                    <a:lstStyle/>
                    <a:p>
                      <a:pPr algn="ctr"/>
                      <a:r>
                        <a:rPr lang="zh-CN" altLang="en-US" dirty="0"/>
                        <a:t>         合    计</a:t>
                      </a:r>
                      <a:endParaRPr lang="zh-CN" altLang="en-US" dirty="0"/>
                    </a:p>
                  </a:txBody>
                  <a:tcPr/>
                </a:tc>
                <a:tc>
                  <a:txBody>
                    <a:bodyPr/>
                    <a:lstStyle/>
                    <a:p>
                      <a:pPr algn="ctr"/>
                      <a:r>
                        <a:rPr lang="en-US" altLang="zh-CN" dirty="0"/>
                        <a:t>498</a:t>
                      </a:r>
                      <a:endParaRPr lang="en-US" altLang="zh-CN" dirty="0"/>
                    </a:p>
                  </a:txBody>
                  <a:tcPr/>
                </a:tc>
                <a:tc>
                  <a:txBody>
                    <a:bodyPr/>
                    <a:lstStyle/>
                    <a:p>
                      <a:pPr algn="ctr"/>
                      <a:r>
                        <a:rPr lang="en-US" altLang="zh-CN" dirty="0"/>
                        <a:t>154</a:t>
                      </a:r>
                      <a:endParaRPr lang="en-US" altLang="zh-CN" dirty="0"/>
                    </a:p>
                  </a:txBody>
                  <a:tcPr/>
                </a:tc>
              </a:tr>
            </a:tbl>
          </a:graphicData>
        </a:graphic>
      </p:graphicFrame>
      <p:sp>
        <p:nvSpPr>
          <p:cNvPr id="9" name="文本框 8"/>
          <p:cNvSpPr txBox="1"/>
          <p:nvPr/>
        </p:nvSpPr>
        <p:spPr>
          <a:xfrm>
            <a:off x="1543050" y="1080003"/>
            <a:ext cx="2305050" cy="707886"/>
          </a:xfrm>
          <a:prstGeom prst="rect">
            <a:avLst/>
          </a:prstGeom>
          <a:noFill/>
        </p:spPr>
        <p:txBody>
          <a:bodyPr wrap="square">
            <a:spAutoFit/>
          </a:bodyPr>
          <a:lstStyle/>
          <a:p>
            <a:r>
              <a:rPr lang="zh-CN" altLang="en-US" sz="4000" dirty="0">
                <a:solidFill>
                  <a:srgbClr val="C00000"/>
                </a:solidFill>
                <a:latin typeface="华文琥珀" panose="02010800040101010101" pitchFamily="2" charset="-122"/>
                <a:ea typeface="华文琥珀" panose="02010800040101010101" pitchFamily="2" charset="-122"/>
              </a:rPr>
              <a:t>出版背景</a:t>
            </a:r>
            <a:endParaRPr lang="zh-CN" altLang="en-US" sz="4000" dirty="0">
              <a:solidFill>
                <a:srgbClr val="C00000"/>
              </a:solidFill>
            </a:endParaRPr>
          </a:p>
        </p:txBody>
      </p:sp>
      <p:cxnSp>
        <p:nvCxnSpPr>
          <p:cNvPr id="13" name="直接连接符 12"/>
          <p:cNvCxnSpPr>
            <a:endCxn id="9" idx="1"/>
          </p:cNvCxnSpPr>
          <p:nvPr/>
        </p:nvCxnSpPr>
        <p:spPr>
          <a:xfrm>
            <a:off x="57150" y="1433946"/>
            <a:ext cx="14859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3"/>
          </p:cNvCxnSpPr>
          <p:nvPr/>
        </p:nvCxnSpPr>
        <p:spPr>
          <a:xfrm>
            <a:off x="3848100" y="1433946"/>
            <a:ext cx="8255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组合12"/>
          <p:cNvPicPr>
            <a:picLocks noChangeAspect="1"/>
          </p:cNvPicPr>
          <p:nvPr>
            <p:custDataLst>
              <p:tags r:id="rId3"/>
            </p:custDataLst>
          </p:nvPr>
        </p:nvPicPr>
        <p:blipFill>
          <a:blip r:embed="rId4"/>
          <a:stretch>
            <a:fillRect/>
          </a:stretch>
        </p:blipFill>
        <p:spPr>
          <a:xfrm>
            <a:off x="8394065" y="-173355"/>
            <a:ext cx="3901440" cy="219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2876" y="2173565"/>
            <a:ext cx="4127176" cy="3883755"/>
          </a:xfrm>
          <a:prstGeom prst="rect">
            <a:avLst/>
          </a:prstGeom>
        </p:spPr>
        <p:txBody>
          <a:bodyPr wrap="square">
            <a:spAutoFit/>
          </a:bodyPr>
          <a:lstStyle/>
          <a:p>
            <a:pPr>
              <a:lnSpc>
                <a:spcPct val="150000"/>
              </a:lnSpc>
            </a:pPr>
            <a:r>
              <a:rPr lang="zh-CN" altLang="en-US" sz="2400" dirty="0">
                <a:latin typeface="+mn-ea"/>
                <a:ea typeface="+mn-ea"/>
                <a:sym typeface="+mn-ea"/>
              </a:rPr>
              <a:t>    不仅如此，</a:t>
            </a:r>
            <a:r>
              <a:rPr lang="zh-CN" altLang="en-US" sz="2400" b="1" dirty="0">
                <a:solidFill>
                  <a:srgbClr val="C00000"/>
                </a:solidFill>
                <a:latin typeface="+mn-ea"/>
                <a:ea typeface="+mn-ea"/>
                <a:sym typeface="+mn-ea"/>
              </a:rPr>
              <a:t>随着人工智能专业的迅猛发展，各类智慧</a:t>
            </a:r>
            <a:r>
              <a:rPr lang="en-US" altLang="zh-CN" sz="2400" b="1" dirty="0">
                <a:solidFill>
                  <a:srgbClr val="C00000"/>
                </a:solidFill>
                <a:latin typeface="+mn-ea"/>
                <a:ea typeface="+mn-ea"/>
                <a:sym typeface="+mn-ea"/>
              </a:rPr>
              <a:t>/</a:t>
            </a:r>
            <a:r>
              <a:rPr lang="zh-CN" altLang="en-US" sz="2400" b="1" dirty="0">
                <a:solidFill>
                  <a:srgbClr val="C00000"/>
                </a:solidFill>
                <a:latin typeface="+mn-ea"/>
                <a:ea typeface="+mn-ea"/>
                <a:sym typeface="+mn-ea"/>
              </a:rPr>
              <a:t>智能</a:t>
            </a:r>
            <a:r>
              <a:rPr lang="en-US" altLang="zh-CN" sz="2400" b="1" dirty="0">
                <a:solidFill>
                  <a:srgbClr val="C00000"/>
                </a:solidFill>
                <a:latin typeface="+mn-ea"/>
                <a:ea typeface="+mn-ea"/>
                <a:sym typeface="+mn-ea"/>
              </a:rPr>
              <a:t>+</a:t>
            </a:r>
            <a:r>
              <a:rPr lang="zh-CN" altLang="en-US" sz="2400" b="1" dirty="0">
                <a:solidFill>
                  <a:srgbClr val="C00000"/>
                </a:solidFill>
                <a:latin typeface="+mn-ea"/>
                <a:ea typeface="+mn-ea"/>
                <a:sym typeface="+mn-ea"/>
              </a:rPr>
              <a:t>其他领域的专业也纷纷设立，</a:t>
            </a:r>
            <a:r>
              <a:rPr lang="zh-CN" altLang="en-US" sz="2400" dirty="0">
                <a:latin typeface="+mn-ea"/>
                <a:ea typeface="+mn-ea"/>
                <a:sym typeface="+mn-ea"/>
              </a:rPr>
              <a:t>为人工智能技术广泛应用各行业，推动各行业革命性变革创造了无限可能。</a:t>
            </a:r>
            <a:endParaRPr lang="en-US" altLang="zh-CN" sz="2400" dirty="0">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6" name="文本框 5"/>
          <p:cNvSpPr txBox="1"/>
          <p:nvPr/>
        </p:nvSpPr>
        <p:spPr>
          <a:xfrm>
            <a:off x="1543050" y="1080003"/>
            <a:ext cx="2305050" cy="707886"/>
          </a:xfrm>
          <a:prstGeom prst="rect">
            <a:avLst/>
          </a:prstGeom>
          <a:noFill/>
        </p:spPr>
        <p:txBody>
          <a:bodyPr wrap="square">
            <a:spAutoFit/>
          </a:bodyPr>
          <a:lstStyle/>
          <a:p>
            <a:r>
              <a:rPr lang="zh-CN" altLang="en-US" sz="4000" dirty="0">
                <a:solidFill>
                  <a:srgbClr val="C00000"/>
                </a:solidFill>
                <a:latin typeface="华文琥珀" panose="02010800040101010101" pitchFamily="2" charset="-122"/>
                <a:ea typeface="华文琥珀" panose="02010800040101010101" pitchFamily="2" charset="-122"/>
              </a:rPr>
              <a:t>出版背景</a:t>
            </a:r>
            <a:endParaRPr lang="zh-CN" altLang="en-US" sz="4000" dirty="0">
              <a:solidFill>
                <a:srgbClr val="C00000"/>
              </a:solidFill>
            </a:endParaRPr>
          </a:p>
        </p:txBody>
      </p:sp>
      <p:cxnSp>
        <p:nvCxnSpPr>
          <p:cNvPr id="7" name="直接连接符 6"/>
          <p:cNvCxnSpPr>
            <a:endCxn id="6" idx="1"/>
          </p:cNvCxnSpPr>
          <p:nvPr/>
        </p:nvCxnSpPr>
        <p:spPr>
          <a:xfrm>
            <a:off x="57150" y="1433946"/>
            <a:ext cx="14859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6" idx="3"/>
          </p:cNvCxnSpPr>
          <p:nvPr/>
        </p:nvCxnSpPr>
        <p:spPr>
          <a:xfrm>
            <a:off x="3848100" y="1433946"/>
            <a:ext cx="8255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484" y="1915802"/>
            <a:ext cx="3629532" cy="4448796"/>
          </a:xfrm>
          <a:prstGeom prst="rect">
            <a:avLst/>
          </a:prstGeom>
        </p:spPr>
      </p:pic>
      <p:sp>
        <p:nvSpPr>
          <p:cNvPr id="5" name="文本框 4"/>
          <p:cNvSpPr txBox="1"/>
          <p:nvPr>
            <p:custDataLst>
              <p:tags r:id="rId3"/>
            </p:custDataLst>
          </p:nvPr>
        </p:nvSpPr>
        <p:spPr>
          <a:xfrm>
            <a:off x="3028950" y="33782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pic>
        <p:nvPicPr>
          <p:cNvPr id="9" name="图片 8" descr="组合12"/>
          <p:cNvPicPr>
            <a:picLocks noChangeAspect="1"/>
          </p:cNvPicPr>
          <p:nvPr>
            <p:custDataLst>
              <p:tags r:id="rId4"/>
            </p:custDataLst>
          </p:nvPr>
        </p:nvPicPr>
        <p:blipFill>
          <a:blip r:embed="rId5"/>
          <a:stretch>
            <a:fillRect/>
          </a:stretch>
        </p:blipFill>
        <p:spPr>
          <a:xfrm>
            <a:off x="8290560" y="-173355"/>
            <a:ext cx="3901440" cy="219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组合12"/>
          <p:cNvPicPr>
            <a:picLocks noChangeAspect="1"/>
          </p:cNvPicPr>
          <p:nvPr>
            <p:custDataLst>
              <p:tags r:id="rId1"/>
            </p:custDataLst>
          </p:nvPr>
        </p:nvPicPr>
        <p:blipFill>
          <a:blip r:embed="rId2"/>
          <a:stretch>
            <a:fillRect/>
          </a:stretch>
        </p:blipFill>
        <p:spPr>
          <a:xfrm>
            <a:off x="8290560" y="-173355"/>
            <a:ext cx="3901440" cy="2194560"/>
          </a:xfrm>
          <a:prstGeom prst="rect">
            <a:avLst/>
          </a:prstGeom>
        </p:spPr>
      </p:pic>
      <p:sp>
        <p:nvSpPr>
          <p:cNvPr id="17" name="矩形 16"/>
          <p:cNvSpPr/>
          <p:nvPr/>
        </p:nvSpPr>
        <p:spPr bwMode="auto">
          <a:xfrm>
            <a:off x="985428" y="1635520"/>
            <a:ext cx="10525095" cy="4581129"/>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rtl="0"/>
            <a:endParaRPr lang="zh-CN" altLang="en-US" sz="1800">
              <a:latin typeface="Arial" panose="020B0604020202020204" pitchFamily="34" charset="0"/>
            </a:endParaRPr>
          </a:p>
        </p:txBody>
      </p:sp>
      <p:sp>
        <p:nvSpPr>
          <p:cNvPr id="18" name="文本占位符 176130"/>
          <p:cNvSpPr txBox="1">
            <a:spLocks noChangeArrowheads="1"/>
          </p:cNvSpPr>
          <p:nvPr/>
        </p:nvSpPr>
        <p:spPr>
          <a:xfrm>
            <a:off x="1458776" y="2021407"/>
            <a:ext cx="9525633" cy="559769"/>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西安电子科技大学人工智能学科优势</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endPar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4" name="组合 3"/>
          <p:cNvGrpSpPr/>
          <p:nvPr/>
        </p:nvGrpSpPr>
        <p:grpSpPr>
          <a:xfrm>
            <a:off x="1505319" y="1356851"/>
            <a:ext cx="3354490" cy="557340"/>
            <a:chOff x="1613273" y="826776"/>
            <a:chExt cx="4562772" cy="557559"/>
          </a:xfrm>
        </p:grpSpPr>
        <p:sp>
          <p:nvSpPr>
            <p:cNvPr id="19" name="矩形: 圆角 18"/>
            <p:cNvSpPr/>
            <p:nvPr/>
          </p:nvSpPr>
          <p:spPr bwMode="auto">
            <a:xfrm>
              <a:off x="1613273" y="856276"/>
              <a:ext cx="4562772" cy="528059"/>
            </a:xfrm>
            <a:prstGeom prst="roundRect">
              <a:avLst>
                <a:gd name="adj" fmla="val 50000"/>
              </a:avLst>
            </a:prstGeom>
            <a:solidFill>
              <a:srgbClr val="C00000"/>
            </a:solidFill>
            <a:ln w="9525" cap="flat">
              <a:solidFill>
                <a:srgbClr val="C00000"/>
              </a:solidFill>
              <a:prstDash val="solid"/>
              <a:miter lim="800000"/>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pPr algn="ctr"/>
              <a:endParaRPr lang="zh-CN" altLang="en-US" sz="2000" b="1" dirty="0">
                <a:solidFill>
                  <a:schemeClr val="accent2"/>
                </a:solidFill>
                <a:latin typeface="+mn-ea"/>
                <a:ea typeface="+mn-ea"/>
                <a:cs typeface="+mn-ea"/>
              </a:endParaRPr>
            </a:p>
          </p:txBody>
        </p:sp>
        <p:sp>
          <p:nvSpPr>
            <p:cNvPr id="20" name="文本框 19"/>
            <p:cNvSpPr txBox="1"/>
            <p:nvPr/>
          </p:nvSpPr>
          <p:spPr>
            <a:xfrm>
              <a:off x="1877564" y="826776"/>
              <a:ext cx="3860778" cy="501808"/>
            </a:xfrm>
            <a:prstGeom prst="rect">
              <a:avLst/>
            </a:prstGeom>
          </p:spPr>
          <p:txBody>
            <a:bodyPr wrap="square">
              <a:spAutoFit/>
            </a:bodyPr>
            <a:lstStyle>
              <a:defPPr>
                <a:defRPr lang="zh-CN"/>
              </a:defPPr>
              <a:lvl1pPr algn="just">
                <a:lnSpc>
                  <a:spcPct val="120000"/>
                </a:lnSpc>
                <a:defRPr>
                  <a:latin typeface="+mj-ea"/>
                  <a:ea typeface="+mj-ea"/>
                </a:defRPr>
              </a:lvl1pPr>
            </a:lstStyle>
            <a:p>
              <a:r>
                <a:rPr lang="zh-CN" altLang="en-US" sz="2400" dirty="0">
                  <a:solidFill>
                    <a:schemeClr val="bg1"/>
                  </a:solidFill>
                  <a:latin typeface="华文琥珀" panose="02010800040101010101" pitchFamily="2" charset="-122"/>
                  <a:ea typeface="华文琥珀" panose="02010800040101010101" pitchFamily="2" charset="-122"/>
                </a:rPr>
                <a:t>出  版  背  景</a:t>
              </a:r>
              <a:endParaRPr lang="zh-CN" altLang="en-US" sz="2400" dirty="0">
                <a:solidFill>
                  <a:schemeClr val="bg1"/>
                </a:solidFill>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2" name="文本占位符 176130"/>
          <p:cNvSpPr txBox="1">
            <a:spLocks noChangeArrowheads="1"/>
          </p:cNvSpPr>
          <p:nvPr/>
        </p:nvSpPr>
        <p:spPr>
          <a:xfrm>
            <a:off x="1219200" y="2776344"/>
            <a:ext cx="10033000" cy="3251852"/>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zh-CN" altLang="en-US" sz="2000" dirty="0"/>
              <a:t>    西安电子科技大学人工智能学院现设有国家级特色专业、</a:t>
            </a:r>
            <a:r>
              <a:rPr lang="zh-CN" altLang="en-US" sz="2000" b="1" dirty="0">
                <a:solidFill>
                  <a:srgbClr val="C00000"/>
                </a:solidFill>
              </a:rPr>
              <a:t>全国首批一流专业“智能科学与技术”</a:t>
            </a:r>
            <a:r>
              <a:rPr lang="zh-CN" altLang="en-US" sz="2000" dirty="0"/>
              <a:t>及</a:t>
            </a:r>
            <a:r>
              <a:rPr lang="zh-CN" altLang="en-US" sz="2000" b="1" dirty="0">
                <a:solidFill>
                  <a:srgbClr val="C00000"/>
                </a:solidFill>
              </a:rPr>
              <a:t>国家级一流专业“人工智能”</a:t>
            </a:r>
            <a:r>
              <a:rPr lang="zh-CN" altLang="en-US" sz="2000" dirty="0"/>
              <a:t>2个本科专业。</a:t>
            </a:r>
            <a:endParaRPr lang="zh-CN" altLang="en-US" sz="2000" dirty="0"/>
          </a:p>
          <a:p>
            <a:pPr>
              <a:lnSpc>
                <a:spcPct val="150000"/>
              </a:lnSpc>
            </a:pPr>
            <a:r>
              <a:rPr lang="zh-CN" altLang="en-US" sz="2000" dirty="0"/>
              <a:t> </a:t>
            </a:r>
            <a:r>
              <a:rPr lang="en-US" altLang="zh-CN" sz="2000" dirty="0"/>
              <a:t>   </a:t>
            </a:r>
            <a:r>
              <a:rPr lang="zh-CN" altLang="en-US" sz="2000" dirty="0"/>
              <a:t>学院始终围绕立德树人根本任务，加强专业、课程建设，</a:t>
            </a:r>
            <a:r>
              <a:rPr lang="zh-CN" altLang="en-US" sz="2000" b="1" dirty="0">
                <a:solidFill>
                  <a:srgbClr val="C00000"/>
                </a:solidFill>
              </a:rPr>
              <a:t>积极探索课程教学改革与质量保障的创新方法与路径，构建了“国际化+西电特色”本硕博一体化人才培养、“国际学术前沿+国家重大需求”科学研究+创新实践协同育人和“高水平平台+高层次人才”服务人才培养的育人体系，</a:t>
            </a:r>
            <a:r>
              <a:rPr lang="zh-CN" altLang="en-US" sz="2000" dirty="0"/>
              <a:t>已有百余名校友成长为我国人工智能领域学术界和工业界的领军人物。</a:t>
            </a:r>
            <a:endParaRPr lang="zh-CN" altLang="en-US" sz="2000" dirty="0"/>
          </a:p>
        </p:txBody>
      </p:sp>
      <p:sp>
        <p:nvSpPr>
          <p:cNvPr id="6" name="文本框 5"/>
          <p:cNvSpPr txBox="1"/>
          <p:nvPr>
            <p:custDataLst>
              <p:tags r:id="rId4"/>
            </p:custDataLst>
          </p:nvPr>
        </p:nvSpPr>
        <p:spPr>
          <a:xfrm>
            <a:off x="3086735" y="155575"/>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组合12"/>
          <p:cNvPicPr>
            <a:picLocks noChangeAspect="1"/>
          </p:cNvPicPr>
          <p:nvPr>
            <p:custDataLst>
              <p:tags r:id="rId1"/>
            </p:custDataLst>
          </p:nvPr>
        </p:nvPicPr>
        <p:blipFill>
          <a:blip r:embed="rId2"/>
          <a:stretch>
            <a:fillRect/>
          </a:stretch>
        </p:blipFill>
        <p:spPr>
          <a:xfrm>
            <a:off x="8290560" y="-250190"/>
            <a:ext cx="3901440" cy="2194560"/>
          </a:xfrm>
          <a:prstGeom prst="rect">
            <a:avLst/>
          </a:prstGeom>
        </p:spPr>
      </p:pic>
      <p:sp>
        <p:nvSpPr>
          <p:cNvPr id="2" name="矩形 1"/>
          <p:cNvSpPr/>
          <p:nvPr/>
        </p:nvSpPr>
        <p:spPr>
          <a:xfrm>
            <a:off x="1402876" y="2173565"/>
            <a:ext cx="4528024" cy="3860929"/>
          </a:xfrm>
          <a:prstGeom prst="rect">
            <a:avLst/>
          </a:prstGeom>
        </p:spPr>
        <p:txBody>
          <a:bodyPr wrap="square">
            <a:spAutoFit/>
          </a:bodyPr>
          <a:lstStyle/>
          <a:p>
            <a:pPr>
              <a:lnSpc>
                <a:spcPct val="150000"/>
              </a:lnSpc>
            </a:pPr>
            <a:r>
              <a:rPr lang="zh-CN" altLang="en-US" sz="2200" dirty="0"/>
              <a:t>高等教育评价专业机构软科正式发布2022“软科中国大学专业排名”</a:t>
            </a:r>
            <a:r>
              <a:rPr lang="zh-CN" altLang="en-US" sz="2400" dirty="0"/>
              <a:t>。</a:t>
            </a:r>
            <a:endParaRPr lang="en-US" altLang="zh-CN" sz="2400" dirty="0"/>
          </a:p>
          <a:p>
            <a:pPr>
              <a:lnSpc>
                <a:spcPct val="150000"/>
              </a:lnSpc>
            </a:pPr>
            <a:endParaRPr lang="en-US" altLang="zh-CN" sz="2400" dirty="0"/>
          </a:p>
          <a:p>
            <a:pPr>
              <a:lnSpc>
                <a:spcPct val="150000"/>
              </a:lnSpc>
            </a:pPr>
            <a:r>
              <a:rPr lang="zh-CN" altLang="en-US" sz="2400" dirty="0"/>
              <a:t>西安电子科技大学人工智能学院的智能科学与技术专业及人工智能专业再次双双获评A+，综合实力均位列全国前三名。</a:t>
            </a:r>
            <a:endParaRPr lang="zh-CN" altLang="en-US" sz="2400"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sp>
        <p:nvSpPr>
          <p:cNvPr id="6" name="文本框 5"/>
          <p:cNvSpPr txBox="1"/>
          <p:nvPr/>
        </p:nvSpPr>
        <p:spPr>
          <a:xfrm>
            <a:off x="1543050" y="1080003"/>
            <a:ext cx="2305050" cy="707886"/>
          </a:xfrm>
          <a:prstGeom prst="rect">
            <a:avLst/>
          </a:prstGeom>
          <a:noFill/>
        </p:spPr>
        <p:txBody>
          <a:bodyPr wrap="square">
            <a:spAutoFit/>
          </a:bodyPr>
          <a:lstStyle/>
          <a:p>
            <a:r>
              <a:rPr lang="zh-CN" altLang="en-US" sz="4000" dirty="0">
                <a:solidFill>
                  <a:srgbClr val="C00000"/>
                </a:solidFill>
                <a:latin typeface="华文琥珀" panose="02010800040101010101" pitchFamily="2" charset="-122"/>
                <a:ea typeface="华文琥珀" panose="02010800040101010101" pitchFamily="2" charset="-122"/>
              </a:rPr>
              <a:t>出版背景</a:t>
            </a:r>
            <a:endParaRPr lang="zh-CN" altLang="en-US" sz="4000" dirty="0">
              <a:solidFill>
                <a:srgbClr val="C00000"/>
              </a:solidFill>
            </a:endParaRPr>
          </a:p>
        </p:txBody>
      </p:sp>
      <p:cxnSp>
        <p:nvCxnSpPr>
          <p:cNvPr id="7" name="直接连接符 6"/>
          <p:cNvCxnSpPr>
            <a:endCxn id="6" idx="1"/>
          </p:cNvCxnSpPr>
          <p:nvPr/>
        </p:nvCxnSpPr>
        <p:spPr>
          <a:xfrm>
            <a:off x="57150" y="1433946"/>
            <a:ext cx="14859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6" idx="3"/>
          </p:cNvCxnSpPr>
          <p:nvPr/>
        </p:nvCxnSpPr>
        <p:spPr>
          <a:xfrm>
            <a:off x="3848100" y="1433946"/>
            <a:ext cx="8255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228205" y="1563682"/>
            <a:ext cx="3636645" cy="4945068"/>
          </a:xfrm>
          <a:prstGeom prst="rect">
            <a:avLst/>
          </a:prstGeom>
        </p:spPr>
      </p:pic>
      <p:sp>
        <p:nvSpPr>
          <p:cNvPr id="5" name="文本框 4"/>
          <p:cNvSpPr txBox="1"/>
          <p:nvPr>
            <p:custDataLst>
              <p:tags r:id="rId5"/>
            </p:custDataLst>
          </p:nvPr>
        </p:nvSpPr>
        <p:spPr>
          <a:xfrm>
            <a:off x="3096260" y="13208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9791983" y="2938780"/>
            <a:ext cx="152400" cy="828675"/>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5135845" y="2957830"/>
            <a:ext cx="1905000" cy="830263"/>
            <a:chOff x="4077325" y="2184739"/>
            <a:chExt cx="1903750" cy="829494"/>
          </a:xfrm>
        </p:grpSpPr>
        <p:sp>
          <p:nvSpPr>
            <p:cNvPr id="4" name="矩形 3"/>
            <p:cNvSpPr/>
            <p:nvPr/>
          </p:nvSpPr>
          <p:spPr>
            <a:xfrm>
              <a:off x="4077325" y="2184739"/>
              <a:ext cx="1783829" cy="829494"/>
            </a:xfrm>
            <a:prstGeom prst="rect">
              <a:avLst/>
            </a:prstGeom>
            <a:solidFill>
              <a:srgbClr val="B6302E"/>
            </a:solidFill>
            <a:ln>
              <a:noFill/>
            </a:ln>
            <a:effectLst>
              <a:outerShdw blurRad="50800" dist="508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489" name="文本框 32"/>
            <p:cNvSpPr txBox="1"/>
            <p:nvPr/>
          </p:nvSpPr>
          <p:spPr>
            <a:xfrm>
              <a:off x="4077325" y="2307098"/>
              <a:ext cx="1903750" cy="584233"/>
            </a:xfrm>
            <a:prstGeom prst="rect">
              <a:avLst/>
            </a:prstGeom>
            <a:noFill/>
            <a:ln w="9525">
              <a:noFill/>
            </a:ln>
          </p:spPr>
          <p:txBody>
            <a:bodyPr wrap="square" anchor="t">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rPr>
                <a:t>第二部分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192928" y="3121124"/>
            <a:ext cx="2449194" cy="645160"/>
          </a:xfrm>
          <a:prstGeom prst="rect">
            <a:avLst/>
          </a:prstGeom>
          <a:noFill/>
          <a:ln w="9525">
            <a:noFill/>
          </a:ln>
        </p:spPr>
        <p:txBody>
          <a:bodyPr wrap="square" anchor="t">
            <a:spAutoFit/>
          </a:bodyPr>
          <a:lstStyle/>
          <a:p>
            <a:pPr lvl="0"/>
            <a:r>
              <a:rPr lang="en-US" altLang="zh-CN" sz="3600" dirty="0">
                <a:solidFill>
                  <a:srgbClr val="C00000"/>
                </a:solidFill>
                <a:latin typeface="华文琥珀" panose="02010800040101010101" pitchFamily="2" charset="-122"/>
                <a:ea typeface="华文琥珀" panose="02010800040101010101" pitchFamily="2" charset="-122"/>
              </a:rPr>
              <a:t> </a:t>
            </a:r>
            <a:r>
              <a:rPr lang="zh-CN" altLang="en-US" sz="3600" dirty="0">
                <a:solidFill>
                  <a:srgbClr val="C00000"/>
                </a:solidFill>
                <a:latin typeface="华文琥珀" panose="02010800040101010101" pitchFamily="2" charset="-122"/>
                <a:ea typeface="华文琥珀" panose="02010800040101010101" pitchFamily="2" charset="-122"/>
              </a:rPr>
              <a:t>专家团队</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7145620" y="3665855"/>
            <a:ext cx="2420938" cy="0"/>
          </a:xfrm>
          <a:prstGeom prst="line">
            <a:avLst/>
          </a:prstGeom>
          <a:ln>
            <a:solidFill>
              <a:srgbClr val="B6302E"/>
            </a:solidFill>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1"/>
          <a:stretch>
            <a:fillRect/>
          </a:stretch>
        </p:blipFill>
        <p:spPr>
          <a:xfrm>
            <a:off x="1963385" y="2505710"/>
            <a:ext cx="2817813" cy="1738313"/>
          </a:xfrm>
          <a:prstGeom prst="rect">
            <a:avLst/>
          </a:prstGeom>
          <a:noFill/>
          <a:ln w="9525">
            <a:noFill/>
          </a:ln>
        </p:spPr>
      </p:pic>
      <p:grpSp>
        <p:nvGrpSpPr>
          <p:cNvPr id="10" name="组合 9"/>
          <p:cNvGrpSpPr/>
          <p:nvPr/>
        </p:nvGrpSpPr>
        <p:grpSpPr>
          <a:xfrm flipH="1" flipV="1">
            <a:off x="0" y="915971"/>
            <a:ext cx="12090400" cy="217278"/>
            <a:chOff x="3339156" y="2641879"/>
            <a:chExt cx="5804844" cy="0"/>
          </a:xfrm>
        </p:grpSpPr>
        <p:cxnSp>
          <p:nvCxnSpPr>
            <p:cNvPr id="11" name="直接连接符 10"/>
            <p:cNvCxnSpPr/>
            <p:nvPr/>
          </p:nvCxnSpPr>
          <p:spPr>
            <a:xfrm>
              <a:off x="3339156" y="2641879"/>
              <a:ext cx="4695709" cy="0"/>
            </a:xfrm>
            <a:prstGeom prst="line">
              <a:avLst/>
            </a:prstGeom>
            <a:ln w="7620">
              <a:solidFill>
                <a:srgbClr val="B6302E"/>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103924" y="2641879"/>
              <a:ext cx="754055" cy="0"/>
            </a:xfrm>
            <a:prstGeom prst="line">
              <a:avLst/>
            </a:prstGeom>
            <a:ln w="7620">
              <a:solidFill>
                <a:srgbClr val="B6302E"/>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948986" y="2641879"/>
              <a:ext cx="195014" cy="0"/>
            </a:xfrm>
            <a:prstGeom prst="line">
              <a:avLst/>
            </a:prstGeom>
            <a:ln w="7620">
              <a:solidFill>
                <a:srgbClr val="B6302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20514"/>
            <a:ext cx="4064000" cy="941050"/>
          </a:xfrm>
          <a:prstGeom prst="rect">
            <a:avLst/>
          </a:prstGeom>
        </p:spPr>
      </p:pic>
      <p:sp>
        <p:nvSpPr>
          <p:cNvPr id="15" name="矩形 14"/>
          <p:cNvSpPr/>
          <p:nvPr/>
        </p:nvSpPr>
        <p:spPr>
          <a:xfrm>
            <a:off x="4584700" y="1"/>
            <a:ext cx="7607300" cy="420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84700" y="393699"/>
            <a:ext cx="7607300" cy="6985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组合12"/>
          <p:cNvPicPr>
            <a:picLocks noChangeAspect="1"/>
          </p:cNvPicPr>
          <p:nvPr>
            <p:custDataLst>
              <p:tags r:id="rId3"/>
            </p:custDataLst>
          </p:nvPr>
        </p:nvPicPr>
        <p:blipFill>
          <a:blip r:embed="rId4"/>
          <a:stretch>
            <a:fillRect/>
          </a:stretch>
        </p:blipFill>
        <p:spPr>
          <a:xfrm>
            <a:off x="7917180" y="4596765"/>
            <a:ext cx="3901440" cy="21945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4445000" y="1314007"/>
            <a:ext cx="6883007" cy="5340793"/>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rtl="0"/>
            <a:endParaRPr lang="zh-CN" altLang="en-US" sz="1800">
              <a:latin typeface="Arial" panose="020B0604020202020204" pitchFamily="34" charset="0"/>
            </a:endParaRPr>
          </a:p>
        </p:txBody>
      </p:sp>
      <p:sp>
        <p:nvSpPr>
          <p:cNvPr id="21" name="文本占位符 176130"/>
          <p:cNvSpPr txBox="1">
            <a:spLocks noChangeArrowheads="1"/>
          </p:cNvSpPr>
          <p:nvPr/>
        </p:nvSpPr>
        <p:spPr>
          <a:xfrm>
            <a:off x="5118100" y="1863836"/>
            <a:ext cx="5626100" cy="4243021"/>
          </a:xfrm>
          <a:prstGeom prst="rect">
            <a:avLst/>
          </a:prstGeom>
        </p:spPr>
        <p:txBody>
          <a:bodyPr wrap="square">
            <a:spAutoFit/>
          </a:bodyPr>
          <a:lstStyle>
            <a:defPPr>
              <a:defRPr lang="zh-CN"/>
            </a:defPPr>
            <a:lvl1pPr algn="just">
              <a:lnSpc>
                <a:spcPct val="120000"/>
              </a:lnSpc>
              <a:defRPr>
                <a:latin typeface="+mj-ea"/>
                <a:ea typeface="+mj-ea"/>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a:lstStyle>
          <a:p>
            <a:pPr>
              <a:lnSpc>
                <a:spcPct val="150000"/>
              </a:lnSpc>
            </a:pPr>
            <a:r>
              <a:rPr lang="zh-CN" altLang="en-US" sz="1400" b="1" dirty="0">
                <a:solidFill>
                  <a:srgbClr val="C00000"/>
                </a:solidFill>
              </a:rPr>
              <a:t>    焦李成，欧洲科学院外籍院士，俄罗斯自然科学院外籍院士，IEEE Fellow。</a:t>
            </a:r>
            <a:r>
              <a:rPr lang="zh-CN" altLang="en-US" sz="1400" dirty="0"/>
              <a:t>现任西安电子科技大学计算机科学与技术学部主任、人工智能研究院院长、智能感知与图像理解教育部重点实验室主任、教育部科技委学部委员、教育部人工智能科技创新专家组专家、首批入选国家百千万人才工程（第一二层次）、教育部创新团队负责人、“一带一路”人工智能创新联盟理事长，中国人工智能学会第六-七届副理事长，IEEE/</a:t>
            </a:r>
            <a:r>
              <a:rPr lang="zh-CN" altLang="en-US" sz="1400" b="1" dirty="0"/>
              <a:t>IET</a:t>
            </a:r>
            <a:r>
              <a:rPr lang="zh-CN" altLang="en-US" sz="1400" dirty="0"/>
              <a:t>/CAAI/CAA/CIE/CCF Fellow，连续七年入选爱思唯尔高被引学者榜单。</a:t>
            </a:r>
            <a:endParaRPr lang="zh-CN" altLang="en-US" sz="1400" dirty="0"/>
          </a:p>
          <a:p>
            <a:pPr>
              <a:lnSpc>
                <a:spcPct val="150000"/>
              </a:lnSpc>
            </a:pPr>
            <a:endParaRPr lang="zh-CN" altLang="en-US" sz="1400" dirty="0"/>
          </a:p>
          <a:p>
            <a:pPr>
              <a:lnSpc>
                <a:spcPct val="150000"/>
              </a:lnSpc>
            </a:pPr>
            <a:r>
              <a:rPr lang="zh-CN" altLang="en-US" sz="1400" dirty="0"/>
              <a:t>    焦院士主要研究方向为智能感知与量子计算、图像理解与类脑计算、深度学习与进化优化。曾获国家自然科学奖二等奖、吴文俊人工智能杰出贡献奖、霍英东青年教师奖、全国模范教师称号、中国青年科技奖、及省部级一等奖以上科技奖励十余项。</a:t>
            </a:r>
            <a:endParaRPr lang="zh-CN" altLang="en-US" sz="1400" dirty="0"/>
          </a:p>
        </p:txBody>
      </p:sp>
      <p:grpSp>
        <p:nvGrpSpPr>
          <p:cNvPr id="5" name="组合 4"/>
          <p:cNvGrpSpPr/>
          <p:nvPr/>
        </p:nvGrpSpPr>
        <p:grpSpPr>
          <a:xfrm>
            <a:off x="8220497" y="1040417"/>
            <a:ext cx="2415753" cy="549829"/>
            <a:chOff x="5897791" y="3642729"/>
            <a:chExt cx="5068314" cy="528059"/>
          </a:xfrm>
        </p:grpSpPr>
        <p:sp>
          <p:nvSpPr>
            <p:cNvPr id="22" name="矩形: 圆角 21"/>
            <p:cNvSpPr/>
            <p:nvPr/>
          </p:nvSpPr>
          <p:spPr bwMode="auto">
            <a:xfrm>
              <a:off x="5897791" y="3642729"/>
              <a:ext cx="5068314" cy="528059"/>
            </a:xfrm>
            <a:prstGeom prst="roundRect">
              <a:avLst>
                <a:gd name="adj" fmla="val 50000"/>
              </a:avLst>
            </a:prstGeom>
            <a:solidFill>
              <a:srgbClr val="C00000"/>
            </a:solidFill>
            <a:ln w="9525" cap="flat">
              <a:solidFill>
                <a:srgbClr val="C00000"/>
              </a:solidFill>
              <a:prstDash val="solid"/>
              <a:miter lim="800000"/>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pPr algn="ctr"/>
              <a:endParaRPr lang="zh-CN" altLang="en-US" sz="2000">
                <a:solidFill>
                  <a:schemeClr val="accent2"/>
                </a:solidFill>
                <a:latin typeface="+mn-lt"/>
                <a:ea typeface="+mn-ea"/>
                <a:cs typeface="+mn-ea"/>
              </a:endParaRPr>
            </a:p>
          </p:txBody>
        </p:sp>
        <p:sp>
          <p:nvSpPr>
            <p:cNvPr id="23" name="文本框 22"/>
            <p:cNvSpPr txBox="1"/>
            <p:nvPr/>
          </p:nvSpPr>
          <p:spPr>
            <a:xfrm>
              <a:off x="6162082" y="3676751"/>
              <a:ext cx="4391027" cy="442147"/>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lang="zh-CN" altLang="en-US" sz="2400" dirty="0">
                  <a:solidFill>
                    <a:schemeClr val="bg1"/>
                  </a:solidFill>
                  <a:latin typeface="华文琥珀" panose="02010800040101010101" pitchFamily="2" charset="-122"/>
                  <a:ea typeface="华文琥珀" panose="02010800040101010101" pitchFamily="2" charset="-122"/>
                </a:rPr>
                <a:t>专</a:t>
              </a:r>
              <a:r>
                <a:rPr lang="en-US" altLang="zh-CN" sz="2400" dirty="0">
                  <a:solidFill>
                    <a:schemeClr val="bg1"/>
                  </a:solidFill>
                  <a:latin typeface="华文琥珀" panose="02010800040101010101" pitchFamily="2" charset="-122"/>
                  <a:ea typeface="华文琥珀" panose="02010800040101010101" pitchFamily="2" charset="-122"/>
                </a:rPr>
                <a:t> </a:t>
              </a:r>
              <a:r>
                <a:rPr lang="zh-CN" altLang="en-US" sz="2400" dirty="0">
                  <a:solidFill>
                    <a:schemeClr val="bg1"/>
                  </a:solidFill>
                  <a:latin typeface="华文琥珀" panose="02010800040101010101" pitchFamily="2" charset="-122"/>
                  <a:ea typeface="华文琥珀" panose="02010800040101010101" pitchFamily="2" charset="-122"/>
                </a:rPr>
                <a:t>家 团  队</a:t>
              </a:r>
              <a:endParaRPr lang="zh-CN" altLang="en-US" sz="2400" noProof="1">
                <a:solidFill>
                  <a:schemeClr val="bg1"/>
                </a:solidFill>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9550" y="120514"/>
            <a:ext cx="2819400" cy="652853"/>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37" y="1460500"/>
            <a:ext cx="2844580" cy="3187700"/>
          </a:xfrm>
          <a:prstGeom prst="rect">
            <a:avLst/>
          </a:prstGeom>
        </p:spPr>
      </p:pic>
      <p:sp>
        <p:nvSpPr>
          <p:cNvPr id="4" name="文本框 3"/>
          <p:cNvSpPr txBox="1"/>
          <p:nvPr>
            <p:custDataLst>
              <p:tags r:id="rId3"/>
            </p:custDataLst>
          </p:nvPr>
        </p:nvSpPr>
        <p:spPr>
          <a:xfrm>
            <a:off x="3211195" y="120650"/>
            <a:ext cx="6957695" cy="1172210"/>
          </a:xfrm>
          <a:prstGeom prst="rect">
            <a:avLst/>
          </a:prstGeom>
          <a:noFill/>
        </p:spPr>
        <p:txBody>
          <a:bodyPr wrap="square">
            <a:noAutofit/>
          </a:bodyPr>
          <a:p>
            <a:r>
              <a:rPr lang="zh-CN" altLang="en-US" sz="4000" dirty="0">
                <a:latin typeface="华文琥珀" panose="02010800040101010101" pitchFamily="2" charset="-122"/>
                <a:ea typeface="华文琥珀" panose="02010800040101010101" pitchFamily="2" charset="-122"/>
              </a:rPr>
              <a:t>人工智能教育</a:t>
            </a:r>
            <a:r>
              <a:rPr lang="zh-CN" altLang="en-US" sz="4000" dirty="0">
                <a:latin typeface="华文彩云" panose="02010800040101010101" pitchFamily="2" charset="-122"/>
                <a:ea typeface="华文彩云" panose="02010800040101010101" pitchFamily="2" charset="-122"/>
              </a:rPr>
              <a:t>系列教材</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3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childTnLst>
                          </p:cTn>
                        </p:par>
                        <p:par>
                          <p:cTn id="16" fill="hold">
                            <p:stCondLst>
                              <p:cond delay="11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ABLE_BEAUTIFY" val="smartTable{64939245-f4cd-476e-94f0-d6e920b907eb}"/>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UNIT_TABLE_BEAUTIFY" val="smartTable{64939245-f4cd-476e-94f0-d6e920b907eb}"/>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TABLE_BEAUTIFY" val="smartTable{64939245-f4cd-476e-94f0-d6e920b907eb}"/>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PP_MARK_KEY" val="97045de5-ff12-4d8c-b2c9-60e752bce8df"/>
  <p:tag name="COMMONDATA" val="eyJoZGlkIjoiMzdmNDUxMGRhZjc1MDBiYWRiODAzNTMxMTAxNTg3ZmU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6a996849-be5d-4019-9632-aa89cdeaeac8}"/>
  <p:tag name="TABLE_ENDDRAG_ORIGIN_RECT" val="550*245"/>
  <p:tag name="TABLE_ENDDRAG_RECT" val="85*190*550*245"/>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2410</Words>
  <Application>WPS 演示</Application>
  <PresentationFormat>宽屏</PresentationFormat>
  <Paragraphs>437</Paragraphs>
  <Slides>20</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Calibri</vt:lpstr>
      <vt:lpstr>方正粗黑宋简体</vt:lpstr>
      <vt:lpstr>华文琥珀</vt:lpstr>
      <vt:lpstr>华文彩云</vt:lpstr>
      <vt:lpstr>华文细黑</vt:lpstr>
      <vt:lpstr>黑体</vt:lpstr>
      <vt:lpstr>微软雅黑</vt:lpstr>
      <vt:lpstr>仿宋_GB2312</vt:lpstr>
      <vt:lpstr>仿宋</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办公室</cp:lastModifiedBy>
  <cp:revision>13</cp:revision>
  <dcterms:created xsi:type="dcterms:W3CDTF">2015-12-09T06:46:00Z</dcterms:created>
  <dcterms:modified xsi:type="dcterms:W3CDTF">2023-06-28T06:06:13Z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E9ABDFE8B51C4CDDAAB43AB394EEBC03_12</vt:lpwstr>
  </property>
</Properties>
</file>