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710" r:id="rId3"/>
    <p:sldId id="670" r:id="rId4"/>
    <p:sldId id="535" r:id="rId5"/>
    <p:sldId id="718" r:id="rId6"/>
    <p:sldId id="711" r:id="rId7"/>
    <p:sldId id="671" r:id="rId8"/>
    <p:sldId id="719" r:id="rId9"/>
    <p:sldId id="720" r:id="rId10"/>
    <p:sldId id="721" r:id="rId11"/>
    <p:sldId id="712" r:id="rId12"/>
    <p:sldId id="688" r:id="rId13"/>
    <p:sldId id="722" r:id="rId14"/>
    <p:sldId id="723" r:id="rId15"/>
    <p:sldId id="724" r:id="rId16"/>
    <p:sldId id="725" r:id="rId17"/>
    <p:sldId id="726" r:id="rId18"/>
    <p:sldId id="713" r:id="rId19"/>
    <p:sldId id="695" r:id="rId20"/>
    <p:sldId id="693" r:id="rId21"/>
  </p:sldIdLst>
  <p:sldSz cx="18000663" cy="8978900"/>
  <p:notesSz cx="6858000" cy="9144000"/>
  <p:defaultTextStyle>
    <a:defPPr>
      <a:defRPr lang="zh-CN"/>
    </a:defPPr>
    <a:lvl1pPr marL="0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1pPr>
    <a:lvl2pPr marL="647382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2pPr>
    <a:lvl3pPr marL="1294762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3pPr>
    <a:lvl4pPr marL="1942144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4pPr>
    <a:lvl5pPr marL="2589526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5pPr>
    <a:lvl6pPr marL="3236906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6pPr>
    <a:lvl7pPr marL="3884288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7pPr>
    <a:lvl8pPr marL="4531669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8pPr>
    <a:lvl9pPr marL="5179049" algn="l" defTabSz="1294762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7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 autoAdjust="0"/>
    <p:restoredTop sz="92922" autoAdjust="0"/>
  </p:normalViewPr>
  <p:slideViewPr>
    <p:cSldViewPr>
      <p:cViewPr varScale="1">
        <p:scale>
          <a:sx n="80" d="100"/>
          <a:sy n="80" d="100"/>
        </p:scale>
        <p:origin x="324" y="96"/>
      </p:cViewPr>
      <p:guideLst>
        <p:guide orient="horz" pos="2947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EEF14-F2D0-4EA5-A3B1-3711E9AD42E7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304261E-54B0-4AD6-AC5A-BEA72C0AF05E}">
      <dgm:prSet phldrT="[文本]" custT="1"/>
      <dgm:spPr/>
      <dgm:t>
        <a:bodyPr/>
        <a:lstStyle/>
        <a:p>
          <a:r>
            <a:rPr lang="zh-CN" altLang="en-US" sz="3600" b="1" dirty="0"/>
            <a:t>一、引言</a:t>
          </a:r>
        </a:p>
      </dgm:t>
      <dgm:extLst>
        <a:ext uri="{E40237B7-FDA0-4F09-8148-C483321AD2D9}">
          <dgm14:cNvPr xmlns:dgm14="http://schemas.microsoft.com/office/drawing/2010/diagram" id="0" name="" descr="学术出版及其与大学社的关系"/>
        </a:ext>
      </dgm:extLst>
    </dgm:pt>
    <dgm:pt modelId="{DF962272-A8C7-4287-B834-3DC04683D3CC}" type="parTrans" cxnId="{878A0100-0E6C-4712-B6E1-74BFFD398489}">
      <dgm:prSet/>
      <dgm:spPr/>
      <dgm:t>
        <a:bodyPr/>
        <a:lstStyle/>
        <a:p>
          <a:endParaRPr lang="zh-CN" altLang="en-US" sz="2300"/>
        </a:p>
      </dgm:t>
    </dgm:pt>
    <dgm:pt modelId="{C2A37F20-1327-4EC7-80F6-00D9669AEFD9}" type="sibTrans" cxnId="{878A0100-0E6C-4712-B6E1-74BFFD398489}">
      <dgm:prSet/>
      <dgm:spPr/>
      <dgm:t>
        <a:bodyPr/>
        <a:lstStyle/>
        <a:p>
          <a:endParaRPr lang="zh-CN" altLang="en-US" sz="2300"/>
        </a:p>
      </dgm:t>
    </dgm:pt>
    <dgm:pt modelId="{234CC929-A4D8-4BCF-A180-DFFCD39BF8D4}">
      <dgm:prSet phldrT="[文本]" custT="1"/>
      <dgm:spPr/>
      <dgm:t>
        <a:bodyPr/>
        <a:lstStyle/>
        <a:p>
          <a:r>
            <a:rPr lang="zh-CN" altLang="en-US" sz="3600" b="1" dirty="0"/>
            <a:t>二、剑桥社的核心经验</a:t>
          </a:r>
        </a:p>
      </dgm:t>
    </dgm:pt>
    <dgm:pt modelId="{026A9F6E-73FE-4507-956C-B9F6E3FA17BC}" type="parTrans" cxnId="{632E4CED-3521-430D-A8DB-056CE9419359}">
      <dgm:prSet/>
      <dgm:spPr/>
      <dgm:t>
        <a:bodyPr/>
        <a:lstStyle/>
        <a:p>
          <a:endParaRPr lang="zh-CN" altLang="en-US" sz="2300"/>
        </a:p>
      </dgm:t>
    </dgm:pt>
    <dgm:pt modelId="{12E32D7C-5CDB-4E80-820F-26F0D28C2105}" type="sibTrans" cxnId="{632E4CED-3521-430D-A8DB-056CE9419359}">
      <dgm:prSet/>
      <dgm:spPr/>
      <dgm:t>
        <a:bodyPr/>
        <a:lstStyle/>
        <a:p>
          <a:endParaRPr lang="zh-CN" altLang="en-US" sz="2300"/>
        </a:p>
      </dgm:t>
    </dgm:pt>
    <dgm:pt modelId="{70FE5F15-49EE-496C-987A-884914670BB5}">
      <dgm:prSet phldrT="[文本]" custT="1"/>
      <dgm:spPr/>
      <dgm:t>
        <a:bodyPr/>
        <a:lstStyle/>
        <a:p>
          <a:r>
            <a:rPr lang="zh-CN" altLang="en-US" sz="3600" b="1" dirty="0"/>
            <a:t>三、对中国大学社的启示</a:t>
          </a:r>
        </a:p>
      </dgm:t>
    </dgm:pt>
    <dgm:pt modelId="{FA47D82B-E49C-4CF6-BBE4-899B7B4C5DB7}" type="parTrans" cxnId="{0F069D17-B4F1-486C-AF72-CFA6BA18089D}">
      <dgm:prSet/>
      <dgm:spPr/>
      <dgm:t>
        <a:bodyPr/>
        <a:lstStyle/>
        <a:p>
          <a:endParaRPr lang="zh-CN" altLang="en-US" sz="2300"/>
        </a:p>
      </dgm:t>
    </dgm:pt>
    <dgm:pt modelId="{2CB7813B-B58E-40BA-92B8-F4902647524D}" type="sibTrans" cxnId="{0F069D17-B4F1-486C-AF72-CFA6BA18089D}">
      <dgm:prSet/>
      <dgm:spPr/>
      <dgm:t>
        <a:bodyPr/>
        <a:lstStyle/>
        <a:p>
          <a:endParaRPr lang="zh-CN" altLang="en-US" sz="2300"/>
        </a:p>
      </dgm:t>
    </dgm:pt>
    <dgm:pt modelId="{00B313EB-8B23-4409-8E73-870D717E52BD}">
      <dgm:prSet phldrT="[文本]" custT="1"/>
      <dgm:spPr/>
      <dgm:t>
        <a:bodyPr/>
        <a:lstStyle/>
        <a:p>
          <a:r>
            <a:rPr lang="zh-CN" altLang="en-US" sz="3600" b="1" dirty="0"/>
            <a:t>四、挑战与应对</a:t>
          </a:r>
        </a:p>
      </dgm:t>
    </dgm:pt>
    <dgm:pt modelId="{2ACF5C0C-9C30-4E91-A816-490D6BAD1157}" type="parTrans" cxnId="{83F3059C-B8E0-444A-B153-93200058CAE8}">
      <dgm:prSet/>
      <dgm:spPr/>
      <dgm:t>
        <a:bodyPr/>
        <a:lstStyle/>
        <a:p>
          <a:endParaRPr lang="zh-CN" altLang="en-US" sz="2300"/>
        </a:p>
      </dgm:t>
    </dgm:pt>
    <dgm:pt modelId="{957E8928-D9C6-4CB3-96A9-3998BD31A993}" type="sibTrans" cxnId="{83F3059C-B8E0-444A-B153-93200058CAE8}">
      <dgm:prSet/>
      <dgm:spPr/>
      <dgm:t>
        <a:bodyPr/>
        <a:lstStyle/>
        <a:p>
          <a:endParaRPr lang="zh-CN" altLang="en-US" sz="2300"/>
        </a:p>
      </dgm:t>
    </dgm:pt>
    <dgm:pt modelId="{4FB666DD-A198-45AC-B564-E617862161DE}">
      <dgm:prSet custT="1"/>
      <dgm:spPr/>
      <dgm:t>
        <a:bodyPr/>
        <a:lstStyle/>
        <a:p>
          <a:r>
            <a:rPr lang="zh-CN" altLang="en-US" sz="3600" b="1" kern="1200" dirty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五、结语</a:t>
          </a:r>
        </a:p>
      </dgm:t>
    </dgm:pt>
    <dgm:pt modelId="{94F835A4-39BA-4CCA-B55D-BE53A8484D38}" type="parTrans" cxnId="{EE296298-497B-4989-9632-AD0F3F4C0019}">
      <dgm:prSet/>
      <dgm:spPr/>
      <dgm:t>
        <a:bodyPr/>
        <a:lstStyle/>
        <a:p>
          <a:endParaRPr lang="zh-CN" altLang="en-US"/>
        </a:p>
      </dgm:t>
    </dgm:pt>
    <dgm:pt modelId="{B044ACBE-BB48-469D-8C32-2349BD58350A}" type="sibTrans" cxnId="{EE296298-497B-4989-9632-AD0F3F4C0019}">
      <dgm:prSet/>
      <dgm:spPr/>
      <dgm:t>
        <a:bodyPr/>
        <a:lstStyle/>
        <a:p>
          <a:endParaRPr lang="zh-CN" altLang="en-US"/>
        </a:p>
      </dgm:t>
    </dgm:pt>
    <dgm:pt modelId="{F6197D51-27B0-4C65-A765-B6657AD2D9E7}" type="pres">
      <dgm:prSet presAssocID="{886EEF14-F2D0-4EA5-A3B1-3711E9AD4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EDA76F-AD5E-4C39-A04C-2314ACB19DDE}" type="pres">
      <dgm:prSet presAssocID="{F304261E-54B0-4AD6-AC5A-BEA72C0AF05E}" presName="parentLin" presStyleCnt="0"/>
      <dgm:spPr/>
    </dgm:pt>
    <dgm:pt modelId="{DD41B811-10DA-485F-8F4B-D1ACA19A22F5}" type="pres">
      <dgm:prSet presAssocID="{F304261E-54B0-4AD6-AC5A-BEA72C0AF05E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B774984-FE80-4509-BC53-26844106B661}" type="pres">
      <dgm:prSet presAssocID="{F304261E-54B0-4AD6-AC5A-BEA72C0AF0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E7CFA3-2038-496E-8D93-3C9262780966}" type="pres">
      <dgm:prSet presAssocID="{F304261E-54B0-4AD6-AC5A-BEA72C0AF05E}" presName="negativeSpace" presStyleCnt="0"/>
      <dgm:spPr/>
    </dgm:pt>
    <dgm:pt modelId="{3A265E87-0255-4F4F-8AD0-05EF0647CC00}" type="pres">
      <dgm:prSet presAssocID="{F304261E-54B0-4AD6-AC5A-BEA72C0AF05E}" presName="childText" presStyleLbl="conFgAcc1" presStyleIdx="0" presStyleCnt="5">
        <dgm:presLayoutVars>
          <dgm:bulletEnabled val="1"/>
        </dgm:presLayoutVars>
      </dgm:prSet>
      <dgm:spPr/>
    </dgm:pt>
    <dgm:pt modelId="{04EE2277-F841-4E7E-88DB-3BEFF5EFF7E6}" type="pres">
      <dgm:prSet presAssocID="{C2A37F20-1327-4EC7-80F6-00D9669AEFD9}" presName="spaceBetweenRectangles" presStyleCnt="0"/>
      <dgm:spPr/>
    </dgm:pt>
    <dgm:pt modelId="{20424C7C-69C4-421C-A1B8-C91B3F73CE97}" type="pres">
      <dgm:prSet presAssocID="{234CC929-A4D8-4BCF-A180-DFFCD39BF8D4}" presName="parentLin" presStyleCnt="0"/>
      <dgm:spPr/>
    </dgm:pt>
    <dgm:pt modelId="{8BCEC847-E66C-443A-830C-F1A05FD48378}" type="pres">
      <dgm:prSet presAssocID="{234CC929-A4D8-4BCF-A180-DFFCD39BF8D4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1CD7F182-EC6F-48FC-8A6C-9FCEEDBB03D3}" type="pres">
      <dgm:prSet presAssocID="{234CC929-A4D8-4BCF-A180-DFFCD39BF8D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D5FA47-1F1B-42D9-B66F-BEAC2A688BFB}" type="pres">
      <dgm:prSet presAssocID="{234CC929-A4D8-4BCF-A180-DFFCD39BF8D4}" presName="negativeSpace" presStyleCnt="0"/>
      <dgm:spPr/>
    </dgm:pt>
    <dgm:pt modelId="{DED8D568-4F1A-4DBE-99D6-5D7061FBC761}" type="pres">
      <dgm:prSet presAssocID="{234CC929-A4D8-4BCF-A180-DFFCD39BF8D4}" presName="childText" presStyleLbl="conFgAcc1" presStyleIdx="1" presStyleCnt="5">
        <dgm:presLayoutVars>
          <dgm:bulletEnabled val="1"/>
        </dgm:presLayoutVars>
      </dgm:prSet>
      <dgm:spPr/>
    </dgm:pt>
    <dgm:pt modelId="{5BAD30A9-3148-4533-923A-9E5B92808A80}" type="pres">
      <dgm:prSet presAssocID="{12E32D7C-5CDB-4E80-820F-26F0D28C2105}" presName="spaceBetweenRectangles" presStyleCnt="0"/>
      <dgm:spPr/>
    </dgm:pt>
    <dgm:pt modelId="{9062A15E-D8BA-4B41-A04F-CF96994B33C8}" type="pres">
      <dgm:prSet presAssocID="{70FE5F15-49EE-496C-987A-884914670BB5}" presName="parentLin" presStyleCnt="0"/>
      <dgm:spPr/>
    </dgm:pt>
    <dgm:pt modelId="{4C9E4456-3EC5-405F-AD2F-914647CEC4A7}" type="pres">
      <dgm:prSet presAssocID="{70FE5F15-49EE-496C-987A-884914670BB5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F16CA5CA-1E94-430E-99E6-7E8BCFE78D31}" type="pres">
      <dgm:prSet presAssocID="{70FE5F15-49EE-496C-987A-884914670BB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B9DD9A-2F77-4A0B-91CD-154736A324ED}" type="pres">
      <dgm:prSet presAssocID="{70FE5F15-49EE-496C-987A-884914670BB5}" presName="negativeSpace" presStyleCnt="0"/>
      <dgm:spPr/>
    </dgm:pt>
    <dgm:pt modelId="{32A52344-E9F9-4C1F-BE6F-48799616AF73}" type="pres">
      <dgm:prSet presAssocID="{70FE5F15-49EE-496C-987A-884914670BB5}" presName="childText" presStyleLbl="conFgAcc1" presStyleIdx="2" presStyleCnt="5">
        <dgm:presLayoutVars>
          <dgm:bulletEnabled val="1"/>
        </dgm:presLayoutVars>
      </dgm:prSet>
      <dgm:spPr/>
    </dgm:pt>
    <dgm:pt modelId="{D866E1FB-01F5-4EA4-96DF-2CBF9A1F411E}" type="pres">
      <dgm:prSet presAssocID="{2CB7813B-B58E-40BA-92B8-F4902647524D}" presName="spaceBetweenRectangles" presStyleCnt="0"/>
      <dgm:spPr/>
    </dgm:pt>
    <dgm:pt modelId="{ADD205BA-1AB9-4164-98E1-CADCBDD390AA}" type="pres">
      <dgm:prSet presAssocID="{00B313EB-8B23-4409-8E73-870D717E52BD}" presName="parentLin" presStyleCnt="0"/>
      <dgm:spPr/>
    </dgm:pt>
    <dgm:pt modelId="{C900C819-8F3B-4DC7-95D0-74181C25E491}" type="pres">
      <dgm:prSet presAssocID="{00B313EB-8B23-4409-8E73-870D717E52BD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661D329A-5B46-458B-9FF2-CB9E0AAB5953}" type="pres">
      <dgm:prSet presAssocID="{00B313EB-8B23-4409-8E73-870D717E52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82D413-CBB1-4287-BBF3-9EC789AD5303}" type="pres">
      <dgm:prSet presAssocID="{00B313EB-8B23-4409-8E73-870D717E52BD}" presName="negativeSpace" presStyleCnt="0"/>
      <dgm:spPr/>
    </dgm:pt>
    <dgm:pt modelId="{06414B50-ED7E-4AF5-83B6-C528917554D4}" type="pres">
      <dgm:prSet presAssocID="{00B313EB-8B23-4409-8E73-870D717E52BD}" presName="childText" presStyleLbl="conFgAcc1" presStyleIdx="3" presStyleCnt="5">
        <dgm:presLayoutVars>
          <dgm:bulletEnabled val="1"/>
        </dgm:presLayoutVars>
      </dgm:prSet>
      <dgm:spPr/>
    </dgm:pt>
    <dgm:pt modelId="{8A2746DA-677B-41EC-B71F-47327F9B5685}" type="pres">
      <dgm:prSet presAssocID="{957E8928-D9C6-4CB3-96A9-3998BD31A993}" presName="spaceBetweenRectangles" presStyleCnt="0"/>
      <dgm:spPr/>
    </dgm:pt>
    <dgm:pt modelId="{0E02C558-B573-4095-8922-1FE32F37C319}" type="pres">
      <dgm:prSet presAssocID="{4FB666DD-A198-45AC-B564-E617862161DE}" presName="parentLin" presStyleCnt="0"/>
      <dgm:spPr/>
    </dgm:pt>
    <dgm:pt modelId="{11B72132-FFA0-4A18-B017-7436EFD65E22}" type="pres">
      <dgm:prSet presAssocID="{4FB666DD-A198-45AC-B564-E617862161DE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BCBAB77F-8244-43A9-989A-53108020DFCE}" type="pres">
      <dgm:prSet presAssocID="{4FB666DD-A198-45AC-B564-E617862161DE}" presName="parentText" presStyleLbl="node1" presStyleIdx="4" presStyleCnt="5" custLinFactNeighborX="-2224" custLinFactNeighborY="429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B05B3A-86BC-42B9-B426-33BF718B36FD}" type="pres">
      <dgm:prSet presAssocID="{4FB666DD-A198-45AC-B564-E617862161DE}" presName="negativeSpace" presStyleCnt="0"/>
      <dgm:spPr/>
    </dgm:pt>
    <dgm:pt modelId="{587C6EB3-58A1-4E9A-A584-943EC3407D82}" type="pres">
      <dgm:prSet presAssocID="{4FB666DD-A198-45AC-B564-E617862161D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BBA1A1D-CF14-46E6-8BE0-4C695FC7E41B}" type="presOf" srcId="{70FE5F15-49EE-496C-987A-884914670BB5}" destId="{4C9E4456-3EC5-405F-AD2F-914647CEC4A7}" srcOrd="0" destOrd="0" presId="urn:microsoft.com/office/officeart/2005/8/layout/list1"/>
    <dgm:cxn modelId="{1E22A439-7AE5-4B8C-B5B5-CBAD69D5E9DB}" type="presOf" srcId="{234CC929-A4D8-4BCF-A180-DFFCD39BF8D4}" destId="{1CD7F182-EC6F-48FC-8A6C-9FCEEDBB03D3}" srcOrd="1" destOrd="0" presId="urn:microsoft.com/office/officeart/2005/8/layout/list1"/>
    <dgm:cxn modelId="{B30AAC14-843F-4B51-A7EB-EE667B54BFE5}" type="presOf" srcId="{F304261E-54B0-4AD6-AC5A-BEA72C0AF05E}" destId="{DD41B811-10DA-485F-8F4B-D1ACA19A22F5}" srcOrd="0" destOrd="0" presId="urn:microsoft.com/office/officeart/2005/8/layout/list1"/>
    <dgm:cxn modelId="{5DDC4DA1-FBCB-4E07-8671-42F174C18E7D}" type="presOf" srcId="{00B313EB-8B23-4409-8E73-870D717E52BD}" destId="{C900C819-8F3B-4DC7-95D0-74181C25E491}" srcOrd="0" destOrd="0" presId="urn:microsoft.com/office/officeart/2005/8/layout/list1"/>
    <dgm:cxn modelId="{632E4CED-3521-430D-A8DB-056CE9419359}" srcId="{886EEF14-F2D0-4EA5-A3B1-3711E9AD42E7}" destId="{234CC929-A4D8-4BCF-A180-DFFCD39BF8D4}" srcOrd="1" destOrd="0" parTransId="{026A9F6E-73FE-4507-956C-B9F6E3FA17BC}" sibTransId="{12E32D7C-5CDB-4E80-820F-26F0D28C2105}"/>
    <dgm:cxn modelId="{524B5AB4-6FAE-4EDC-8A8E-B0636093D786}" type="presOf" srcId="{886EEF14-F2D0-4EA5-A3B1-3711E9AD42E7}" destId="{F6197D51-27B0-4C65-A765-B6657AD2D9E7}" srcOrd="0" destOrd="0" presId="urn:microsoft.com/office/officeart/2005/8/layout/list1"/>
    <dgm:cxn modelId="{BC6A4AF9-BF40-4731-B9B4-82172E9723BB}" type="presOf" srcId="{4FB666DD-A198-45AC-B564-E617862161DE}" destId="{BCBAB77F-8244-43A9-989A-53108020DFCE}" srcOrd="1" destOrd="0" presId="urn:microsoft.com/office/officeart/2005/8/layout/list1"/>
    <dgm:cxn modelId="{83F3059C-B8E0-444A-B153-93200058CAE8}" srcId="{886EEF14-F2D0-4EA5-A3B1-3711E9AD42E7}" destId="{00B313EB-8B23-4409-8E73-870D717E52BD}" srcOrd="3" destOrd="0" parTransId="{2ACF5C0C-9C30-4E91-A816-490D6BAD1157}" sibTransId="{957E8928-D9C6-4CB3-96A9-3998BD31A993}"/>
    <dgm:cxn modelId="{92AF18A4-DB32-49C4-8120-A729E9AA892B}" type="presOf" srcId="{F304261E-54B0-4AD6-AC5A-BEA72C0AF05E}" destId="{3B774984-FE80-4509-BC53-26844106B661}" srcOrd="1" destOrd="0" presId="urn:microsoft.com/office/officeart/2005/8/layout/list1"/>
    <dgm:cxn modelId="{FB99B374-BA4E-4E9F-B430-3CD9D8C88684}" type="presOf" srcId="{70FE5F15-49EE-496C-987A-884914670BB5}" destId="{F16CA5CA-1E94-430E-99E6-7E8BCFE78D31}" srcOrd="1" destOrd="0" presId="urn:microsoft.com/office/officeart/2005/8/layout/list1"/>
    <dgm:cxn modelId="{EE296298-497B-4989-9632-AD0F3F4C0019}" srcId="{886EEF14-F2D0-4EA5-A3B1-3711E9AD42E7}" destId="{4FB666DD-A198-45AC-B564-E617862161DE}" srcOrd="4" destOrd="0" parTransId="{94F835A4-39BA-4CCA-B55D-BE53A8484D38}" sibTransId="{B044ACBE-BB48-469D-8C32-2349BD58350A}"/>
    <dgm:cxn modelId="{878A0100-0E6C-4712-B6E1-74BFFD398489}" srcId="{886EEF14-F2D0-4EA5-A3B1-3711E9AD42E7}" destId="{F304261E-54B0-4AD6-AC5A-BEA72C0AF05E}" srcOrd="0" destOrd="0" parTransId="{DF962272-A8C7-4287-B834-3DC04683D3CC}" sibTransId="{C2A37F20-1327-4EC7-80F6-00D9669AEFD9}"/>
    <dgm:cxn modelId="{D96BCC27-F443-4F2B-A2A7-BA7017B115D3}" type="presOf" srcId="{234CC929-A4D8-4BCF-A180-DFFCD39BF8D4}" destId="{8BCEC847-E66C-443A-830C-F1A05FD48378}" srcOrd="0" destOrd="0" presId="urn:microsoft.com/office/officeart/2005/8/layout/list1"/>
    <dgm:cxn modelId="{44B1CFB2-2CDD-4958-9FAA-088B32A04C0C}" type="presOf" srcId="{00B313EB-8B23-4409-8E73-870D717E52BD}" destId="{661D329A-5B46-458B-9FF2-CB9E0AAB5953}" srcOrd="1" destOrd="0" presId="urn:microsoft.com/office/officeart/2005/8/layout/list1"/>
    <dgm:cxn modelId="{0F069D17-B4F1-486C-AF72-CFA6BA18089D}" srcId="{886EEF14-F2D0-4EA5-A3B1-3711E9AD42E7}" destId="{70FE5F15-49EE-496C-987A-884914670BB5}" srcOrd="2" destOrd="0" parTransId="{FA47D82B-E49C-4CF6-BBE4-899B7B4C5DB7}" sibTransId="{2CB7813B-B58E-40BA-92B8-F4902647524D}"/>
    <dgm:cxn modelId="{102C5409-C3C8-400C-982A-3278163856F5}" type="presOf" srcId="{4FB666DD-A198-45AC-B564-E617862161DE}" destId="{11B72132-FFA0-4A18-B017-7436EFD65E22}" srcOrd="0" destOrd="0" presId="urn:microsoft.com/office/officeart/2005/8/layout/list1"/>
    <dgm:cxn modelId="{373E07A3-9649-4D59-A0E7-62399661C191}" type="presParOf" srcId="{F6197D51-27B0-4C65-A765-B6657AD2D9E7}" destId="{2EEDA76F-AD5E-4C39-A04C-2314ACB19DDE}" srcOrd="0" destOrd="0" presId="urn:microsoft.com/office/officeart/2005/8/layout/list1"/>
    <dgm:cxn modelId="{ED891319-C417-4138-9841-F753459A4B00}" type="presParOf" srcId="{2EEDA76F-AD5E-4C39-A04C-2314ACB19DDE}" destId="{DD41B811-10DA-485F-8F4B-D1ACA19A22F5}" srcOrd="0" destOrd="0" presId="urn:microsoft.com/office/officeart/2005/8/layout/list1"/>
    <dgm:cxn modelId="{D689E842-B065-41A2-B82A-04B95BD10362}" type="presParOf" srcId="{2EEDA76F-AD5E-4C39-A04C-2314ACB19DDE}" destId="{3B774984-FE80-4509-BC53-26844106B661}" srcOrd="1" destOrd="0" presId="urn:microsoft.com/office/officeart/2005/8/layout/list1"/>
    <dgm:cxn modelId="{53808CEF-3778-4E1B-A0BE-B1C7D411BA63}" type="presParOf" srcId="{F6197D51-27B0-4C65-A765-B6657AD2D9E7}" destId="{02E7CFA3-2038-496E-8D93-3C9262780966}" srcOrd="1" destOrd="0" presId="urn:microsoft.com/office/officeart/2005/8/layout/list1"/>
    <dgm:cxn modelId="{B6B5189E-C414-4951-9AC8-995ED9B45284}" type="presParOf" srcId="{F6197D51-27B0-4C65-A765-B6657AD2D9E7}" destId="{3A265E87-0255-4F4F-8AD0-05EF0647CC00}" srcOrd="2" destOrd="0" presId="urn:microsoft.com/office/officeart/2005/8/layout/list1"/>
    <dgm:cxn modelId="{5E928693-D8C3-436C-9E23-C654D76D0DC6}" type="presParOf" srcId="{F6197D51-27B0-4C65-A765-B6657AD2D9E7}" destId="{04EE2277-F841-4E7E-88DB-3BEFF5EFF7E6}" srcOrd="3" destOrd="0" presId="urn:microsoft.com/office/officeart/2005/8/layout/list1"/>
    <dgm:cxn modelId="{A29CCA46-1AF9-497A-AEA8-CA65CDEB34FE}" type="presParOf" srcId="{F6197D51-27B0-4C65-A765-B6657AD2D9E7}" destId="{20424C7C-69C4-421C-A1B8-C91B3F73CE97}" srcOrd="4" destOrd="0" presId="urn:microsoft.com/office/officeart/2005/8/layout/list1"/>
    <dgm:cxn modelId="{5954AE3B-EE12-4AD9-A0D5-68E2B2443BDE}" type="presParOf" srcId="{20424C7C-69C4-421C-A1B8-C91B3F73CE97}" destId="{8BCEC847-E66C-443A-830C-F1A05FD48378}" srcOrd="0" destOrd="0" presId="urn:microsoft.com/office/officeart/2005/8/layout/list1"/>
    <dgm:cxn modelId="{903B171B-DA4D-4CBC-B4A1-483855DECE98}" type="presParOf" srcId="{20424C7C-69C4-421C-A1B8-C91B3F73CE97}" destId="{1CD7F182-EC6F-48FC-8A6C-9FCEEDBB03D3}" srcOrd="1" destOrd="0" presId="urn:microsoft.com/office/officeart/2005/8/layout/list1"/>
    <dgm:cxn modelId="{BA9349FD-63AF-4AEE-B051-B54AC7F976A8}" type="presParOf" srcId="{F6197D51-27B0-4C65-A765-B6657AD2D9E7}" destId="{F4D5FA47-1F1B-42D9-B66F-BEAC2A688BFB}" srcOrd="5" destOrd="0" presId="urn:microsoft.com/office/officeart/2005/8/layout/list1"/>
    <dgm:cxn modelId="{8E1A672B-D49A-449E-88E8-1AEF282B636B}" type="presParOf" srcId="{F6197D51-27B0-4C65-A765-B6657AD2D9E7}" destId="{DED8D568-4F1A-4DBE-99D6-5D7061FBC761}" srcOrd="6" destOrd="0" presId="urn:microsoft.com/office/officeart/2005/8/layout/list1"/>
    <dgm:cxn modelId="{32235954-CC00-439B-A4B7-5148978A1010}" type="presParOf" srcId="{F6197D51-27B0-4C65-A765-B6657AD2D9E7}" destId="{5BAD30A9-3148-4533-923A-9E5B92808A80}" srcOrd="7" destOrd="0" presId="urn:microsoft.com/office/officeart/2005/8/layout/list1"/>
    <dgm:cxn modelId="{C6806ED5-A16A-4586-990C-B46B8D74ED39}" type="presParOf" srcId="{F6197D51-27B0-4C65-A765-B6657AD2D9E7}" destId="{9062A15E-D8BA-4B41-A04F-CF96994B33C8}" srcOrd="8" destOrd="0" presId="urn:microsoft.com/office/officeart/2005/8/layout/list1"/>
    <dgm:cxn modelId="{5B4A6512-4427-4B08-8068-C010893451A5}" type="presParOf" srcId="{9062A15E-D8BA-4B41-A04F-CF96994B33C8}" destId="{4C9E4456-3EC5-405F-AD2F-914647CEC4A7}" srcOrd="0" destOrd="0" presId="urn:microsoft.com/office/officeart/2005/8/layout/list1"/>
    <dgm:cxn modelId="{0FB987B5-42BD-464A-9073-59A46057D049}" type="presParOf" srcId="{9062A15E-D8BA-4B41-A04F-CF96994B33C8}" destId="{F16CA5CA-1E94-430E-99E6-7E8BCFE78D31}" srcOrd="1" destOrd="0" presId="urn:microsoft.com/office/officeart/2005/8/layout/list1"/>
    <dgm:cxn modelId="{9DB9D46B-2474-469A-8C06-43C077C1A880}" type="presParOf" srcId="{F6197D51-27B0-4C65-A765-B6657AD2D9E7}" destId="{5FB9DD9A-2F77-4A0B-91CD-154736A324ED}" srcOrd="9" destOrd="0" presId="urn:microsoft.com/office/officeart/2005/8/layout/list1"/>
    <dgm:cxn modelId="{3A20542A-193F-4212-8657-717F723B708F}" type="presParOf" srcId="{F6197D51-27B0-4C65-A765-B6657AD2D9E7}" destId="{32A52344-E9F9-4C1F-BE6F-48799616AF73}" srcOrd="10" destOrd="0" presId="urn:microsoft.com/office/officeart/2005/8/layout/list1"/>
    <dgm:cxn modelId="{847F96EF-37F5-4F22-9EBA-A82439B3851F}" type="presParOf" srcId="{F6197D51-27B0-4C65-A765-B6657AD2D9E7}" destId="{D866E1FB-01F5-4EA4-96DF-2CBF9A1F411E}" srcOrd="11" destOrd="0" presId="urn:microsoft.com/office/officeart/2005/8/layout/list1"/>
    <dgm:cxn modelId="{67301ADB-2217-43E1-AFEE-82991A51649E}" type="presParOf" srcId="{F6197D51-27B0-4C65-A765-B6657AD2D9E7}" destId="{ADD205BA-1AB9-4164-98E1-CADCBDD390AA}" srcOrd="12" destOrd="0" presId="urn:microsoft.com/office/officeart/2005/8/layout/list1"/>
    <dgm:cxn modelId="{BDFAE330-E024-46C5-9576-D6964710FAD9}" type="presParOf" srcId="{ADD205BA-1AB9-4164-98E1-CADCBDD390AA}" destId="{C900C819-8F3B-4DC7-95D0-74181C25E491}" srcOrd="0" destOrd="0" presId="urn:microsoft.com/office/officeart/2005/8/layout/list1"/>
    <dgm:cxn modelId="{3189ADE5-3AEB-4746-9F92-D51EF7032260}" type="presParOf" srcId="{ADD205BA-1AB9-4164-98E1-CADCBDD390AA}" destId="{661D329A-5B46-458B-9FF2-CB9E0AAB5953}" srcOrd="1" destOrd="0" presId="urn:microsoft.com/office/officeart/2005/8/layout/list1"/>
    <dgm:cxn modelId="{A142D032-C092-4106-93A3-65AC6D448523}" type="presParOf" srcId="{F6197D51-27B0-4C65-A765-B6657AD2D9E7}" destId="{A682D413-CBB1-4287-BBF3-9EC789AD5303}" srcOrd="13" destOrd="0" presId="urn:microsoft.com/office/officeart/2005/8/layout/list1"/>
    <dgm:cxn modelId="{CE76777E-B94E-4510-94D7-897E015D165C}" type="presParOf" srcId="{F6197D51-27B0-4C65-A765-B6657AD2D9E7}" destId="{06414B50-ED7E-4AF5-83B6-C528917554D4}" srcOrd="14" destOrd="0" presId="urn:microsoft.com/office/officeart/2005/8/layout/list1"/>
    <dgm:cxn modelId="{AEFE6F4E-AA70-4912-953F-C4C8C8702A8B}" type="presParOf" srcId="{F6197D51-27B0-4C65-A765-B6657AD2D9E7}" destId="{8A2746DA-677B-41EC-B71F-47327F9B5685}" srcOrd="15" destOrd="0" presId="urn:microsoft.com/office/officeart/2005/8/layout/list1"/>
    <dgm:cxn modelId="{64A8A0BA-194B-4291-9764-225C6052A398}" type="presParOf" srcId="{F6197D51-27B0-4C65-A765-B6657AD2D9E7}" destId="{0E02C558-B573-4095-8922-1FE32F37C319}" srcOrd="16" destOrd="0" presId="urn:microsoft.com/office/officeart/2005/8/layout/list1"/>
    <dgm:cxn modelId="{8263A4ED-EF31-4D2E-AAEA-F1207B0171D7}" type="presParOf" srcId="{0E02C558-B573-4095-8922-1FE32F37C319}" destId="{11B72132-FFA0-4A18-B017-7436EFD65E22}" srcOrd="0" destOrd="0" presId="urn:microsoft.com/office/officeart/2005/8/layout/list1"/>
    <dgm:cxn modelId="{3E27023F-BED9-45C8-AFFC-386EC7345869}" type="presParOf" srcId="{0E02C558-B573-4095-8922-1FE32F37C319}" destId="{BCBAB77F-8244-43A9-989A-53108020DFCE}" srcOrd="1" destOrd="0" presId="urn:microsoft.com/office/officeart/2005/8/layout/list1"/>
    <dgm:cxn modelId="{F037D955-A0F6-4978-B29E-2025602DDE9D}" type="presParOf" srcId="{F6197D51-27B0-4C65-A765-B6657AD2D9E7}" destId="{36B05B3A-86BC-42B9-B426-33BF718B36FD}" srcOrd="17" destOrd="0" presId="urn:microsoft.com/office/officeart/2005/8/layout/list1"/>
    <dgm:cxn modelId="{E460B0BD-4761-4183-A8C7-A2FF860575A0}" type="presParOf" srcId="{F6197D51-27B0-4C65-A765-B6657AD2D9E7}" destId="{587C6EB3-58A1-4E9A-A584-943EC3407D8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65E87-0255-4F4F-8AD0-05EF0647CC00}">
      <dsp:nvSpPr>
        <dsp:cNvPr id="0" name=""/>
        <dsp:cNvSpPr/>
      </dsp:nvSpPr>
      <dsp:spPr>
        <a:xfrm>
          <a:off x="0" y="341926"/>
          <a:ext cx="117833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74984-FE80-4509-BC53-26844106B661}">
      <dsp:nvSpPr>
        <dsp:cNvPr id="0" name=""/>
        <dsp:cNvSpPr/>
      </dsp:nvSpPr>
      <dsp:spPr>
        <a:xfrm>
          <a:off x="589166" y="31966"/>
          <a:ext cx="824833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767" tIns="0" rIns="31176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/>
            <a:t>一、引言</a:t>
          </a:r>
        </a:p>
      </dsp:txBody>
      <dsp:txXfrm>
        <a:off x="619428" y="62228"/>
        <a:ext cx="8187809" cy="559396"/>
      </dsp:txXfrm>
    </dsp:sp>
    <dsp:sp modelId="{DED8D568-4F1A-4DBE-99D6-5D7061FBC761}">
      <dsp:nvSpPr>
        <dsp:cNvPr id="0" name=""/>
        <dsp:cNvSpPr/>
      </dsp:nvSpPr>
      <dsp:spPr>
        <a:xfrm>
          <a:off x="0" y="1294486"/>
          <a:ext cx="117833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50022"/>
              <a:satOff val="0"/>
              <a:lumOff val="-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7F182-EC6F-48FC-8A6C-9FCEEDBB03D3}">
      <dsp:nvSpPr>
        <dsp:cNvPr id="0" name=""/>
        <dsp:cNvSpPr/>
      </dsp:nvSpPr>
      <dsp:spPr>
        <a:xfrm>
          <a:off x="589166" y="984526"/>
          <a:ext cx="8248333" cy="619920"/>
        </a:xfrm>
        <a:prstGeom prst="roundRect">
          <a:avLst/>
        </a:prstGeom>
        <a:solidFill>
          <a:schemeClr val="accent2">
            <a:hueOff val="450022"/>
            <a:satOff val="0"/>
            <a:lumOff val="-2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767" tIns="0" rIns="31176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/>
            <a:t>二、剑桥社的核心经验</a:t>
          </a:r>
        </a:p>
      </dsp:txBody>
      <dsp:txXfrm>
        <a:off x="619428" y="1014788"/>
        <a:ext cx="8187809" cy="559396"/>
      </dsp:txXfrm>
    </dsp:sp>
    <dsp:sp modelId="{32A52344-E9F9-4C1F-BE6F-48799616AF73}">
      <dsp:nvSpPr>
        <dsp:cNvPr id="0" name=""/>
        <dsp:cNvSpPr/>
      </dsp:nvSpPr>
      <dsp:spPr>
        <a:xfrm>
          <a:off x="0" y="2247046"/>
          <a:ext cx="117833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00044"/>
              <a:satOff val="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CA5CA-1E94-430E-99E6-7E8BCFE78D31}">
      <dsp:nvSpPr>
        <dsp:cNvPr id="0" name=""/>
        <dsp:cNvSpPr/>
      </dsp:nvSpPr>
      <dsp:spPr>
        <a:xfrm>
          <a:off x="589166" y="1937086"/>
          <a:ext cx="8248333" cy="619920"/>
        </a:xfrm>
        <a:prstGeom prst="roundRect">
          <a:avLst/>
        </a:prstGeom>
        <a:solidFill>
          <a:schemeClr val="accent2">
            <a:hueOff val="900044"/>
            <a:satOff val="0"/>
            <a:lumOff val="-5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767" tIns="0" rIns="31176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/>
            <a:t>三、对中国大学社的启示</a:t>
          </a:r>
        </a:p>
      </dsp:txBody>
      <dsp:txXfrm>
        <a:off x="619428" y="1967348"/>
        <a:ext cx="8187809" cy="559396"/>
      </dsp:txXfrm>
    </dsp:sp>
    <dsp:sp modelId="{06414B50-ED7E-4AF5-83B6-C528917554D4}">
      <dsp:nvSpPr>
        <dsp:cNvPr id="0" name=""/>
        <dsp:cNvSpPr/>
      </dsp:nvSpPr>
      <dsp:spPr>
        <a:xfrm>
          <a:off x="0" y="3199606"/>
          <a:ext cx="117833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50066"/>
              <a:satOff val="0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329A-5B46-458B-9FF2-CB9E0AAB5953}">
      <dsp:nvSpPr>
        <dsp:cNvPr id="0" name=""/>
        <dsp:cNvSpPr/>
      </dsp:nvSpPr>
      <dsp:spPr>
        <a:xfrm>
          <a:off x="589166" y="2889646"/>
          <a:ext cx="8248333" cy="619920"/>
        </a:xfrm>
        <a:prstGeom prst="roundRect">
          <a:avLst/>
        </a:prstGeom>
        <a:solidFill>
          <a:schemeClr val="accent2">
            <a:hueOff val="1350066"/>
            <a:satOff val="0"/>
            <a:lumOff val="-79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767" tIns="0" rIns="31176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/>
            <a:t>四、挑战与应对</a:t>
          </a:r>
        </a:p>
      </dsp:txBody>
      <dsp:txXfrm>
        <a:off x="619428" y="2919908"/>
        <a:ext cx="8187809" cy="559396"/>
      </dsp:txXfrm>
    </dsp:sp>
    <dsp:sp modelId="{587C6EB3-58A1-4E9A-A584-943EC3407D82}">
      <dsp:nvSpPr>
        <dsp:cNvPr id="0" name=""/>
        <dsp:cNvSpPr/>
      </dsp:nvSpPr>
      <dsp:spPr>
        <a:xfrm>
          <a:off x="0" y="4152166"/>
          <a:ext cx="117833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00088"/>
              <a:satOff val="0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AB77F-8244-43A9-989A-53108020DFCE}">
      <dsp:nvSpPr>
        <dsp:cNvPr id="0" name=""/>
        <dsp:cNvSpPr/>
      </dsp:nvSpPr>
      <dsp:spPr>
        <a:xfrm>
          <a:off x="576063" y="3868838"/>
          <a:ext cx="8248333" cy="619920"/>
        </a:xfrm>
        <a:prstGeom prst="roundRect">
          <a:avLst/>
        </a:prstGeom>
        <a:solidFill>
          <a:schemeClr val="accent2">
            <a:hueOff val="1800088"/>
            <a:satOff val="0"/>
            <a:lumOff val="-10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767" tIns="0" rIns="31176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五、结语</a:t>
          </a:r>
        </a:p>
      </dsp:txBody>
      <dsp:txXfrm>
        <a:off x="606325" y="3899100"/>
        <a:ext cx="818780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5CC1D-6DF3-41CD-95CE-D9B0C0A696D8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1143000"/>
            <a:ext cx="6184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13D6-2F83-423B-B358-EE8D5FC60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2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1pPr>
    <a:lvl2pPr marL="647382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2pPr>
    <a:lvl3pPr marL="1294762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3pPr>
    <a:lvl4pPr marL="1942144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4pPr>
    <a:lvl5pPr marL="2589526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5pPr>
    <a:lvl6pPr marL="3236906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6pPr>
    <a:lvl7pPr marL="3884288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7pPr>
    <a:lvl8pPr marL="4531669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8pPr>
    <a:lvl9pPr marL="5179049" algn="l" defTabSz="1294762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0050" y="2789287"/>
            <a:ext cx="15300564" cy="19246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0100" y="5088043"/>
            <a:ext cx="12600464" cy="22946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1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8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8255" y="6285230"/>
            <a:ext cx="10800398" cy="742007"/>
          </a:xfrm>
        </p:spPr>
        <p:txBody>
          <a:bodyPr anchor="b"/>
          <a:lstStyle>
            <a:lvl1pPr algn="l">
              <a:defRPr sz="261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28255" y="802281"/>
            <a:ext cx="10800398" cy="5387340"/>
          </a:xfrm>
        </p:spPr>
        <p:txBody>
          <a:bodyPr/>
          <a:lstStyle>
            <a:lvl1pPr marL="0" indent="0">
              <a:buNone/>
              <a:defRPr sz="4190"/>
            </a:lvl1pPr>
            <a:lvl2pPr marL="598598" indent="0">
              <a:buNone/>
              <a:defRPr sz="3666"/>
            </a:lvl2pPr>
            <a:lvl3pPr marL="1197194" indent="0">
              <a:buNone/>
              <a:defRPr sz="3142"/>
            </a:lvl3pPr>
            <a:lvl4pPr marL="1795791" indent="0">
              <a:buNone/>
              <a:defRPr sz="2619"/>
            </a:lvl4pPr>
            <a:lvl5pPr marL="2394388" indent="0">
              <a:buNone/>
              <a:defRPr sz="2619"/>
            </a:lvl5pPr>
            <a:lvl6pPr marL="2992985" indent="0">
              <a:buNone/>
              <a:defRPr sz="2619"/>
            </a:lvl6pPr>
            <a:lvl7pPr marL="3591581" indent="0">
              <a:buNone/>
              <a:defRPr sz="2619"/>
            </a:lvl7pPr>
            <a:lvl8pPr marL="4190179" indent="0">
              <a:buNone/>
              <a:defRPr sz="2619"/>
            </a:lvl8pPr>
            <a:lvl9pPr marL="4788777" indent="0">
              <a:buNone/>
              <a:defRPr sz="261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28255" y="7027237"/>
            <a:ext cx="10800398" cy="1053773"/>
          </a:xfrm>
        </p:spPr>
        <p:txBody>
          <a:bodyPr/>
          <a:lstStyle>
            <a:lvl1pPr marL="0" indent="0">
              <a:buNone/>
              <a:defRPr sz="1833"/>
            </a:lvl1pPr>
            <a:lvl2pPr marL="598598" indent="0">
              <a:buNone/>
              <a:defRPr sz="1571"/>
            </a:lvl2pPr>
            <a:lvl3pPr marL="1197194" indent="0">
              <a:buNone/>
              <a:defRPr sz="1309"/>
            </a:lvl3pPr>
            <a:lvl4pPr marL="1795791" indent="0">
              <a:buNone/>
              <a:defRPr sz="1178"/>
            </a:lvl4pPr>
            <a:lvl5pPr marL="2394388" indent="0">
              <a:buNone/>
              <a:defRPr sz="1178"/>
            </a:lvl5pPr>
            <a:lvl6pPr marL="2992985" indent="0">
              <a:buNone/>
              <a:defRPr sz="1178"/>
            </a:lvl6pPr>
            <a:lvl7pPr marL="3591581" indent="0">
              <a:buNone/>
              <a:defRPr sz="1178"/>
            </a:lvl7pPr>
            <a:lvl8pPr marL="4190179" indent="0">
              <a:buNone/>
              <a:defRPr sz="1178"/>
            </a:lvl8pPr>
            <a:lvl9pPr marL="4788777" indent="0">
              <a:buNone/>
              <a:defRPr sz="117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50481" y="359581"/>
            <a:ext cx="4050149" cy="76611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033" y="359581"/>
            <a:ext cx="11850436" cy="7661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1928" y="5769783"/>
            <a:ext cx="15300564" cy="1783309"/>
          </a:xfrm>
        </p:spPr>
        <p:txBody>
          <a:bodyPr anchor="t"/>
          <a:lstStyle>
            <a:lvl1pPr algn="l">
              <a:defRPr sz="5237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21928" y="3805641"/>
            <a:ext cx="15300564" cy="1964134"/>
          </a:xfrm>
        </p:spPr>
        <p:txBody>
          <a:bodyPr anchor="b"/>
          <a:lstStyle>
            <a:lvl1pPr marL="0" indent="0">
              <a:buNone/>
              <a:defRPr sz="2619">
                <a:solidFill>
                  <a:schemeClr val="tx1">
                    <a:tint val="75000"/>
                  </a:schemeClr>
                </a:solidFill>
              </a:defRPr>
            </a:lvl1pPr>
            <a:lvl2pPr marL="598598" indent="0">
              <a:buNone/>
              <a:defRPr sz="2357">
                <a:solidFill>
                  <a:schemeClr val="tx1">
                    <a:tint val="75000"/>
                  </a:schemeClr>
                </a:solidFill>
              </a:defRPr>
            </a:lvl2pPr>
            <a:lvl3pPr marL="1197194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3pPr>
            <a:lvl4pPr marL="1795791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39438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2992985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591581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19017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788777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033" y="2095085"/>
            <a:ext cx="7950293" cy="5925659"/>
          </a:xfrm>
        </p:spPr>
        <p:txBody>
          <a:bodyPr/>
          <a:lstStyle>
            <a:lvl1pPr>
              <a:defRPr sz="3666"/>
            </a:lvl1pPr>
            <a:lvl2pPr>
              <a:defRPr sz="3142"/>
            </a:lvl2pPr>
            <a:lvl3pPr>
              <a:defRPr sz="2619"/>
            </a:lvl3pPr>
            <a:lvl4pPr>
              <a:defRPr sz="2357"/>
            </a:lvl4pPr>
            <a:lvl5pPr>
              <a:defRPr sz="2357"/>
            </a:lvl5pPr>
            <a:lvl6pPr>
              <a:defRPr sz="2357"/>
            </a:lvl6pPr>
            <a:lvl7pPr>
              <a:defRPr sz="2357"/>
            </a:lvl7pPr>
            <a:lvl8pPr>
              <a:defRPr sz="2357"/>
            </a:lvl8pPr>
            <a:lvl9pPr>
              <a:defRPr sz="235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50337" y="2095085"/>
            <a:ext cx="7950293" cy="5925659"/>
          </a:xfrm>
        </p:spPr>
        <p:txBody>
          <a:bodyPr/>
          <a:lstStyle>
            <a:lvl1pPr>
              <a:defRPr sz="3666"/>
            </a:lvl1pPr>
            <a:lvl2pPr>
              <a:defRPr sz="3142"/>
            </a:lvl2pPr>
            <a:lvl3pPr>
              <a:defRPr sz="2619"/>
            </a:lvl3pPr>
            <a:lvl4pPr>
              <a:defRPr sz="2357"/>
            </a:lvl4pPr>
            <a:lvl5pPr>
              <a:defRPr sz="2357"/>
            </a:lvl5pPr>
            <a:lvl6pPr>
              <a:defRPr sz="2357"/>
            </a:lvl6pPr>
            <a:lvl7pPr>
              <a:defRPr sz="2357"/>
            </a:lvl7pPr>
            <a:lvl8pPr>
              <a:defRPr sz="2357"/>
            </a:lvl8pPr>
            <a:lvl9pPr>
              <a:defRPr sz="235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0034" y="2009861"/>
            <a:ext cx="7953418" cy="837614"/>
          </a:xfrm>
        </p:spPr>
        <p:txBody>
          <a:bodyPr anchor="b"/>
          <a:lstStyle>
            <a:lvl1pPr marL="0" indent="0">
              <a:buNone/>
              <a:defRPr sz="3142" b="1"/>
            </a:lvl1pPr>
            <a:lvl2pPr marL="598598" indent="0">
              <a:buNone/>
              <a:defRPr sz="2619" b="1"/>
            </a:lvl2pPr>
            <a:lvl3pPr marL="1197194" indent="0">
              <a:buNone/>
              <a:defRPr sz="2357" b="1"/>
            </a:lvl3pPr>
            <a:lvl4pPr marL="1795791" indent="0">
              <a:buNone/>
              <a:defRPr sz="2095" b="1"/>
            </a:lvl4pPr>
            <a:lvl5pPr marL="2394388" indent="0">
              <a:buNone/>
              <a:defRPr sz="2095" b="1"/>
            </a:lvl5pPr>
            <a:lvl6pPr marL="2992985" indent="0">
              <a:buNone/>
              <a:defRPr sz="2095" b="1"/>
            </a:lvl6pPr>
            <a:lvl7pPr marL="3591581" indent="0">
              <a:buNone/>
              <a:defRPr sz="2095" b="1"/>
            </a:lvl7pPr>
            <a:lvl8pPr marL="4190179" indent="0">
              <a:buNone/>
              <a:defRPr sz="2095" b="1"/>
            </a:lvl8pPr>
            <a:lvl9pPr marL="4788777" indent="0">
              <a:buNone/>
              <a:defRPr sz="20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00034" y="2847475"/>
            <a:ext cx="7953418" cy="5173260"/>
          </a:xfrm>
        </p:spPr>
        <p:txBody>
          <a:bodyPr/>
          <a:lstStyle>
            <a:lvl1pPr>
              <a:defRPr sz="3142"/>
            </a:lvl1pPr>
            <a:lvl2pPr>
              <a:defRPr sz="2619"/>
            </a:lvl2pPr>
            <a:lvl3pPr>
              <a:defRPr sz="2357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144094" y="2009861"/>
            <a:ext cx="7956543" cy="837614"/>
          </a:xfrm>
        </p:spPr>
        <p:txBody>
          <a:bodyPr anchor="b"/>
          <a:lstStyle>
            <a:lvl1pPr marL="0" indent="0">
              <a:buNone/>
              <a:defRPr sz="3142" b="1"/>
            </a:lvl1pPr>
            <a:lvl2pPr marL="598598" indent="0">
              <a:buNone/>
              <a:defRPr sz="2619" b="1"/>
            </a:lvl2pPr>
            <a:lvl3pPr marL="1197194" indent="0">
              <a:buNone/>
              <a:defRPr sz="2357" b="1"/>
            </a:lvl3pPr>
            <a:lvl4pPr marL="1795791" indent="0">
              <a:buNone/>
              <a:defRPr sz="2095" b="1"/>
            </a:lvl4pPr>
            <a:lvl5pPr marL="2394388" indent="0">
              <a:buNone/>
              <a:defRPr sz="2095" b="1"/>
            </a:lvl5pPr>
            <a:lvl6pPr marL="2992985" indent="0">
              <a:buNone/>
              <a:defRPr sz="2095" b="1"/>
            </a:lvl6pPr>
            <a:lvl7pPr marL="3591581" indent="0">
              <a:buNone/>
              <a:defRPr sz="2095" b="1"/>
            </a:lvl7pPr>
            <a:lvl8pPr marL="4190179" indent="0">
              <a:buNone/>
              <a:defRPr sz="2095" b="1"/>
            </a:lvl8pPr>
            <a:lvl9pPr marL="4788777" indent="0">
              <a:buNone/>
              <a:defRPr sz="20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144094" y="2847475"/>
            <a:ext cx="7956543" cy="5173260"/>
          </a:xfrm>
        </p:spPr>
        <p:txBody>
          <a:bodyPr/>
          <a:lstStyle>
            <a:lvl1pPr>
              <a:defRPr sz="3142"/>
            </a:lvl1pPr>
            <a:lvl2pPr>
              <a:defRPr sz="2619"/>
            </a:lvl2pPr>
            <a:lvl3pPr>
              <a:defRPr sz="2357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 descr="C:\Users\WangY\Desktop\PPT调整20141028\08-内页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34250" r="-11" b="29000"/>
          <a:stretch/>
        </p:blipFill>
        <p:spPr bwMode="auto">
          <a:xfrm>
            <a:off x="4187792" y="152701"/>
            <a:ext cx="13776491" cy="32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angY\Desktop\PPT调整20141028\08-内页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-798" b="84650"/>
          <a:stretch/>
        </p:blipFill>
        <p:spPr bwMode="auto">
          <a:xfrm>
            <a:off x="8429551" y="6943812"/>
            <a:ext cx="9568345" cy="13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 descr="C:\Users\WangY\Desktop\PPT调整20141028\08-内页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34250" r="-11" b="29000"/>
          <a:stretch/>
        </p:blipFill>
        <p:spPr bwMode="auto">
          <a:xfrm>
            <a:off x="3790902" y="529810"/>
            <a:ext cx="13776491" cy="32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833" y="5462983"/>
            <a:ext cx="14833832" cy="29213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159921" y="5462981"/>
            <a:ext cx="14847653" cy="35159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37"/>
          </a:p>
        </p:txBody>
      </p:sp>
    </p:spTree>
    <p:extLst>
      <p:ext uri="{BB962C8B-B14F-4D97-AF65-F5344CB8AC3E}">
        <p14:creationId xmlns:p14="http://schemas.microsoft.com/office/powerpoint/2010/main" val="245875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038" y="357493"/>
            <a:ext cx="5922094" cy="1521425"/>
          </a:xfrm>
        </p:spPr>
        <p:txBody>
          <a:bodyPr anchor="b"/>
          <a:lstStyle>
            <a:lvl1pPr algn="l">
              <a:defRPr sz="261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7761" y="357502"/>
            <a:ext cx="10062871" cy="7663242"/>
          </a:xfrm>
        </p:spPr>
        <p:txBody>
          <a:bodyPr/>
          <a:lstStyle>
            <a:lvl1pPr>
              <a:defRPr sz="4190"/>
            </a:lvl1pPr>
            <a:lvl2pPr>
              <a:defRPr sz="3666"/>
            </a:lvl2pPr>
            <a:lvl3pPr>
              <a:defRPr sz="3142"/>
            </a:lvl3pPr>
            <a:lvl4pPr>
              <a:defRPr sz="2619"/>
            </a:lvl4pPr>
            <a:lvl5pPr>
              <a:defRPr sz="2619"/>
            </a:lvl5pPr>
            <a:lvl6pPr>
              <a:defRPr sz="2619"/>
            </a:lvl6pPr>
            <a:lvl7pPr>
              <a:defRPr sz="2619"/>
            </a:lvl7pPr>
            <a:lvl8pPr>
              <a:defRPr sz="2619"/>
            </a:lvl8pPr>
            <a:lvl9pPr>
              <a:defRPr sz="261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0038" y="1878922"/>
            <a:ext cx="5922094" cy="6141818"/>
          </a:xfrm>
        </p:spPr>
        <p:txBody>
          <a:bodyPr/>
          <a:lstStyle>
            <a:lvl1pPr marL="0" indent="0">
              <a:buNone/>
              <a:defRPr sz="1833"/>
            </a:lvl1pPr>
            <a:lvl2pPr marL="598598" indent="0">
              <a:buNone/>
              <a:defRPr sz="1571"/>
            </a:lvl2pPr>
            <a:lvl3pPr marL="1197194" indent="0">
              <a:buNone/>
              <a:defRPr sz="1309"/>
            </a:lvl3pPr>
            <a:lvl4pPr marL="1795791" indent="0">
              <a:buNone/>
              <a:defRPr sz="1178"/>
            </a:lvl4pPr>
            <a:lvl5pPr marL="2394388" indent="0">
              <a:buNone/>
              <a:defRPr sz="1178"/>
            </a:lvl5pPr>
            <a:lvl6pPr marL="2992985" indent="0">
              <a:buNone/>
              <a:defRPr sz="1178"/>
            </a:lvl6pPr>
            <a:lvl7pPr marL="3591581" indent="0">
              <a:buNone/>
              <a:defRPr sz="1178"/>
            </a:lvl7pPr>
            <a:lvl8pPr marL="4190179" indent="0">
              <a:buNone/>
              <a:defRPr sz="1178"/>
            </a:lvl8pPr>
            <a:lvl9pPr marL="4788777" indent="0">
              <a:buNone/>
              <a:defRPr sz="117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00033" y="359574"/>
            <a:ext cx="16200597" cy="1496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0033" y="2095085"/>
            <a:ext cx="16200597" cy="592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00033" y="8322119"/>
            <a:ext cx="4200155" cy="478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150227" y="8322119"/>
            <a:ext cx="5700210" cy="478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00475" y="8322119"/>
            <a:ext cx="4200155" cy="478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WangY\Desktop\PPT调整20141028\07-封面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9" y="2"/>
            <a:ext cx="18021724" cy="89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angY\Desktop\PPT调整20141028\07-封面.jp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-2" r="885" b="71136"/>
          <a:stretch/>
        </p:blipFill>
        <p:spPr bwMode="auto">
          <a:xfrm>
            <a:off x="7823910" y="0"/>
            <a:ext cx="9726736" cy="25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197194" rtl="0" eaLnBrk="1" latinLnBrk="0" hangingPunct="1">
        <a:spcBef>
          <a:spcPct val="0"/>
        </a:spcBef>
        <a:buNone/>
        <a:defRPr sz="57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947" indent="-448947" algn="l" defTabSz="1197194" rtl="0" eaLnBrk="1" latinLnBrk="0" hangingPunct="1">
        <a:spcBef>
          <a:spcPct val="20000"/>
        </a:spcBef>
        <a:buFont typeface="Arial" pitchFamily="34" charset="0"/>
        <a:buChar char="•"/>
        <a:defRPr sz="4190" kern="1200">
          <a:solidFill>
            <a:schemeClr val="tx1"/>
          </a:solidFill>
          <a:latin typeface="+mn-lt"/>
          <a:ea typeface="+mn-ea"/>
          <a:cs typeface="+mn-cs"/>
        </a:defRPr>
      </a:lvl1pPr>
      <a:lvl2pPr marL="972721" indent="-374125" algn="l" defTabSz="1197194" rtl="0" eaLnBrk="1" latinLnBrk="0" hangingPunct="1">
        <a:spcBef>
          <a:spcPct val="20000"/>
        </a:spcBef>
        <a:buFont typeface="Arial" pitchFamily="34" charset="0"/>
        <a:buChar char="–"/>
        <a:defRPr sz="3666" kern="1200">
          <a:solidFill>
            <a:schemeClr val="tx1"/>
          </a:solidFill>
          <a:latin typeface="+mn-lt"/>
          <a:ea typeface="+mn-ea"/>
          <a:cs typeface="+mn-cs"/>
        </a:defRPr>
      </a:lvl2pPr>
      <a:lvl3pPr marL="1496492" indent="-299298" algn="l" defTabSz="1197194" rtl="0" eaLnBrk="1" latinLnBrk="0" hangingPunct="1">
        <a:spcBef>
          <a:spcPct val="20000"/>
        </a:spcBef>
        <a:buFont typeface="Arial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3pPr>
      <a:lvl4pPr marL="2095089" indent="-299298" algn="l" defTabSz="1197194" rtl="0" eaLnBrk="1" latinLnBrk="0" hangingPunct="1">
        <a:spcBef>
          <a:spcPct val="20000"/>
        </a:spcBef>
        <a:buFont typeface="Arial" pitchFamily="34" charset="0"/>
        <a:buChar char="–"/>
        <a:defRPr sz="2619" kern="1200">
          <a:solidFill>
            <a:schemeClr val="tx1"/>
          </a:solidFill>
          <a:latin typeface="+mn-lt"/>
          <a:ea typeface="+mn-ea"/>
          <a:cs typeface="+mn-cs"/>
        </a:defRPr>
      </a:lvl4pPr>
      <a:lvl5pPr marL="2693687" indent="-299298" algn="l" defTabSz="1197194" rtl="0" eaLnBrk="1" latinLnBrk="0" hangingPunct="1">
        <a:spcBef>
          <a:spcPct val="20000"/>
        </a:spcBef>
        <a:buFont typeface="Arial" pitchFamily="34" charset="0"/>
        <a:buChar char="»"/>
        <a:defRPr sz="2619" kern="1200">
          <a:solidFill>
            <a:schemeClr val="tx1"/>
          </a:solidFill>
          <a:latin typeface="+mn-lt"/>
          <a:ea typeface="+mn-ea"/>
          <a:cs typeface="+mn-cs"/>
        </a:defRPr>
      </a:lvl5pPr>
      <a:lvl6pPr marL="3292283" indent="-299298" algn="l" defTabSz="1197194" rtl="0" eaLnBrk="1" latinLnBrk="0" hangingPunct="1">
        <a:spcBef>
          <a:spcPct val="20000"/>
        </a:spcBef>
        <a:buFont typeface="Arial" pitchFamily="34" charset="0"/>
        <a:buChar char="•"/>
        <a:defRPr sz="2619" kern="1200">
          <a:solidFill>
            <a:schemeClr val="tx1"/>
          </a:solidFill>
          <a:latin typeface="+mn-lt"/>
          <a:ea typeface="+mn-ea"/>
          <a:cs typeface="+mn-cs"/>
        </a:defRPr>
      </a:lvl6pPr>
      <a:lvl7pPr marL="3890881" indent="-299298" algn="l" defTabSz="1197194" rtl="0" eaLnBrk="1" latinLnBrk="0" hangingPunct="1">
        <a:spcBef>
          <a:spcPct val="20000"/>
        </a:spcBef>
        <a:buFont typeface="Arial" pitchFamily="34" charset="0"/>
        <a:buChar char="•"/>
        <a:defRPr sz="2619" kern="1200">
          <a:solidFill>
            <a:schemeClr val="tx1"/>
          </a:solidFill>
          <a:latin typeface="+mn-lt"/>
          <a:ea typeface="+mn-ea"/>
          <a:cs typeface="+mn-cs"/>
        </a:defRPr>
      </a:lvl7pPr>
      <a:lvl8pPr marL="4489477" indent="-299298" algn="l" defTabSz="1197194" rtl="0" eaLnBrk="1" latinLnBrk="0" hangingPunct="1">
        <a:spcBef>
          <a:spcPct val="20000"/>
        </a:spcBef>
        <a:buFont typeface="Arial" pitchFamily="34" charset="0"/>
        <a:buChar char="•"/>
        <a:defRPr sz="2619" kern="1200">
          <a:solidFill>
            <a:schemeClr val="tx1"/>
          </a:solidFill>
          <a:latin typeface="+mn-lt"/>
          <a:ea typeface="+mn-ea"/>
          <a:cs typeface="+mn-cs"/>
        </a:defRPr>
      </a:lvl8pPr>
      <a:lvl9pPr marL="5088075" indent="-299298" algn="l" defTabSz="1197194" rtl="0" eaLnBrk="1" latinLnBrk="0" hangingPunct="1">
        <a:spcBef>
          <a:spcPct val="20000"/>
        </a:spcBef>
        <a:buFont typeface="Arial" pitchFamily="34" charset="0"/>
        <a:buChar char="•"/>
        <a:defRPr sz="26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1pPr>
      <a:lvl2pPr marL="598598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2pPr>
      <a:lvl3pPr marL="1197194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3pPr>
      <a:lvl4pPr marL="1795791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4pPr>
      <a:lvl5pPr marL="2394388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5pPr>
      <a:lvl6pPr marL="2992985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6pPr>
      <a:lvl7pPr marL="3591581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7pPr>
      <a:lvl8pPr marL="4190179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8pPr>
      <a:lvl9pPr marL="4788777" algn="l" defTabSz="119719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大学社的学术出版：现状与反思">
            <a:extLst>
              <a:ext uri="{FF2B5EF4-FFF2-40B4-BE49-F238E27FC236}">
                <a16:creationId xmlns:a16="http://schemas.microsoft.com/office/drawing/2014/main" id="{C44693B1-FCE2-4A06-A29D-6597FD53882A}"/>
              </a:ext>
            </a:extLst>
          </p:cNvPr>
          <p:cNvSpPr/>
          <p:nvPr/>
        </p:nvSpPr>
        <p:spPr>
          <a:xfrm>
            <a:off x="4679851" y="3130104"/>
            <a:ext cx="11163796" cy="13593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200000"/>
              </a:lnSpc>
            </a:pPr>
            <a:r>
              <a:rPr lang="zh-CN" altLang="zh-C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汉仪清雅体简" panose="00020600040101010101" pitchFamily="18" charset="-122"/>
                <a:cs typeface="+mn-ea"/>
              </a:rPr>
              <a:t>大学社高质量发展</a:t>
            </a:r>
            <a:r>
              <a:rPr lang="zh-CN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汉仪清雅体简" panose="00020600040101010101" pitchFamily="18" charset="-122"/>
                <a:cs typeface="+mn-ea"/>
              </a:rPr>
              <a:t>：</a:t>
            </a:r>
            <a:r>
              <a:rPr lang="zh-CN" altLang="zh-C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汉仪清雅体简" panose="00020600040101010101" pitchFamily="18" charset="-122"/>
                <a:cs typeface="+mn-ea"/>
              </a:rPr>
              <a:t>来自剑桥社的启示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汉仪清雅体简" panose="00020600040101010101" pitchFamily="18" charset="-122"/>
              <a:cs typeface="+mn-ea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C5C7CBA-EF98-4201-A9C9-242E5EE704F5}"/>
              </a:ext>
            </a:extLst>
          </p:cNvPr>
          <p:cNvSpPr txBox="1"/>
          <p:nvPr/>
        </p:nvSpPr>
        <p:spPr>
          <a:xfrm>
            <a:off x="11808643" y="6001618"/>
            <a:ext cx="468307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汲传波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jichuanbo@pku.edu.cn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2025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29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07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AA1EB-2C20-4A08-8AFD-02A1806A3075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二、剑桥社的核心经验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DC7F46-4914-4AAF-B204-8EBD87AC4409}"/>
              </a:ext>
            </a:extLst>
          </p:cNvPr>
          <p:cNvSpPr/>
          <p:nvPr/>
        </p:nvSpPr>
        <p:spPr>
          <a:xfrm>
            <a:off x="4751859" y="2905274"/>
            <a:ext cx="115932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4.</a:t>
            </a:r>
            <a:r>
              <a:rPr lang="zh-CN" altLang="zh-CN" sz="2800" b="1" dirty="0"/>
              <a:t>领导力与组织文化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领导角色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创新意识、战略思维、授权管理。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员工信念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员工认同</a:t>
            </a:r>
            <a:r>
              <a:rPr lang="en-US" altLang="zh-CN" sz="2800" dirty="0"/>
              <a:t>“</a:t>
            </a:r>
            <a:r>
              <a:rPr lang="zh-CN" altLang="zh-CN" sz="2800" dirty="0"/>
              <a:t>为世界教育学术做贡献</a:t>
            </a:r>
            <a:r>
              <a:rPr lang="en-US" altLang="zh-CN" sz="2800" dirty="0"/>
              <a:t>”</a:t>
            </a:r>
            <a:r>
              <a:rPr lang="zh-CN" altLang="zh-CN" sz="2800" dirty="0"/>
              <a:t>的使命，超越单纯盈利动机。</a:t>
            </a:r>
            <a:endParaRPr lang="zh-CN" altLang="zh-CN" sz="2000" dirty="0"/>
          </a:p>
          <a:p>
            <a:endParaRPr lang="zh-CN" altLang="en-US" sz="3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4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294B5A-CB93-4D29-AE6A-897A89AEB96F}"/>
              </a:ext>
            </a:extLst>
          </p:cNvPr>
          <p:cNvSpPr/>
          <p:nvPr/>
        </p:nvSpPr>
        <p:spPr>
          <a:xfrm>
            <a:off x="5891762" y="3265314"/>
            <a:ext cx="8740898" cy="1044217"/>
          </a:xfrm>
          <a:prstGeom prst="rect">
            <a:avLst/>
          </a:prstGeom>
          <a:noFill/>
        </p:spPr>
        <p:txBody>
          <a:bodyPr wrap="none" lIns="119719" tIns="59859" rIns="119719" bIns="59859">
            <a:spAutoFit/>
          </a:bodyPr>
          <a:lstStyle/>
          <a:p>
            <a:pPr algn="ctr"/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40000"/>
                </a:solidFill>
              </a:rPr>
              <a:t>三、对中国大学社的启示</a:t>
            </a:r>
          </a:p>
        </p:txBody>
      </p:sp>
    </p:spTree>
    <p:extLst>
      <p:ext uri="{BB962C8B-B14F-4D97-AF65-F5344CB8AC3E}">
        <p14:creationId xmlns:p14="http://schemas.microsoft.com/office/powerpoint/2010/main" val="171362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CED274E-7441-42A9-8AA3-4FD0B446D812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三、对中国大学社的启示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385D6B-CC9E-4948-8324-EBBF58585EA3}"/>
              </a:ext>
            </a:extLst>
          </p:cNvPr>
          <p:cNvSpPr/>
          <p:nvPr/>
        </p:nvSpPr>
        <p:spPr>
          <a:xfrm>
            <a:off x="4535835" y="3049290"/>
            <a:ext cx="12840323" cy="325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战略启示：优化产品结构，聚焦核心优势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细分市场突破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借鉴</a:t>
            </a:r>
            <a:r>
              <a:rPr lang="en-US" altLang="zh-CN" sz="2800" dirty="0"/>
              <a:t>ELT</a:t>
            </a:r>
            <a:r>
              <a:rPr lang="zh-CN" altLang="zh-CN" sz="2800" dirty="0"/>
              <a:t>模式，结合中国需求（如</a:t>
            </a:r>
            <a:r>
              <a:rPr lang="zh-CN" altLang="en-US" sz="2800" dirty="0"/>
              <a:t>国际中文</a:t>
            </a:r>
            <a:r>
              <a:rPr lang="zh-CN" altLang="zh-CN" sz="2800" dirty="0"/>
              <a:t>教育、专业教材）。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差异化竞争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  </a:t>
            </a:r>
            <a:r>
              <a:rPr lang="zh-CN" altLang="zh-CN" sz="2800" dirty="0"/>
              <a:t>依托母体大学优势学科，打造特色数字资源。</a:t>
            </a:r>
            <a:endParaRPr lang="zh-CN" altLang="en-US" sz="4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CED274E-7441-42A9-8AA3-4FD0B446D812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三、对中国大学社的启示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385D6B-CC9E-4948-8324-EBBF58585EA3}"/>
              </a:ext>
            </a:extLst>
          </p:cNvPr>
          <p:cNvSpPr/>
          <p:nvPr/>
        </p:nvSpPr>
        <p:spPr>
          <a:xfrm>
            <a:off x="4391819" y="3346033"/>
            <a:ext cx="12840323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质量启示：建立学术公信力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评审机制改革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引入独立学者评审委员会，强化内容把关。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长期品牌建设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坚持</a:t>
            </a:r>
            <a:r>
              <a:rPr lang="en-US" altLang="zh-CN" sz="2800" dirty="0"/>
              <a:t>“</a:t>
            </a:r>
            <a:r>
              <a:rPr lang="zh-CN" altLang="zh-CN" sz="2800" dirty="0"/>
              <a:t>质量第一，利润第二</a:t>
            </a:r>
            <a:r>
              <a:rPr lang="en-US" altLang="zh-CN" sz="2800" dirty="0"/>
              <a:t>”</a:t>
            </a:r>
            <a:r>
              <a:rPr lang="zh-CN" altLang="zh-CN" sz="2800" dirty="0"/>
              <a:t>，避免低质竞争。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262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CED274E-7441-42A9-8AA3-4FD0B446D812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三、对中国大学社的启示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385D6B-CC9E-4948-8324-EBBF58585EA3}"/>
              </a:ext>
            </a:extLst>
          </p:cNvPr>
          <p:cNvSpPr/>
          <p:nvPr/>
        </p:nvSpPr>
        <p:spPr>
          <a:xfrm>
            <a:off x="4391819" y="3346033"/>
            <a:ext cx="12840323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管理启示：构建稳定治理体系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去行政化改革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探索</a:t>
            </a:r>
            <a:r>
              <a:rPr lang="en-US" altLang="zh-CN" sz="2800" dirty="0"/>
              <a:t>“</a:t>
            </a:r>
            <a:r>
              <a:rPr lang="zh-CN" altLang="zh-CN" sz="2800" dirty="0"/>
              <a:t>理事会</a:t>
            </a:r>
            <a:r>
              <a:rPr lang="en-US" altLang="zh-CN" sz="2800" dirty="0"/>
              <a:t>+</a:t>
            </a:r>
            <a:r>
              <a:rPr lang="zh-CN" altLang="zh-CN" sz="2800" dirty="0"/>
              <a:t>职业经理人</a:t>
            </a:r>
            <a:r>
              <a:rPr lang="en-US" altLang="zh-CN" sz="2800" dirty="0"/>
              <a:t>”</a:t>
            </a:r>
            <a:r>
              <a:rPr lang="zh-CN" altLang="zh-CN" sz="2800" dirty="0"/>
              <a:t>模式，减少行政干预。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风险防控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储备资金、分散市场风险（如开拓国际出版合作</a:t>
            </a:r>
            <a:r>
              <a:rPr lang="zh-CN" altLang="en-US" sz="2800" dirty="0"/>
              <a:t>，布局一带一路</a:t>
            </a:r>
            <a:r>
              <a:rPr lang="zh-CN" altLang="zh-CN" sz="2800" dirty="0"/>
              <a:t>）。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6392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CED274E-7441-42A9-8AA3-4FD0B446D812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三、对中国大学社的启示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385D6B-CC9E-4948-8324-EBBF58585EA3}"/>
              </a:ext>
            </a:extLst>
          </p:cNvPr>
          <p:cNvSpPr/>
          <p:nvPr/>
        </p:nvSpPr>
        <p:spPr>
          <a:xfrm>
            <a:off x="4391819" y="3346033"/>
            <a:ext cx="12840323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4.</a:t>
            </a:r>
            <a:r>
              <a:rPr lang="zh-CN" altLang="zh-CN" sz="2800" b="1" dirty="0"/>
              <a:t>文化启示：平衡学术与商业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明确使命定位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以服务教育与学术为根本，避免过度商业化。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数字化时代的坚守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即使转型数字出版，质量仍是核心（如剑桥历史在线资源）。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6249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294B5A-CB93-4D29-AE6A-897A89AEB96F}"/>
              </a:ext>
            </a:extLst>
          </p:cNvPr>
          <p:cNvSpPr/>
          <p:nvPr/>
        </p:nvSpPr>
        <p:spPr>
          <a:xfrm>
            <a:off x="7437053" y="3265314"/>
            <a:ext cx="5650308" cy="1044217"/>
          </a:xfrm>
          <a:prstGeom prst="rect">
            <a:avLst/>
          </a:prstGeom>
          <a:noFill/>
        </p:spPr>
        <p:txBody>
          <a:bodyPr wrap="none" lIns="119719" tIns="59859" rIns="119719" bIns="59859">
            <a:spAutoFit/>
          </a:bodyPr>
          <a:lstStyle/>
          <a:p>
            <a:pPr algn="ctr"/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40000"/>
                </a:solidFill>
              </a:rPr>
              <a:t>四、挑战与应对</a:t>
            </a:r>
          </a:p>
        </p:txBody>
      </p:sp>
    </p:spTree>
    <p:extLst>
      <p:ext uri="{BB962C8B-B14F-4D97-AF65-F5344CB8AC3E}">
        <p14:creationId xmlns:p14="http://schemas.microsoft.com/office/powerpoint/2010/main" val="105481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2D8C76C-E3AD-4FEF-A007-CE2F4E519D35}"/>
              </a:ext>
            </a:extLst>
          </p:cNvPr>
          <p:cNvSpPr txBox="1"/>
          <p:nvPr/>
        </p:nvSpPr>
        <p:spPr>
          <a:xfrm>
            <a:off x="5327923" y="2617242"/>
            <a:ext cx="10369152" cy="508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800" b="1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挑战</a:t>
            </a:r>
            <a:endParaRPr lang="zh-CN" altLang="zh-CN" sz="2800" kern="100" dirty="0">
              <a:solidFill>
                <a:srgbClr val="40404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管理机制不稳定、学术品牌积累不足、数字化创新能力弱。</a:t>
            </a:r>
            <a:endParaRPr lang="zh-CN" altLang="zh-CN" sz="2800" kern="100" dirty="0">
              <a:solidFill>
                <a:srgbClr val="40404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800" b="1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建议</a:t>
            </a:r>
            <a:endParaRPr lang="zh-CN" altLang="zh-CN" sz="2800" kern="100" dirty="0">
              <a:solidFill>
                <a:srgbClr val="40404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800" b="1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政策支持</a:t>
            </a:r>
            <a:r>
              <a:rPr lang="zh-CN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：</a:t>
            </a:r>
            <a:r>
              <a:rPr lang="zh-CN" alt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免税、</a:t>
            </a:r>
            <a:r>
              <a:rPr lang="zh-CN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赋予更大自主权。</a:t>
            </a:r>
            <a:endParaRPr lang="zh-CN" altLang="zh-CN" sz="2800" kern="100" dirty="0">
              <a:solidFill>
                <a:srgbClr val="40404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800" b="1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人才战略</a:t>
            </a:r>
            <a:r>
              <a:rPr lang="zh-CN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：培养兼具学术情怀与商业思维的出版人才。</a:t>
            </a:r>
            <a:endParaRPr lang="en-US" altLang="zh-CN" sz="2800" kern="0" dirty="0">
              <a:solidFill>
                <a:srgbClr val="404040"/>
              </a:solidFill>
              <a:effectLst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  <a:p>
            <a:pPr marL="742950" lvl="1" indent="-285750" algn="l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en-US" sz="2800" b="1" kern="0" dirty="0">
                <a:solidFill>
                  <a:srgbClr val="40404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国内合作</a:t>
            </a:r>
            <a:r>
              <a:rPr lang="zh-CN" altLang="en-US" sz="2800" kern="0" dirty="0">
                <a:solidFill>
                  <a:srgbClr val="40404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：大学出版社</a:t>
            </a:r>
            <a:r>
              <a:rPr lang="zh-CN" altLang="en-US" sz="2800" kern="0" dirty="0" smtClean="0">
                <a:solidFill>
                  <a:srgbClr val="40404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相互支持</a:t>
            </a:r>
            <a:r>
              <a:rPr lang="zh-CN" altLang="en-US" sz="2800" kern="0" dirty="0">
                <a:solidFill>
                  <a:srgbClr val="40404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，共同发声。</a:t>
            </a:r>
            <a:endParaRPr lang="zh-CN" altLang="zh-CN" sz="2800" kern="100" dirty="0">
              <a:solidFill>
                <a:srgbClr val="40404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800" b="1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国际合作</a:t>
            </a:r>
            <a:r>
              <a:rPr lang="zh-CN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：借鉴</a:t>
            </a:r>
            <a:r>
              <a:rPr lang="en-US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CUP</a:t>
            </a:r>
            <a:r>
              <a:rPr lang="zh-CN" altLang="zh-CN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全球化经验，输出中国学术成果。</a:t>
            </a:r>
            <a:endParaRPr lang="en-US" altLang="zh-CN" sz="2800" kern="0" dirty="0">
              <a:solidFill>
                <a:srgbClr val="404040"/>
              </a:solidFill>
              <a:effectLst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67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294B5A-CB93-4D29-AE6A-897A89AEB96F}"/>
              </a:ext>
            </a:extLst>
          </p:cNvPr>
          <p:cNvSpPr/>
          <p:nvPr/>
        </p:nvSpPr>
        <p:spPr>
          <a:xfrm>
            <a:off x="8596023" y="3265314"/>
            <a:ext cx="3332367" cy="1044217"/>
          </a:xfrm>
          <a:prstGeom prst="rect">
            <a:avLst/>
          </a:prstGeom>
          <a:noFill/>
        </p:spPr>
        <p:txBody>
          <a:bodyPr wrap="none" lIns="119719" tIns="59859" rIns="119719" bIns="59859">
            <a:spAutoFit/>
          </a:bodyPr>
          <a:lstStyle/>
          <a:p>
            <a:pPr algn="ctr"/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40000"/>
                </a:solidFill>
              </a:rPr>
              <a:t>五、结语</a:t>
            </a:r>
          </a:p>
        </p:txBody>
      </p:sp>
    </p:spTree>
    <p:extLst>
      <p:ext uri="{BB962C8B-B14F-4D97-AF65-F5344CB8AC3E}">
        <p14:creationId xmlns:p14="http://schemas.microsoft.com/office/powerpoint/2010/main" val="270782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CED274E-7441-42A9-8AA3-4FD0B446D812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五、结语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7B1C0A2-1E27-402B-9027-71AC1298CB6F}"/>
              </a:ext>
            </a:extLst>
          </p:cNvPr>
          <p:cNvSpPr/>
          <p:nvPr/>
        </p:nvSpPr>
        <p:spPr>
          <a:xfrm>
            <a:off x="4607843" y="2905274"/>
            <a:ext cx="12492656" cy="3114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b="1" dirty="0"/>
              <a:t>核心总结</a:t>
            </a:r>
            <a:r>
              <a:rPr lang="zh-CN" altLang="zh-CN" dirty="0"/>
              <a:t>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CUP</a:t>
            </a:r>
            <a:r>
              <a:rPr lang="zh-CN" altLang="zh-CN" dirty="0"/>
              <a:t>启示在于</a:t>
            </a:r>
            <a:r>
              <a:rPr lang="en-US" altLang="zh-CN" dirty="0"/>
              <a:t>“</a:t>
            </a:r>
            <a:r>
              <a:rPr lang="zh-CN" altLang="zh-CN" dirty="0"/>
              <a:t>以学术为</a:t>
            </a:r>
            <a:r>
              <a:rPr lang="zh-CN" altLang="en-US" dirty="0"/>
              <a:t>基</a:t>
            </a:r>
            <a:r>
              <a:rPr lang="zh-CN" altLang="zh-CN" dirty="0"/>
              <a:t>，以质量为本，以机制为盾，以远见为翼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lvl="0">
              <a:lnSpc>
                <a:spcPct val="200000"/>
              </a:lnSpc>
            </a:pPr>
            <a:r>
              <a:rPr lang="zh-CN" altLang="zh-CN" b="1" dirty="0"/>
              <a:t>呼吁行动</a:t>
            </a:r>
            <a:r>
              <a:rPr lang="zh-CN" altLang="zh-CN" dirty="0"/>
              <a:t>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中国大学出版社需立足本土、放眼全球，在坚守中创新，在创新中传承。</a:t>
            </a:r>
          </a:p>
        </p:txBody>
      </p:sp>
    </p:spTree>
    <p:extLst>
      <p:ext uri="{BB962C8B-B14F-4D97-AF65-F5344CB8AC3E}">
        <p14:creationId xmlns:p14="http://schemas.microsoft.com/office/powerpoint/2010/main" val="791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92755" y="673026"/>
            <a:ext cx="2678341" cy="1208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19719" tIns="59859" rIns="119719" bIns="59859">
            <a:spAutoFit/>
          </a:bodyPr>
          <a:lstStyle/>
          <a:p>
            <a:pPr algn="ctr"/>
            <a:r>
              <a:rPr lang="zh-CN" altLang="en-US" sz="707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目   录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46BAF899-47AF-4627-AB8F-0A43CD48D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317894"/>
              </p:ext>
            </p:extLst>
          </p:nvPr>
        </p:nvGraphicFramePr>
        <p:xfrm>
          <a:off x="3887763" y="2132783"/>
          <a:ext cx="11783333" cy="471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15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8A7FF60-5CA7-49BD-A1AB-FF4D64C09437}"/>
              </a:ext>
            </a:extLst>
          </p:cNvPr>
          <p:cNvSpPr/>
          <p:nvPr/>
        </p:nvSpPr>
        <p:spPr>
          <a:xfrm>
            <a:off x="6840091" y="3935452"/>
            <a:ext cx="72728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6600" b="1" kern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汉仪清雅体简" panose="00020600040101010101" pitchFamily="18" charset="-122"/>
                <a:ea typeface="汉仪清雅体简" panose="00020600040101010101" pitchFamily="18" charset="-122"/>
                <a:cs typeface="+mn-ea"/>
                <a:sym typeface="+mn-lt"/>
              </a:rPr>
              <a:t>谢 谢  ！</a:t>
            </a:r>
            <a:endParaRPr lang="zh-CN" altLang="en-US" sz="6600" b="1" kern="2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87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294B5A-CB93-4D29-AE6A-897A89AEB96F}"/>
              </a:ext>
            </a:extLst>
          </p:cNvPr>
          <p:cNvSpPr/>
          <p:nvPr/>
        </p:nvSpPr>
        <p:spPr>
          <a:xfrm>
            <a:off x="8596028" y="3265314"/>
            <a:ext cx="3332366" cy="1044217"/>
          </a:xfrm>
          <a:prstGeom prst="rect">
            <a:avLst/>
          </a:prstGeom>
          <a:noFill/>
        </p:spPr>
        <p:txBody>
          <a:bodyPr wrap="none" lIns="119719" tIns="59859" rIns="119719" bIns="59859">
            <a:spAutoFit/>
          </a:bodyPr>
          <a:lstStyle/>
          <a:p>
            <a:pPr algn="ctr"/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40000"/>
                </a:solidFill>
              </a:rPr>
              <a:t>一、引言</a:t>
            </a:r>
          </a:p>
        </p:txBody>
      </p:sp>
    </p:spTree>
    <p:extLst>
      <p:ext uri="{BB962C8B-B14F-4D97-AF65-F5344CB8AC3E}">
        <p14:creationId xmlns:p14="http://schemas.microsoft.com/office/powerpoint/2010/main" val="300343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AA1EB-2C20-4A08-8AFD-02A1806A3075}"/>
              </a:ext>
            </a:extLst>
          </p:cNvPr>
          <p:cNvSpPr/>
          <p:nvPr/>
        </p:nvSpPr>
        <p:spPr>
          <a:xfrm>
            <a:off x="4607843" y="1105074"/>
            <a:ext cx="7272808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一、引言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DC7F46-4914-4AAF-B204-8EBD87AC4409}"/>
              </a:ext>
            </a:extLst>
          </p:cNvPr>
          <p:cNvSpPr/>
          <p:nvPr/>
        </p:nvSpPr>
        <p:spPr>
          <a:xfrm>
            <a:off x="5039891" y="2545234"/>
            <a:ext cx="120253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 dirty="0"/>
              <a:t>背景与意义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经济形势严峻</a:t>
            </a:r>
            <a:r>
              <a:rPr lang="zh-CN" altLang="en-US" sz="2800" dirty="0"/>
              <a:t>、</a:t>
            </a:r>
            <a:r>
              <a:rPr lang="zh-CN" altLang="zh-CN" sz="2800" dirty="0"/>
              <a:t>短视频冲击</a:t>
            </a:r>
            <a:r>
              <a:rPr lang="zh-CN" altLang="en-US" sz="2800" dirty="0"/>
              <a:t>、教材订单下滑</a:t>
            </a:r>
            <a:r>
              <a:rPr lang="zh-CN" altLang="zh-CN" sz="2800" dirty="0"/>
              <a:t>，大学出版社面临巨大压力，需探索高质量发展路径。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剑桥大学</a:t>
            </a:r>
            <a:r>
              <a:rPr lang="zh-CN" altLang="en-US" sz="2800" dirty="0" smtClean="0"/>
              <a:t>出版社作为</a:t>
            </a:r>
            <a:r>
              <a:rPr lang="zh-CN" altLang="en-US" sz="2800" dirty="0"/>
              <a:t>世界上最古老的大学出版社之一（成立于</a:t>
            </a:r>
            <a:r>
              <a:rPr lang="en-US" altLang="zh-CN" sz="2800" dirty="0"/>
              <a:t>1534</a:t>
            </a:r>
            <a:r>
              <a:rPr lang="zh-CN" altLang="en-US" sz="2800" dirty="0"/>
              <a:t>年），在其近</a:t>
            </a:r>
            <a:r>
              <a:rPr lang="en-US" altLang="zh-CN" sz="2800" dirty="0"/>
              <a:t>500</a:t>
            </a:r>
            <a:r>
              <a:rPr lang="zh-CN" altLang="en-US" sz="2800" dirty="0"/>
              <a:t>年的历史中经历过多次重大挑战和</a:t>
            </a:r>
            <a:r>
              <a:rPr lang="zh-CN" altLang="en-US" sz="2800" dirty="0" smtClean="0"/>
              <a:t>危机，经验值得借鉴。</a:t>
            </a:r>
            <a:endParaRPr lang="zh-CN" altLang="en-US" sz="2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53CEBA-46EE-442D-871C-527D0F38FF90}"/>
              </a:ext>
            </a:extLst>
          </p:cNvPr>
          <p:cNvSpPr/>
          <p:nvPr/>
        </p:nvSpPr>
        <p:spPr>
          <a:xfrm>
            <a:off x="5039891" y="5137522"/>
            <a:ext cx="12211237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800" b="1" dirty="0" smtClean="0"/>
          </a:p>
          <a:p>
            <a:pPr lvl="0">
              <a:lnSpc>
                <a:spcPct val="150000"/>
              </a:lnSpc>
            </a:pPr>
            <a:endParaRPr lang="en-US" altLang="zh-CN" sz="2800" b="1" dirty="0"/>
          </a:p>
          <a:p>
            <a:pPr lvl="0">
              <a:lnSpc>
                <a:spcPct val="150000"/>
              </a:lnSpc>
            </a:pPr>
            <a:r>
              <a:rPr lang="zh-CN" altLang="zh-CN" sz="2800" b="1" dirty="0" smtClean="0"/>
              <a:t>核心</a:t>
            </a:r>
            <a:r>
              <a:rPr lang="zh-CN" altLang="zh-CN" sz="2800" b="1" dirty="0"/>
              <a:t>观点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学术与商业的平衡、质量优先战略、管理机制创新是成功的关键。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中国大学出版社需坚守学术使命，提升经营能力，构建可持续</a:t>
            </a:r>
            <a:r>
              <a:rPr lang="zh-CN" altLang="en-US" sz="2800" dirty="0"/>
              <a:t>发展</a:t>
            </a:r>
            <a:r>
              <a:rPr lang="zh-CN" altLang="zh-CN" sz="2800" dirty="0"/>
              <a:t>模式。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1193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DC97C-D360-4C5B-B152-B1D907B1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参考部分图书</a:t>
            </a:r>
            <a:r>
              <a:rPr lang="zh-CN" altLang="en-US" sz="5400" dirty="0"/>
              <a:t>与论文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23CEC6-A92C-4580-A249-E520E8502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9" y="1204746"/>
            <a:ext cx="5184576" cy="757494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9B3A70-7FEA-4BAA-99AC-93B8C5467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93" y="1609130"/>
            <a:ext cx="6477333" cy="65979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CD3F38-C032-4E06-93FE-124248FE9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319" y="1056651"/>
            <a:ext cx="6496384" cy="77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294B5A-CB93-4D29-AE6A-897A89AEB96F}"/>
              </a:ext>
            </a:extLst>
          </p:cNvPr>
          <p:cNvSpPr/>
          <p:nvPr/>
        </p:nvSpPr>
        <p:spPr>
          <a:xfrm>
            <a:off x="6278086" y="3265314"/>
            <a:ext cx="7968250" cy="1044217"/>
          </a:xfrm>
          <a:prstGeom prst="rect">
            <a:avLst/>
          </a:prstGeom>
          <a:noFill/>
        </p:spPr>
        <p:txBody>
          <a:bodyPr wrap="none" lIns="119719" tIns="59859" rIns="119719" bIns="59859">
            <a:spAutoFit/>
          </a:bodyPr>
          <a:lstStyle/>
          <a:p>
            <a:pPr algn="ctr"/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40000"/>
                </a:solidFill>
              </a:rPr>
              <a:t>二、剑桥社的核心经验</a:t>
            </a:r>
          </a:p>
        </p:txBody>
      </p:sp>
    </p:spTree>
    <p:extLst>
      <p:ext uri="{BB962C8B-B14F-4D97-AF65-F5344CB8AC3E}">
        <p14:creationId xmlns:p14="http://schemas.microsoft.com/office/powerpoint/2010/main" val="38650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AA1EB-2C20-4A08-8AFD-02A1806A3075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二、剑桥社的核心经验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DC7F46-4914-4AAF-B204-8EBD87AC4409}"/>
              </a:ext>
            </a:extLst>
          </p:cNvPr>
          <p:cNvSpPr/>
          <p:nvPr/>
        </p:nvSpPr>
        <p:spPr>
          <a:xfrm>
            <a:off x="4751859" y="3458398"/>
            <a:ext cx="115932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/>
              <a:t>1.</a:t>
            </a:r>
            <a:r>
              <a:rPr lang="zh-CN" altLang="zh-CN" sz="2800" b="1" dirty="0"/>
              <a:t>战略定位：坚守学术使命</a:t>
            </a:r>
            <a:endParaRPr lang="en-US" altLang="zh-CN" sz="2800" b="1" dirty="0"/>
          </a:p>
          <a:p>
            <a:pPr lvl="0"/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核心原则</a:t>
            </a:r>
            <a:r>
              <a:rPr lang="zh-CN" altLang="zh-CN" sz="2800" dirty="0"/>
              <a:t>：坚守学术出版和教育出版，商业利润服务于学术传播（</a:t>
            </a:r>
            <a:r>
              <a:rPr lang="en-US" altLang="zh-CN" sz="2800" dirty="0"/>
              <a:t>“</a:t>
            </a:r>
            <a:r>
              <a:rPr lang="zh-CN" altLang="zh-CN" sz="2800" dirty="0"/>
              <a:t>知识高于金钱</a:t>
            </a:r>
            <a:r>
              <a:rPr lang="en-US" altLang="zh-CN" sz="2800" dirty="0"/>
              <a:t>”</a:t>
            </a:r>
            <a:r>
              <a:rPr lang="zh-CN" altLang="zh-CN" sz="2800" dirty="0"/>
              <a:t>）。</a:t>
            </a:r>
            <a:endParaRPr lang="zh-CN" altLang="zh-CN" sz="2000" dirty="0"/>
          </a:p>
          <a:p>
            <a:endParaRPr lang="zh-CN" altLang="en-US" sz="3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6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AA1EB-2C20-4A08-8AFD-02A1806A3075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二、剑桥社的核心经验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DC7F46-4914-4AAF-B204-8EBD87AC4409}"/>
              </a:ext>
            </a:extLst>
          </p:cNvPr>
          <p:cNvSpPr/>
          <p:nvPr/>
        </p:nvSpPr>
        <p:spPr>
          <a:xfrm>
            <a:off x="4615450" y="2185194"/>
            <a:ext cx="1159328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质量为本：构建严格的学术出版体系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内容把关机制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三级评审制度：编辑初审</a:t>
            </a:r>
            <a:r>
              <a:rPr lang="en-US" altLang="zh-CN" sz="2800" dirty="0"/>
              <a:t>→</a:t>
            </a:r>
            <a:r>
              <a:rPr lang="zh-CN" altLang="zh-CN" sz="2800" dirty="0"/>
              <a:t>外部专家评审</a:t>
            </a:r>
            <a:r>
              <a:rPr lang="en-US" altLang="zh-CN" sz="2800" dirty="0"/>
              <a:t>→</a:t>
            </a:r>
            <a:r>
              <a:rPr lang="zh-CN" altLang="zh-CN" sz="2800" dirty="0"/>
              <a:t>学术理事会终审（</a:t>
            </a:r>
            <a:r>
              <a:rPr lang="en-US" altLang="zh-CN" sz="2800" dirty="0"/>
              <a:t>18</a:t>
            </a:r>
            <a:r>
              <a:rPr lang="zh-CN" altLang="zh-CN" sz="2800" dirty="0"/>
              <a:t>人理事会拥有最终决定权）。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匿名评审与学者参与：确保内容权威性（如教科书需</a:t>
            </a:r>
            <a:r>
              <a:rPr lang="en-US" altLang="zh-CN" sz="2800" dirty="0"/>
              <a:t>4-5</a:t>
            </a:r>
            <a:r>
              <a:rPr lang="zh-CN" altLang="zh-CN" sz="2800" dirty="0"/>
              <a:t>名教授评审）。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品质追求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拒绝短期利润诱惑，坚持高标准生产（设计、校对、材料成本不妥协）。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en-US" altLang="zh-CN" sz="2800" dirty="0"/>
              <a:t>“</a:t>
            </a:r>
            <a:r>
              <a:rPr lang="zh-CN" altLang="zh-CN" sz="2800" dirty="0"/>
              <a:t>卓越吸引卓越</a:t>
            </a:r>
            <a:r>
              <a:rPr lang="en-US" altLang="zh-CN" sz="2800" dirty="0"/>
              <a:t>”</a:t>
            </a:r>
            <a:r>
              <a:rPr lang="zh-CN" altLang="zh-CN" sz="2800" dirty="0"/>
              <a:t>：高质量内容吸引顶尖作者，形成品牌效应。</a:t>
            </a:r>
            <a:endParaRPr lang="zh-CN" altLang="zh-CN" sz="2000" dirty="0"/>
          </a:p>
          <a:p>
            <a:endParaRPr lang="zh-CN" altLang="en-US" sz="3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1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AA1EB-2C20-4A08-8AFD-02A1806A3075}"/>
              </a:ext>
            </a:extLst>
          </p:cNvPr>
          <p:cNvSpPr/>
          <p:nvPr/>
        </p:nvSpPr>
        <p:spPr>
          <a:xfrm>
            <a:off x="4607843" y="1105074"/>
            <a:ext cx="7704856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二、剑桥社的核心经验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DC7F46-4914-4AAF-B204-8EBD87AC4409}"/>
              </a:ext>
            </a:extLst>
          </p:cNvPr>
          <p:cNvSpPr/>
          <p:nvPr/>
        </p:nvSpPr>
        <p:spPr>
          <a:xfrm>
            <a:off x="4751859" y="2833266"/>
            <a:ext cx="115932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管理机制：稳定性与专业性并重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理事会制度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学者主导的理事会确保学术方向，与大学目标一致。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学术与商业分工：学者管内容，职业经理人管运营（</a:t>
            </a:r>
            <a:r>
              <a:rPr lang="en-US" altLang="zh-CN" sz="2800" dirty="0"/>
              <a:t>CEO</a:t>
            </a:r>
            <a:r>
              <a:rPr lang="zh-CN" altLang="zh-CN" sz="2800" dirty="0"/>
              <a:t>模式）。</a:t>
            </a:r>
            <a:endParaRPr lang="zh-CN" altLang="zh-CN" sz="2000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长期主义</a:t>
            </a:r>
            <a:r>
              <a:rPr lang="zh-CN" altLang="zh-CN" sz="2800" dirty="0"/>
              <a:t>：</a:t>
            </a:r>
            <a:endParaRPr lang="zh-CN" altLang="zh-CN" sz="2000" dirty="0"/>
          </a:p>
          <a:p>
            <a:pPr lvl="2">
              <a:lnSpc>
                <a:spcPct val="150000"/>
              </a:lnSpc>
            </a:pPr>
            <a:r>
              <a:rPr lang="zh-CN" altLang="zh-CN" sz="2800" dirty="0"/>
              <a:t>储备资金、控制成本，持续投资教育出版（</a:t>
            </a:r>
            <a:r>
              <a:rPr lang="en-US" altLang="zh-CN" sz="2800" dirty="0"/>
              <a:t>1973</a:t>
            </a:r>
            <a:r>
              <a:rPr lang="zh-CN" altLang="zh-CN" sz="2800" dirty="0"/>
              <a:t>年改革经验）。</a:t>
            </a:r>
            <a:endParaRPr lang="zh-CN" altLang="zh-CN" sz="2000" dirty="0"/>
          </a:p>
          <a:p>
            <a:endParaRPr lang="zh-CN" altLang="en-US" sz="3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1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A0000"/>
      </a:accent1>
      <a:accent2>
        <a:srgbClr val="B00000"/>
      </a:accent2>
      <a:accent3>
        <a:srgbClr val="7A3D00"/>
      </a:accent3>
      <a:accent4>
        <a:srgbClr val="BC5E00"/>
      </a:accent4>
      <a:accent5>
        <a:srgbClr val="7A7A7A"/>
      </a:accent5>
      <a:accent6>
        <a:srgbClr val="949494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A0000"/>
    </a:accent1>
    <a:accent2>
      <a:srgbClr val="B00000"/>
    </a:accent2>
    <a:accent3>
      <a:srgbClr val="7A3D00"/>
    </a:accent3>
    <a:accent4>
      <a:srgbClr val="BC5E00"/>
    </a:accent4>
    <a:accent5>
      <a:srgbClr val="7A7A7A"/>
    </a:accent5>
    <a:accent6>
      <a:srgbClr val="94949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A0000"/>
    </a:accent1>
    <a:accent2>
      <a:srgbClr val="B00000"/>
    </a:accent2>
    <a:accent3>
      <a:srgbClr val="7A3D00"/>
    </a:accent3>
    <a:accent4>
      <a:srgbClr val="BC5E00"/>
    </a:accent4>
    <a:accent5>
      <a:srgbClr val="7A7A7A"/>
    </a:accent5>
    <a:accent6>
      <a:srgbClr val="94949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10387</TotalTime>
  <Words>735</Words>
  <Application>Microsoft Office PowerPoint</Application>
  <PresentationFormat>自定义</PresentationFormat>
  <Paragraphs>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汉仪清雅体简</vt:lpstr>
      <vt:lpstr>华文仿宋</vt:lpstr>
      <vt:lpstr>宋体</vt:lpstr>
      <vt:lpstr>微软雅黑</vt:lpstr>
      <vt:lpstr>Arial</vt:lpstr>
      <vt:lpstr>Calibri</vt:lpstr>
      <vt:lpstr>Courier New</vt:lpstr>
      <vt:lpstr>Segoe UI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参考部分图书与论文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HuWen</dc:creator>
  <cp:lastModifiedBy>admin</cp:lastModifiedBy>
  <cp:revision>1747</cp:revision>
  <dcterms:created xsi:type="dcterms:W3CDTF">2014-10-28T07:50:34Z</dcterms:created>
  <dcterms:modified xsi:type="dcterms:W3CDTF">2025-04-25T23:18:51Z</dcterms:modified>
</cp:coreProperties>
</file>