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24.svg" ContentType="image/svg+xml"/>
  <Override PartName="/ppt/media/image26.svg" ContentType="image/svg+xml"/>
  <Override PartName="/ppt/media/image2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</p:sldMasterIdLst>
  <p:notesMasterIdLst>
    <p:notesMasterId r:id="rId5"/>
  </p:notesMasterIdLst>
  <p:sldIdLst>
    <p:sldId id="348" r:id="rId4"/>
    <p:sldId id="357" r:id="rId6"/>
    <p:sldId id="358" r:id="rId7"/>
    <p:sldId id="356" r:id="rId8"/>
    <p:sldId id="350" r:id="rId9"/>
    <p:sldId id="349" r:id="rId10"/>
    <p:sldId id="351" r:id="rId11"/>
    <p:sldId id="360" r:id="rId12"/>
    <p:sldId id="359" r:id="rId13"/>
    <p:sldId id="362" r:id="rId14"/>
    <p:sldId id="364" r:id="rId15"/>
    <p:sldId id="373" r:id="rId16"/>
    <p:sldId id="367" r:id="rId17"/>
    <p:sldId id="368" r:id="rId18"/>
    <p:sldId id="369" r:id="rId19"/>
    <p:sldId id="374" r:id="rId20"/>
    <p:sldId id="376" r:id="rId21"/>
    <p:sldId id="377" r:id="rId22"/>
    <p:sldId id="3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0" userDrawn="1">
          <p15:clr>
            <a:srgbClr val="A4A3A4"/>
          </p15:clr>
        </p15:guide>
        <p15:guide id="2" pos="394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3" name="WPS" initials="W" lastIdx="0" clrIdx="2"/>
  <p:cmAuthor id="4" name="WPS_1679281038" initials="W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1979D"/>
    <a:srgbClr val="E85A64"/>
    <a:srgbClr val="F20000"/>
    <a:srgbClr val="FE0000"/>
    <a:srgbClr val="D60000"/>
    <a:srgbClr val="E4404C"/>
    <a:srgbClr val="E02835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79406" autoAdjust="0"/>
  </p:normalViewPr>
  <p:slideViewPr>
    <p:cSldViewPr snapToGrid="0" showGuides="1">
      <p:cViewPr>
        <p:scale>
          <a:sx n="70" d="100"/>
          <a:sy n="70" d="100"/>
        </p:scale>
        <p:origin x="-1109" y="-38"/>
      </p:cViewPr>
      <p:guideLst>
        <p:guide orient="horz" pos="2080"/>
        <p:guide pos="39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8" Type="http://schemas.openxmlformats.org/officeDocument/2006/relationships/tags" Target="tags/tag173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56147-B55C-4545-B694-31D27968232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C66E1-057C-43CD-B401-71278F8F6FB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A78F1-D30F-4B7A-9C11-15FCA622BE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A78F1-D30F-4B7A-9C11-15FCA622BE8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1.png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image" Target="../media/image1.png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9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pic>
        <p:nvPicPr>
          <p:cNvPr id="3" name="图片 2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图片包含 天空, 户外, 草, 建筑物&#10;&#10;自动生成的说明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652" b="6173"/>
          <a:stretch>
            <a:fillRect/>
          </a:stretch>
        </p:blipFill>
        <p:spPr>
          <a:xfrm>
            <a:off x="0" y="188687"/>
            <a:ext cx="12192000" cy="55626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451" y="1037377"/>
            <a:ext cx="1772980" cy="1015511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000">
                <a:schemeClr val="bg1">
                  <a:alpha val="70000"/>
                </a:schemeClr>
              </a:gs>
              <a:gs pos="8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3660681" y="4505377"/>
            <a:ext cx="2345707" cy="52084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80000"/>
                  <a:lumOff val="2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lang="zh-CN" altLang="en-US" sz="1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algn="ctr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30" name="文本占位符 4"/>
          <p:cNvSpPr>
            <a:spLocks noGrp="1"/>
          </p:cNvSpPr>
          <p:nvPr>
            <p:ph type="body" sz="quarter" idx="14" hasCustomPrompt="1"/>
          </p:nvPr>
        </p:nvSpPr>
        <p:spPr>
          <a:xfrm>
            <a:off x="6185613" y="4505377"/>
            <a:ext cx="2345707" cy="52084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80000"/>
                  <a:lumOff val="2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34" tIns="45718" rIns="91434" bIns="45718" rtlCol="0" anchor="ctr">
            <a:normAutofit/>
          </a:bodyPr>
          <a:lstStyle>
            <a:lvl1pPr algn="ctr">
              <a:lnSpc>
                <a:spcPct val="100000"/>
              </a:lnSpc>
              <a:defRPr lang="zh-CN" altLang="en-US" sz="1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indent="0" algn="ctr">
              <a:buNone/>
            </a:pPr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86860" y="2782861"/>
            <a:ext cx="8418285" cy="946203"/>
          </a:xfrm>
        </p:spPr>
        <p:txBody>
          <a:bodyPr anchor="b"/>
          <a:lstStyle>
            <a:lvl1pPr algn="dist">
              <a:defRPr sz="5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86860" y="3743427"/>
            <a:ext cx="8418285" cy="277000"/>
          </a:xfrm>
        </p:spPr>
        <p:txBody>
          <a:bodyPr tIns="46796" bIns="46796">
            <a:normAutofit/>
          </a:bodyPr>
          <a:lstStyle>
            <a:lvl1pPr marL="0" indent="0" algn="dist">
              <a:lnSpc>
                <a:spcPct val="10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9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grpSp>
        <p:nvGrpSpPr>
          <p:cNvPr id="4" name="组合 5"/>
          <p:cNvGrpSpPr/>
          <p:nvPr userDrawn="1"/>
        </p:nvGrpSpPr>
        <p:grpSpPr>
          <a:xfrm>
            <a:off x="4658188" y="6119847"/>
            <a:ext cx="2875633" cy="574516"/>
            <a:chOff x="4658184" y="6119842"/>
            <a:chExt cx="2875633" cy="574515"/>
          </a:xfrm>
        </p:grpSpPr>
        <p:sp>
          <p:nvSpPr>
            <p:cNvPr id="16" name="文本框 15"/>
            <p:cNvSpPr txBox="1"/>
            <p:nvPr/>
          </p:nvSpPr>
          <p:spPr>
            <a:xfrm>
              <a:off x="4658184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厚德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429859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积学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201532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励志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973204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敦行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0" name="直接连接符 19"/>
            <p:cNvCxnSpPr/>
            <p:nvPr userDrawn="1"/>
          </p:nvCxnSpPr>
          <p:spPr>
            <a:xfrm>
              <a:off x="6096001" y="6158693"/>
              <a:ext cx="0" cy="2300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 userDrawn="1"/>
          </p:nvCxnSpPr>
          <p:spPr>
            <a:xfrm>
              <a:off x="5324328" y="6158693"/>
              <a:ext cx="0" cy="2300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 userDrawn="1"/>
          </p:nvCxnSpPr>
          <p:spPr>
            <a:xfrm>
              <a:off x="6867675" y="6158693"/>
              <a:ext cx="0" cy="2300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 descr="师大标识（cdr）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605269" y="1672185"/>
            <a:ext cx="2981471" cy="7936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26" name="任意多边形: 形状 25"/>
          <p:cNvSpPr/>
          <p:nvPr userDrawn="1"/>
        </p:nvSpPr>
        <p:spPr>
          <a:xfrm flipH="1" flipV="1">
            <a:off x="0" y="1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100000">
                <a:srgbClr val="C00000"/>
              </a:gs>
              <a:gs pos="4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任意多边形: 形状 26"/>
          <p:cNvSpPr/>
          <p:nvPr userDrawn="1"/>
        </p:nvSpPr>
        <p:spPr>
          <a:xfrm>
            <a:off x="0" y="5961517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100000">
                <a:srgbClr val="C00000"/>
              </a:gs>
              <a:gs pos="4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9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5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 marL="2286000" indent="0">
              <a:buNone/>
              <a:defRPr sz="1100"/>
            </a:lvl6pPr>
            <a:lvl7pPr marL="2743200" indent="0">
              <a:buNone/>
              <a:defRPr sz="1100"/>
            </a:lvl7pPr>
            <a:lvl8pPr marL="3200400" indent="0">
              <a:buNone/>
              <a:defRPr sz="1100"/>
            </a:lvl8pPr>
            <a:lvl9pPr marL="3657600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5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 marL="2286000" indent="0">
              <a:buNone/>
              <a:defRPr sz="1100"/>
            </a:lvl6pPr>
            <a:lvl7pPr marL="2743200" indent="0">
              <a:buNone/>
              <a:defRPr sz="1100"/>
            </a:lvl7pPr>
            <a:lvl8pPr marL="3200400" indent="0">
              <a:buNone/>
              <a:defRPr sz="1100"/>
            </a:lvl8pPr>
            <a:lvl9pPr marL="3657600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pic>
        <p:nvPicPr>
          <p:cNvPr id="3" name="图片 2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图片包含 天空, 户外, 草, 建筑物&#10;&#10;自动生成的说明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652" b="6173"/>
          <a:stretch>
            <a:fillRect/>
          </a:stretch>
        </p:blipFill>
        <p:spPr>
          <a:xfrm>
            <a:off x="0" y="188687"/>
            <a:ext cx="12192000" cy="55626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451" y="1037377"/>
            <a:ext cx="1772980" cy="1015511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000">
                <a:schemeClr val="bg1">
                  <a:alpha val="70000"/>
                </a:schemeClr>
              </a:gs>
              <a:gs pos="8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zh-CN" altLang="en-US" sz="1900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</p:nvPr>
        </p:nvSpPr>
        <p:spPr>
          <a:xfrm>
            <a:off x="3660681" y="4505377"/>
            <a:ext cx="2345707" cy="52084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80000"/>
                  <a:lumOff val="2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lnSpc>
                <a:spcPct val="100000"/>
              </a:lnSpc>
              <a:buNone/>
              <a:defRPr lang="zh-CN" altLang="en-US" sz="1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algn="ctr"/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30" name="文本占位符 4"/>
          <p:cNvSpPr>
            <a:spLocks noGrp="1"/>
          </p:cNvSpPr>
          <p:nvPr>
            <p:ph type="body" sz="quarter" idx="14" hasCustomPrompt="1"/>
          </p:nvPr>
        </p:nvSpPr>
        <p:spPr>
          <a:xfrm>
            <a:off x="6185613" y="4505377"/>
            <a:ext cx="2345707" cy="52084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1"/>
              </a:gs>
              <a:gs pos="0">
                <a:schemeClr val="accent1">
                  <a:lumMod val="80000"/>
                  <a:lumOff val="2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635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34" tIns="45718" rIns="91434" bIns="45718" rtlCol="0" anchor="ctr">
            <a:normAutofit/>
          </a:bodyPr>
          <a:lstStyle>
            <a:lvl1pPr algn="ctr">
              <a:lnSpc>
                <a:spcPct val="100000"/>
              </a:lnSpc>
              <a:defRPr lang="zh-CN" altLang="en-US" sz="1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indent="0" algn="ctr">
              <a:buNone/>
            </a:pPr>
            <a:r>
              <a:rPr lang="zh-CN" altLang="en-US" dirty="0"/>
              <a:t>编辑母版文本样式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86860" y="2782861"/>
            <a:ext cx="8418285" cy="946203"/>
          </a:xfrm>
        </p:spPr>
        <p:txBody>
          <a:bodyPr anchor="b"/>
          <a:lstStyle>
            <a:lvl1pPr algn="dist">
              <a:defRPr sz="5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86860" y="3743427"/>
            <a:ext cx="8418285" cy="277000"/>
          </a:xfrm>
        </p:spPr>
        <p:txBody>
          <a:bodyPr tIns="46796" bIns="46796">
            <a:normAutofit/>
          </a:bodyPr>
          <a:lstStyle>
            <a:lvl1pPr marL="0" indent="0" algn="dist">
              <a:lnSpc>
                <a:spcPct val="10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9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grpSp>
        <p:nvGrpSpPr>
          <p:cNvPr id="4" name="组合 5"/>
          <p:cNvGrpSpPr/>
          <p:nvPr userDrawn="1"/>
        </p:nvGrpSpPr>
        <p:grpSpPr>
          <a:xfrm>
            <a:off x="4658188" y="6119847"/>
            <a:ext cx="2875633" cy="574516"/>
            <a:chOff x="4658184" y="6119842"/>
            <a:chExt cx="2875633" cy="574515"/>
          </a:xfrm>
        </p:grpSpPr>
        <p:sp>
          <p:nvSpPr>
            <p:cNvPr id="16" name="文本框 15"/>
            <p:cNvSpPr txBox="1"/>
            <p:nvPr/>
          </p:nvSpPr>
          <p:spPr>
            <a:xfrm>
              <a:off x="4658184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厚德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429859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积学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201532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励志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6973204" y="6119842"/>
              <a:ext cx="560613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敦行</a:t>
              </a:r>
              <a:endParaRPr lang="zh-CN" alt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0" name="直接连接符 19"/>
            <p:cNvCxnSpPr/>
            <p:nvPr userDrawn="1"/>
          </p:nvCxnSpPr>
          <p:spPr>
            <a:xfrm>
              <a:off x="6096001" y="6158693"/>
              <a:ext cx="0" cy="2300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 userDrawn="1"/>
          </p:nvCxnSpPr>
          <p:spPr>
            <a:xfrm>
              <a:off x="5324328" y="6158693"/>
              <a:ext cx="0" cy="2300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 userDrawn="1"/>
          </p:nvCxnSpPr>
          <p:spPr>
            <a:xfrm>
              <a:off x="6867675" y="6158693"/>
              <a:ext cx="0" cy="2300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 descr="师大标识（cdr）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605269" y="1672185"/>
            <a:ext cx="2981471" cy="7936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26" name="任意多边形: 形状 25"/>
          <p:cNvSpPr/>
          <p:nvPr userDrawn="1"/>
        </p:nvSpPr>
        <p:spPr>
          <a:xfrm flipH="1" flipV="1">
            <a:off x="0" y="1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100000">
                <a:srgbClr val="C00000"/>
              </a:gs>
              <a:gs pos="4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zh-CN" altLang="en-US" sz="1900" dirty="0"/>
          </a:p>
        </p:txBody>
      </p:sp>
      <p:sp>
        <p:nvSpPr>
          <p:cNvPr id="27" name="任意多边形: 形状 26"/>
          <p:cNvSpPr/>
          <p:nvPr userDrawn="1"/>
        </p:nvSpPr>
        <p:spPr>
          <a:xfrm>
            <a:off x="0" y="5961517"/>
            <a:ext cx="12192000" cy="896483"/>
          </a:xfrm>
          <a:custGeom>
            <a:avLst/>
            <a:gdLst>
              <a:gd name="connsiteX0" fmla="*/ 12192000 w 12192000"/>
              <a:gd name="connsiteY0" fmla="*/ 0 h 2039768"/>
              <a:gd name="connsiteX1" fmla="*/ 12192000 w 12192000"/>
              <a:gd name="connsiteY1" fmla="*/ 2039768 h 2039768"/>
              <a:gd name="connsiteX2" fmla="*/ 0 w 12192000"/>
              <a:gd name="connsiteY2" fmla="*/ 2039768 h 2039768"/>
              <a:gd name="connsiteX3" fmla="*/ 0 w 12192000"/>
              <a:gd name="connsiteY3" fmla="*/ 819391 h 2039768"/>
              <a:gd name="connsiteX4" fmla="*/ 37309 w 12192000"/>
              <a:gd name="connsiteY4" fmla="*/ 834936 h 2039768"/>
              <a:gd name="connsiteX5" fmla="*/ 5319640 w 12192000"/>
              <a:gd name="connsiteY5" fmla="*/ 1747868 h 2039768"/>
              <a:gd name="connsiteX6" fmla="*/ 11971651 w 12192000"/>
              <a:gd name="connsiteY6" fmla="*/ 149892 h 203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39768">
                <a:moveTo>
                  <a:pt x="12192000" y="0"/>
                </a:moveTo>
                <a:lnTo>
                  <a:pt x="12192000" y="2039768"/>
                </a:lnTo>
                <a:lnTo>
                  <a:pt x="0" y="2039768"/>
                </a:lnTo>
                <a:lnTo>
                  <a:pt x="0" y="819391"/>
                </a:lnTo>
                <a:lnTo>
                  <a:pt x="37309" y="834936"/>
                </a:lnTo>
                <a:cubicBezTo>
                  <a:pt x="1480031" y="1405841"/>
                  <a:pt x="3318043" y="1747868"/>
                  <a:pt x="5319640" y="1747868"/>
                </a:cubicBezTo>
                <a:cubicBezTo>
                  <a:pt x="8027681" y="1747868"/>
                  <a:pt x="10436290" y="1121803"/>
                  <a:pt x="11971651" y="149892"/>
                </a:cubicBezTo>
                <a:close/>
              </a:path>
            </a:pathLst>
          </a:custGeom>
          <a:gradFill flip="none" rotWithShape="1">
            <a:gsLst>
              <a:gs pos="100000">
                <a:srgbClr val="C00000"/>
              </a:gs>
              <a:gs pos="4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zh-CN" altLang="en-US" sz="19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9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师大标识（cdr）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5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 marL="2286000" indent="0">
              <a:buNone/>
              <a:defRPr sz="1100"/>
            </a:lvl6pPr>
            <a:lvl7pPr marL="2743200" indent="0">
              <a:buNone/>
              <a:defRPr sz="1100"/>
            </a:lvl7pPr>
            <a:lvl8pPr marL="3200400" indent="0">
              <a:buNone/>
              <a:defRPr sz="1100"/>
            </a:lvl8pPr>
            <a:lvl9pPr marL="3657600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5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  <a:lvl6pPr marL="2286000" indent="0">
              <a:buNone/>
              <a:defRPr sz="1100"/>
            </a:lvl6pPr>
            <a:lvl7pPr marL="2743200" indent="0">
              <a:buNone/>
              <a:defRPr sz="1100"/>
            </a:lvl7pPr>
            <a:lvl8pPr marL="3200400" indent="0">
              <a:buNone/>
              <a:defRPr sz="1100"/>
            </a:lvl8pPr>
            <a:lvl9pPr marL="3657600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师大标识（cdr）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1.png"/><Relationship Id="rId14" Type="http://schemas.openxmlformats.org/officeDocument/2006/relationships/image" Target="../media/image2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5" Type="http://schemas.openxmlformats.org/officeDocument/2006/relationships/image" Target="../media/image1.png"/><Relationship Id="rId14" Type="http://schemas.openxmlformats.org/officeDocument/2006/relationships/image" Target="../media/image2.jpeg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  <a:noFill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D4207-6606-4981-BB30-B36D1D17D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FFFE0-A16F-488D-8FD6-86FA6E3283D2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师大标识（cdr）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9372444" y="288314"/>
            <a:ext cx="2235133" cy="5949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image" Target="../media/image19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6" Type="http://schemas.openxmlformats.org/officeDocument/2006/relationships/slideLayout" Target="../slideLayouts/slideLayout6.xml"/><Relationship Id="rId35" Type="http://schemas.openxmlformats.org/officeDocument/2006/relationships/tags" Target="../tags/tag112.xml"/><Relationship Id="rId34" Type="http://schemas.openxmlformats.org/officeDocument/2006/relationships/image" Target="../media/image28.svg"/><Relationship Id="rId33" Type="http://schemas.openxmlformats.org/officeDocument/2006/relationships/image" Target="../media/image27.png"/><Relationship Id="rId32" Type="http://schemas.openxmlformats.org/officeDocument/2006/relationships/tags" Target="../tags/tag111.xml"/><Relationship Id="rId31" Type="http://schemas.openxmlformats.org/officeDocument/2006/relationships/image" Target="../media/image26.svg"/><Relationship Id="rId30" Type="http://schemas.openxmlformats.org/officeDocument/2006/relationships/image" Target="../media/image25.png"/><Relationship Id="rId3" Type="http://schemas.openxmlformats.org/officeDocument/2006/relationships/tags" Target="../tags/tag86.xml"/><Relationship Id="rId29" Type="http://schemas.openxmlformats.org/officeDocument/2006/relationships/tags" Target="../tags/tag110.xml"/><Relationship Id="rId28" Type="http://schemas.openxmlformats.org/officeDocument/2006/relationships/image" Target="../media/image24.svg"/><Relationship Id="rId27" Type="http://schemas.openxmlformats.org/officeDocument/2006/relationships/image" Target="../media/image23.png"/><Relationship Id="rId26" Type="http://schemas.openxmlformats.org/officeDocument/2006/relationships/tags" Target="../tags/tag109.xml"/><Relationship Id="rId25" Type="http://schemas.openxmlformats.org/officeDocument/2006/relationships/tags" Target="../tags/tag108.xml"/><Relationship Id="rId24" Type="http://schemas.openxmlformats.org/officeDocument/2006/relationships/tags" Target="../tags/tag107.xml"/><Relationship Id="rId23" Type="http://schemas.openxmlformats.org/officeDocument/2006/relationships/tags" Target="../tags/tag106.xml"/><Relationship Id="rId22" Type="http://schemas.openxmlformats.org/officeDocument/2006/relationships/tags" Target="../tags/tag105.xml"/><Relationship Id="rId21" Type="http://schemas.openxmlformats.org/officeDocument/2006/relationships/tags" Target="../tags/tag104.xml"/><Relationship Id="rId20" Type="http://schemas.openxmlformats.org/officeDocument/2006/relationships/tags" Target="../tags/tag103.xml"/><Relationship Id="rId2" Type="http://schemas.openxmlformats.org/officeDocument/2006/relationships/tags" Target="../tags/tag85.xml"/><Relationship Id="rId19" Type="http://schemas.openxmlformats.org/officeDocument/2006/relationships/tags" Target="../tags/tag102.xml"/><Relationship Id="rId18" Type="http://schemas.openxmlformats.org/officeDocument/2006/relationships/tags" Target="../tags/tag101.xml"/><Relationship Id="rId17" Type="http://schemas.openxmlformats.org/officeDocument/2006/relationships/tags" Target="../tags/tag100.xml"/><Relationship Id="rId16" Type="http://schemas.openxmlformats.org/officeDocument/2006/relationships/tags" Target="../tags/tag99.xml"/><Relationship Id="rId15" Type="http://schemas.openxmlformats.org/officeDocument/2006/relationships/tags" Target="../tags/tag98.xml"/><Relationship Id="rId14" Type="http://schemas.openxmlformats.org/officeDocument/2006/relationships/tags" Target="../tags/tag9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tags" Target="../tags/tag8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5" Type="http://schemas.openxmlformats.org/officeDocument/2006/relationships/slideLayout" Target="../slideLayouts/slideLayout6.xml"/><Relationship Id="rId34" Type="http://schemas.openxmlformats.org/officeDocument/2006/relationships/tags" Target="../tags/tag146.xml"/><Relationship Id="rId33" Type="http://schemas.openxmlformats.org/officeDocument/2006/relationships/tags" Target="../tags/tag145.xml"/><Relationship Id="rId32" Type="http://schemas.openxmlformats.org/officeDocument/2006/relationships/tags" Target="../tags/tag144.xml"/><Relationship Id="rId31" Type="http://schemas.openxmlformats.org/officeDocument/2006/relationships/tags" Target="../tags/tag143.xml"/><Relationship Id="rId30" Type="http://schemas.openxmlformats.org/officeDocument/2006/relationships/tags" Target="../tags/tag142.xml"/><Relationship Id="rId3" Type="http://schemas.openxmlformats.org/officeDocument/2006/relationships/tags" Target="../tags/tag115.xml"/><Relationship Id="rId29" Type="http://schemas.openxmlformats.org/officeDocument/2006/relationships/tags" Target="../tags/tag141.xml"/><Relationship Id="rId28" Type="http://schemas.openxmlformats.org/officeDocument/2006/relationships/tags" Target="../tags/tag140.xml"/><Relationship Id="rId27" Type="http://schemas.openxmlformats.org/officeDocument/2006/relationships/tags" Target="../tags/tag139.xml"/><Relationship Id="rId26" Type="http://schemas.openxmlformats.org/officeDocument/2006/relationships/tags" Target="../tags/tag138.xml"/><Relationship Id="rId25" Type="http://schemas.openxmlformats.org/officeDocument/2006/relationships/tags" Target="../tags/tag137.xml"/><Relationship Id="rId24" Type="http://schemas.openxmlformats.org/officeDocument/2006/relationships/tags" Target="../tags/tag136.xml"/><Relationship Id="rId23" Type="http://schemas.openxmlformats.org/officeDocument/2006/relationships/tags" Target="../tags/tag135.xml"/><Relationship Id="rId22" Type="http://schemas.openxmlformats.org/officeDocument/2006/relationships/tags" Target="../tags/tag134.xml"/><Relationship Id="rId21" Type="http://schemas.openxmlformats.org/officeDocument/2006/relationships/tags" Target="../tags/tag133.xml"/><Relationship Id="rId20" Type="http://schemas.openxmlformats.org/officeDocument/2006/relationships/tags" Target="../tags/tag132.xml"/><Relationship Id="rId2" Type="http://schemas.openxmlformats.org/officeDocument/2006/relationships/tags" Target="../tags/tag114.xml"/><Relationship Id="rId19" Type="http://schemas.openxmlformats.org/officeDocument/2006/relationships/tags" Target="../tags/tag131.xml"/><Relationship Id="rId18" Type="http://schemas.openxmlformats.org/officeDocument/2006/relationships/tags" Target="../tags/tag130.xml"/><Relationship Id="rId17" Type="http://schemas.openxmlformats.org/officeDocument/2006/relationships/tags" Target="../tags/tag129.xml"/><Relationship Id="rId16" Type="http://schemas.openxmlformats.org/officeDocument/2006/relationships/tags" Target="../tags/tag128.xml"/><Relationship Id="rId15" Type="http://schemas.openxmlformats.org/officeDocument/2006/relationships/tags" Target="../tags/tag127.xml"/><Relationship Id="rId14" Type="http://schemas.openxmlformats.org/officeDocument/2006/relationships/tags" Target="../tags/tag126.xml"/><Relationship Id="rId13" Type="http://schemas.openxmlformats.org/officeDocument/2006/relationships/tags" Target="../tags/tag125.xml"/><Relationship Id="rId12" Type="http://schemas.openxmlformats.org/officeDocument/2006/relationships/tags" Target="../tags/tag124.xml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tags" Target="../tags/tag11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tags" Target="../tags/tag154.xml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58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tags" Target="../tags/tag14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60.xml"/><Relationship Id="rId1" Type="http://schemas.openxmlformats.org/officeDocument/2006/relationships/tags" Target="../tags/tag159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71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3" Type="http://schemas.openxmlformats.org/officeDocument/2006/relationships/image" Target="../media/image29.png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7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8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image" Target="../media/image7.jpeg"/><Relationship Id="rId3" Type="http://schemas.openxmlformats.org/officeDocument/2006/relationships/tags" Target="../tags/tag2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jpeg"/><Relationship Id="rId8" Type="http://schemas.openxmlformats.org/officeDocument/2006/relationships/tags" Target="../tags/tag21.xml"/><Relationship Id="rId7" Type="http://schemas.openxmlformats.org/officeDocument/2006/relationships/image" Target="../media/image10.jpeg"/><Relationship Id="rId6" Type="http://schemas.openxmlformats.org/officeDocument/2006/relationships/tags" Target="../tags/tag20.xml"/><Relationship Id="rId5" Type="http://schemas.openxmlformats.org/officeDocument/2006/relationships/image" Target="../media/image9.jpeg"/><Relationship Id="rId4" Type="http://schemas.openxmlformats.org/officeDocument/2006/relationships/tags" Target="../tags/tag19.x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42.xml"/><Relationship Id="rId3" Type="http://schemas.openxmlformats.org/officeDocument/2006/relationships/image" Target="../media/image7.jpeg"/><Relationship Id="rId29" Type="http://schemas.openxmlformats.org/officeDocument/2006/relationships/tags" Target="../tags/tag41.xml"/><Relationship Id="rId28" Type="http://schemas.openxmlformats.org/officeDocument/2006/relationships/tags" Target="../tags/tag40.xml"/><Relationship Id="rId27" Type="http://schemas.openxmlformats.org/officeDocument/2006/relationships/tags" Target="../tags/tag39.xml"/><Relationship Id="rId26" Type="http://schemas.openxmlformats.org/officeDocument/2006/relationships/tags" Target="../tags/tag38.xml"/><Relationship Id="rId25" Type="http://schemas.openxmlformats.org/officeDocument/2006/relationships/tags" Target="../tags/tag37.xml"/><Relationship Id="rId24" Type="http://schemas.openxmlformats.org/officeDocument/2006/relationships/tags" Target="../tags/tag36.xml"/><Relationship Id="rId23" Type="http://schemas.openxmlformats.org/officeDocument/2006/relationships/tags" Target="../tags/tag35.xml"/><Relationship Id="rId22" Type="http://schemas.openxmlformats.org/officeDocument/2006/relationships/tags" Target="../tags/tag34.xml"/><Relationship Id="rId21" Type="http://schemas.openxmlformats.org/officeDocument/2006/relationships/tags" Target="../tags/tag33.xml"/><Relationship Id="rId20" Type="http://schemas.openxmlformats.org/officeDocument/2006/relationships/tags" Target="../tags/tag32.xml"/><Relationship Id="rId2" Type="http://schemas.openxmlformats.org/officeDocument/2006/relationships/tags" Target="../tags/tag18.xml"/><Relationship Id="rId19" Type="http://schemas.openxmlformats.org/officeDocument/2006/relationships/tags" Target="../tags/tag31.xml"/><Relationship Id="rId18" Type="http://schemas.openxmlformats.org/officeDocument/2006/relationships/tags" Target="../tags/tag30.xml"/><Relationship Id="rId17" Type="http://schemas.openxmlformats.org/officeDocument/2006/relationships/tags" Target="../tags/tag29.xml"/><Relationship Id="rId16" Type="http://schemas.openxmlformats.org/officeDocument/2006/relationships/tags" Target="../tags/tag28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image" Target="../media/image13.jpeg"/><Relationship Id="rId5" Type="http://schemas.openxmlformats.org/officeDocument/2006/relationships/tags" Target="../tags/tag45.xml"/><Relationship Id="rId4" Type="http://schemas.openxmlformats.org/officeDocument/2006/relationships/image" Target="../media/image12.jpeg"/><Relationship Id="rId3" Type="http://schemas.openxmlformats.org/officeDocument/2006/relationships/tags" Target="../tags/tag44.xml"/><Relationship Id="rId2" Type="http://schemas.openxmlformats.org/officeDocument/2006/relationships/image" Target="../media/image11.jpeg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51.xml"/><Relationship Id="rId12" Type="http://schemas.openxmlformats.org/officeDocument/2006/relationships/tags" Target="../tags/tag50.xml"/><Relationship Id="rId11" Type="http://schemas.openxmlformats.org/officeDocument/2006/relationships/tags" Target="../tags/tag49.xml"/><Relationship Id="rId10" Type="http://schemas.openxmlformats.org/officeDocument/2006/relationships/image" Target="../media/image14.png"/><Relationship Id="rId1" Type="http://schemas.openxmlformats.org/officeDocument/2006/relationships/tags" Target="../tags/tag43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image" Target="../media/image18.jpeg"/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image" Target="../media/image17.png"/><Relationship Id="rId4" Type="http://schemas.openxmlformats.org/officeDocument/2006/relationships/tags" Target="../tags/tag57.xml"/><Relationship Id="rId32" Type="http://schemas.openxmlformats.org/officeDocument/2006/relationships/slideLayout" Target="../slideLayouts/slideLayout2.xml"/><Relationship Id="rId31" Type="http://schemas.openxmlformats.org/officeDocument/2006/relationships/tags" Target="../tags/tag78.xml"/><Relationship Id="rId30" Type="http://schemas.openxmlformats.org/officeDocument/2006/relationships/tags" Target="../tags/tag77.xml"/><Relationship Id="rId3" Type="http://schemas.openxmlformats.org/officeDocument/2006/relationships/tags" Target="../tags/tag56.xml"/><Relationship Id="rId29" Type="http://schemas.openxmlformats.org/officeDocument/2006/relationships/tags" Target="../tags/tag76.xml"/><Relationship Id="rId28" Type="http://schemas.openxmlformats.org/officeDocument/2006/relationships/tags" Target="../tags/tag75.xml"/><Relationship Id="rId27" Type="http://schemas.openxmlformats.org/officeDocument/2006/relationships/tags" Target="../tags/tag74.xml"/><Relationship Id="rId26" Type="http://schemas.openxmlformats.org/officeDocument/2006/relationships/tags" Target="../tags/tag73.xml"/><Relationship Id="rId25" Type="http://schemas.openxmlformats.org/officeDocument/2006/relationships/tags" Target="../tags/tag72.xml"/><Relationship Id="rId24" Type="http://schemas.openxmlformats.org/officeDocument/2006/relationships/tags" Target="../tags/tag71.xml"/><Relationship Id="rId23" Type="http://schemas.openxmlformats.org/officeDocument/2006/relationships/tags" Target="../tags/tag70.xml"/><Relationship Id="rId22" Type="http://schemas.openxmlformats.org/officeDocument/2006/relationships/tags" Target="../tags/tag69.xml"/><Relationship Id="rId21" Type="http://schemas.openxmlformats.org/officeDocument/2006/relationships/tags" Target="../tags/tag68.xml"/><Relationship Id="rId20" Type="http://schemas.openxmlformats.org/officeDocument/2006/relationships/image" Target="../media/image8.jpeg"/><Relationship Id="rId2" Type="http://schemas.openxmlformats.org/officeDocument/2006/relationships/image" Target="../media/image16.jpeg"/><Relationship Id="rId19" Type="http://schemas.openxmlformats.org/officeDocument/2006/relationships/tags" Target="../tags/tag67.xml"/><Relationship Id="rId18" Type="http://schemas.openxmlformats.org/officeDocument/2006/relationships/image" Target="../media/image10.jpeg"/><Relationship Id="rId17" Type="http://schemas.openxmlformats.org/officeDocument/2006/relationships/tags" Target="../tags/tag66.xml"/><Relationship Id="rId16" Type="http://schemas.openxmlformats.org/officeDocument/2006/relationships/image" Target="../media/image9.jpeg"/><Relationship Id="rId15" Type="http://schemas.openxmlformats.org/officeDocument/2006/relationships/tags" Target="../tags/tag65.xml"/><Relationship Id="rId14" Type="http://schemas.openxmlformats.org/officeDocument/2006/relationships/image" Target="../media/image7.jpeg"/><Relationship Id="rId13" Type="http://schemas.openxmlformats.org/officeDocument/2006/relationships/tags" Target="../tags/tag64.xml"/><Relationship Id="rId12" Type="http://schemas.openxmlformats.org/officeDocument/2006/relationships/tags" Target="../tags/tag63.xml"/><Relationship Id="rId11" Type="http://schemas.openxmlformats.org/officeDocument/2006/relationships/tags" Target="../tags/tag62.xml"/><Relationship Id="rId10" Type="http://schemas.openxmlformats.org/officeDocument/2006/relationships/tags" Target="../tags/tag61.xml"/><Relationship Id="rId1" Type="http://schemas.openxmlformats.org/officeDocument/2006/relationships/tags" Target="../tags/tag5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94155" y="2566035"/>
            <a:ext cx="891794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rPr>
              <a:t>给编辑换笔</a:t>
            </a:r>
            <a:endParaRPr lang="zh-CN" altLang="en-US" sz="3200">
              <a:latin typeface="Arial" panose="020B0604020202020204" pitchFamily="34" charset="0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en-US" altLang="zh-CN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rPr>
              <a:t>首阳文正</a:t>
            </a:r>
            <a:r>
              <a:rPr lang="en-US" altLang="zh-CN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rPr>
              <a:t>出版协作平台</a:t>
            </a:r>
            <a:r>
              <a:rPr lang="en-US" altLang="zh-CN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的</a:t>
            </a:r>
            <a:r>
              <a:rPr lang="zh-CN" altLang="en-US" sz="32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</a:rPr>
              <a:t>开发体会</a:t>
            </a:r>
            <a:endParaRPr lang="zh-CN" altLang="en-US" sz="3200">
              <a:latin typeface="Arial" panose="020B0604020202020204" pitchFamily="34" charset="0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59405" y="4026535"/>
            <a:ext cx="6320155" cy="1708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陕西师范大学出版总社</a:t>
            </a:r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·</a:t>
            </a: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陕西师范大学出版传媒研究院</a:t>
            </a:r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新闻出版署西部多语种文化资源智慧出版重点实验室</a:t>
            </a:r>
            <a:endParaRPr lang="zh-CN" altLang="en-US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陕西师范大学新闻与传播学院</a:t>
            </a:r>
            <a:endParaRPr lang="zh-CN" altLang="en-US" sz="1800">
              <a:latin typeface="Arial" panose="020B0604020202020204" pitchFamily="34" charset="0"/>
              <a:ea typeface="黑体" panose="02010609060101010101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西安天雨流芳新技术公司</a:t>
            </a:r>
            <a:r>
              <a:rPr lang="en-US" altLang="zh-CN" sz="1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endParaRPr lang="en-US" altLang="zh-CN" sz="1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ctr"/>
            <a:endParaRPr lang="zh-CN" altLang="en-US" sz="1800"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3425" y="104775"/>
            <a:ext cx="7635240" cy="1325880"/>
          </a:xfrm>
        </p:spPr>
        <p:txBody>
          <a:bodyPr/>
          <a:p>
            <a:pPr>
              <a:lnSpc>
                <a:spcPct val="11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三、首阳文正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2.0——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编辑智能体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大模型接口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提升审读审校精度和著作权安全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588010" y="4902200"/>
            <a:ext cx="464439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800">
                <a:sym typeface="+mn-ea"/>
              </a:rPr>
              <a:t>3.0</a:t>
            </a:r>
            <a:r>
              <a:rPr lang="zh-CN" altLang="en-US" sz="1800">
                <a:sym typeface="+mn-ea"/>
              </a:rPr>
              <a:t>上线试运营，在确保安全的前提下，</a:t>
            </a:r>
            <a:r>
              <a:rPr lang="zh-CN" sz="1800">
                <a:sym typeface="+mn-ea"/>
              </a:rPr>
              <a:t>对书稿进行审读、评价、编辑、校对，处理</a:t>
            </a:r>
            <a:r>
              <a:rPr lang="en-US" altLang="zh-CN" sz="1800">
                <a:sym typeface="+mn-ea"/>
              </a:rPr>
              <a:t>40</a:t>
            </a:r>
            <a:r>
              <a:rPr lang="zh-CN" altLang="en-US" sz="1800">
                <a:sym typeface="+mn-ea"/>
              </a:rPr>
              <a:t>万字以内的书稿，历时</a:t>
            </a:r>
            <a:r>
              <a:rPr lang="en-US" altLang="zh-CN" sz="1800">
                <a:sym typeface="+mn-ea"/>
              </a:rPr>
              <a:t>10</a:t>
            </a:r>
            <a:r>
              <a:rPr lang="zh-CN" altLang="en-US" sz="1800">
                <a:sym typeface="+mn-ea"/>
              </a:rPr>
              <a:t>分钟以内。试用客户对系统错误发现率、审稿意见和审校效果普遍满意，但对特殊</a:t>
            </a:r>
            <a:r>
              <a:rPr lang="en-US" altLang="zh-CN" sz="1800">
                <a:sym typeface="+mn-ea"/>
              </a:rPr>
              <a:t>PDF</a:t>
            </a:r>
            <a:r>
              <a:rPr lang="zh-CN" altLang="en-US" sz="1800">
                <a:sym typeface="+mn-ea"/>
              </a:rPr>
              <a:t>识别、公式识别审校的效果不甚满意。</a:t>
            </a:r>
            <a:endParaRPr lang="zh-CN" altLang="en-US" sz="1800">
              <a:solidFill>
                <a:schemeClr val="tx1"/>
              </a:solidFill>
              <a:sym typeface="+mn-ea"/>
            </a:endParaRPr>
          </a:p>
          <a:p>
            <a:endParaRPr lang="zh-CN" altLang="en-US" sz="18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22315" y="2301240"/>
            <a:ext cx="4535170" cy="26797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5763260" y="5173345"/>
            <a:ext cx="4445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文通学术论文评价管理系统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是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文正智能审稿编校系统</a:t>
            </a:r>
            <a:r>
              <a:rPr lang="en-US" altLang="zh-CN" b="1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b="1">
                <a:solidFill>
                  <a:schemeClr val="tx1"/>
                </a:solidFill>
                <a:sym typeface="+mn-ea"/>
              </a:rPr>
              <a:t>的副产品，专门为高校本科、硕士学位论文的写作、指导、评价、管理而开发的。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679440" y="1353820"/>
            <a:ext cx="5003165" cy="6737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1600" b="1">
                <a:solidFill>
                  <a:schemeClr val="tx1"/>
                </a:solidFill>
              </a:rPr>
              <a:t>在</a:t>
            </a:r>
            <a:r>
              <a:rPr lang="en-US" altLang="zh-CN" sz="1600" b="1">
                <a:solidFill>
                  <a:schemeClr val="tx1"/>
                </a:solidFill>
              </a:rPr>
              <a:t>“</a:t>
            </a:r>
            <a:r>
              <a:rPr lang="zh-CN" altLang="en-US" sz="1600" b="1">
                <a:solidFill>
                  <a:schemeClr val="tx1"/>
                </a:solidFill>
              </a:rPr>
              <a:t>文正智能审稿编校系统</a:t>
            </a:r>
            <a:r>
              <a:rPr lang="en-US" altLang="zh-CN" sz="1600" b="1">
                <a:solidFill>
                  <a:schemeClr val="tx1"/>
                </a:solidFill>
              </a:rPr>
              <a:t>”</a:t>
            </a:r>
            <a:r>
              <a:rPr lang="zh-CN" altLang="en-US" sz="1600" b="1">
                <a:solidFill>
                  <a:schemeClr val="tx1"/>
                </a:solidFill>
              </a:rPr>
              <a:t>基础之上开发的</a:t>
            </a:r>
            <a:r>
              <a:rPr lang="en-US" altLang="zh-CN" sz="1600" b="1">
                <a:solidFill>
                  <a:schemeClr val="tx1"/>
                </a:solidFill>
              </a:rPr>
              <a:t>“</a:t>
            </a:r>
            <a:r>
              <a:rPr lang="zh-CN" altLang="en-US" sz="1600" b="1">
                <a:solidFill>
                  <a:schemeClr val="tx1"/>
                </a:solidFill>
              </a:rPr>
              <a:t>文通学术论文评价管理系统</a:t>
            </a:r>
            <a:r>
              <a:rPr lang="en-US" altLang="zh-CN" sz="1600" b="1">
                <a:solidFill>
                  <a:schemeClr val="tx1"/>
                </a:solidFill>
              </a:rPr>
              <a:t>”</a:t>
            </a:r>
            <a:r>
              <a:rPr lang="zh-CN" altLang="en-US" sz="1600" b="1">
                <a:solidFill>
                  <a:schemeClr val="tx1"/>
                </a:solidFill>
              </a:rPr>
              <a:t>，使出版成为一种</a:t>
            </a:r>
            <a:r>
              <a:rPr lang="en-US" altLang="zh-CN" sz="1600" b="1">
                <a:solidFill>
                  <a:schemeClr val="tx1"/>
                </a:solidFill>
              </a:rPr>
              <a:t>“</a:t>
            </a:r>
            <a:r>
              <a:rPr lang="zh-CN" altLang="en-US" sz="1600" b="1">
                <a:solidFill>
                  <a:schemeClr val="tx1"/>
                </a:solidFill>
              </a:rPr>
              <a:t>泛在</a:t>
            </a:r>
            <a:r>
              <a:rPr lang="en-US" altLang="zh-CN" sz="1600" b="1">
                <a:solidFill>
                  <a:schemeClr val="tx1"/>
                </a:solidFill>
              </a:rPr>
              <a:t>”</a:t>
            </a:r>
            <a:r>
              <a:rPr lang="zh-CN" altLang="en-US" sz="1600" b="1">
                <a:solidFill>
                  <a:schemeClr val="tx1"/>
                </a:solidFill>
              </a:rPr>
              <a:t>的社会文化活动，共创、共享、泛在的智慧出版已成雏形。</a:t>
            </a:r>
            <a:endParaRPr lang="zh-CN" altLang="en-US" sz="1600" b="1">
              <a:solidFill>
                <a:schemeClr val="tx1"/>
              </a:solidFill>
            </a:endParaRPr>
          </a:p>
        </p:txBody>
      </p:sp>
      <p:pic>
        <p:nvPicPr>
          <p:cNvPr id="14" name="内容占位符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4370" y="1601470"/>
            <a:ext cx="4351020" cy="3242945"/>
          </a:xfrm>
          <a:prstGeom prst="rect">
            <a:avLst/>
          </a:prstGeom>
        </p:spPr>
      </p:pic>
      <p:sp>
        <p:nvSpPr>
          <p:cNvPr id="4" name="内容占位符 3"/>
          <p:cNvSpPr/>
          <p:nvPr>
            <p:ph idx="1"/>
          </p:nvPr>
        </p:nvSpPr>
        <p:spPr/>
        <p:txBody>
          <a:bodyPr/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0"/>
            <a:ext cx="7292975" cy="994410"/>
          </a:xfrm>
        </p:spPr>
        <p:txBody>
          <a:bodyPr>
            <a:normAutofit fontScale="90000"/>
          </a:bodyPr>
          <a:p>
            <a:pPr>
              <a:lnSpc>
                <a:spcPct val="14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四、首阳文正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3.0——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解决识别问题向质量管理保障体系前进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31945" y="1463675"/>
            <a:ext cx="8346440" cy="46507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20370" y="1779905"/>
            <a:ext cx="3405505" cy="411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en-US" altLang="zh-CN" sz="2000"/>
              <a:t>      </a:t>
            </a:r>
            <a:r>
              <a:rPr lang="zh-CN" altLang="en-US" sz="2000"/>
              <a:t>跨越</a:t>
            </a:r>
            <a:r>
              <a:rPr lang="en-US" altLang="zh-CN" sz="2000"/>
              <a:t>OCR</a:t>
            </a:r>
            <a:r>
              <a:rPr lang="zh-CN" altLang="en-US" sz="2000"/>
              <a:t>，用大模型解决复杂公式和</a:t>
            </a:r>
            <a:r>
              <a:rPr lang="en-US" altLang="zh-CN" sz="2000"/>
              <a:t>PDS</a:t>
            </a:r>
            <a:r>
              <a:rPr lang="zh-CN" altLang="en-US" sz="2000"/>
              <a:t>识别问题</a:t>
            </a:r>
            <a:endParaRPr lang="zh-CN" altLang="en-US" sz="2000"/>
          </a:p>
          <a:p>
            <a:pPr>
              <a:lnSpc>
                <a:spcPct val="120000"/>
              </a:lnSpc>
            </a:pPr>
            <a:r>
              <a:rPr lang="en-US" altLang="zh-CN" sz="2000"/>
              <a:t>     </a:t>
            </a:r>
            <a:r>
              <a:rPr lang="zh-CN" altLang="en-US" sz="2000"/>
              <a:t>与用户共同开发本地知识库，不断提升平台审读审校精度</a:t>
            </a:r>
            <a:endParaRPr lang="zh-CN" altLang="en-US" sz="2000"/>
          </a:p>
          <a:p>
            <a:pPr>
              <a:lnSpc>
                <a:spcPct val="120000"/>
              </a:lnSpc>
            </a:pPr>
            <a:r>
              <a:rPr lang="en-US" altLang="zh-CN" sz="2000"/>
              <a:t>    </a:t>
            </a:r>
            <a:r>
              <a:rPr lang="zh-CN" altLang="en-US" sz="2000"/>
              <a:t>听取用户意见，推动平台向质量管理保障体系化发展</a:t>
            </a:r>
            <a:endParaRPr lang="zh-CN" altLang="en-US" sz="2000"/>
          </a:p>
          <a:p>
            <a:pPr>
              <a:lnSpc>
                <a:spcPct val="120000"/>
              </a:lnSpc>
            </a:pPr>
            <a:r>
              <a:rPr lang="en-US" altLang="zh-CN" sz="2000"/>
              <a:t>    2025</a:t>
            </a:r>
            <a:r>
              <a:rPr lang="zh-CN" altLang="en-US" sz="2000"/>
              <a:t>年</a:t>
            </a:r>
            <a:r>
              <a:rPr lang="en-US" altLang="zh-CN" sz="2000"/>
              <a:t>8</a:t>
            </a:r>
            <a:r>
              <a:rPr lang="zh-CN" altLang="en-US" sz="2000"/>
              <a:t>月，在数博会发布</a:t>
            </a:r>
            <a:endParaRPr lang="zh-CN" altLang="en-US" sz="2000"/>
          </a:p>
          <a:p>
            <a:pPr>
              <a:lnSpc>
                <a:spcPct val="120000"/>
              </a:lnSpc>
            </a:pPr>
            <a:endParaRPr lang="zh-CN" altLang="en-US"/>
          </a:p>
          <a:p>
            <a:pPr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496810" cy="1325880"/>
          </a:xfrm>
        </p:spPr>
        <p:txBody>
          <a:bodyPr/>
          <a:p>
            <a:r>
              <a:rPr lang="zh-CN" altLang="en-US" sz="32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五、首阳文正</a:t>
            </a:r>
            <a:r>
              <a:rPr lang="en-US" altLang="zh-CN" sz="32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4.0——</a:t>
            </a:r>
            <a:r>
              <a:rPr lang="zh-CN" altLang="en-US" sz="32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稳定可靠的编辑工具暨质量保障体系</a:t>
            </a:r>
            <a:endParaRPr lang="zh-CN" altLang="en-US" sz="32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961255" y="1933575"/>
            <a:ext cx="7157085" cy="3892550"/>
          </a:xfrm>
          <a:prstGeom prst="rect">
            <a:avLst/>
          </a:prstGeom>
        </p:spPr>
      </p:pic>
      <p:sp>
        <p:nvSpPr>
          <p:cNvPr id="5" name="内容占位符 2"/>
          <p:cNvSpPr>
            <a:spLocks noGrp="1"/>
          </p:cNvSpPr>
          <p:nvPr/>
        </p:nvSpPr>
        <p:spPr>
          <a:xfrm>
            <a:off x="217170" y="2418715"/>
            <a:ext cx="4578350" cy="4351655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/>
              <a:t>进一步完善编辑智能体和大模型接口，完善编辑工具</a:t>
            </a:r>
            <a:endParaRPr lang="zh-CN" altLang="en-US" sz="2400"/>
          </a:p>
          <a:p>
            <a:r>
              <a:rPr lang="zh-CN" altLang="en-US" sz="2400"/>
              <a:t>增加知识库、素材库和智能问答，让编辑的</a:t>
            </a:r>
            <a:r>
              <a:rPr lang="en-US" altLang="zh-CN" sz="2400"/>
              <a:t>AI</a:t>
            </a:r>
            <a:r>
              <a:rPr lang="zh-CN" altLang="en-US" sz="2400"/>
              <a:t>之</a:t>
            </a:r>
            <a:r>
              <a:rPr lang="en-US" altLang="zh-CN" sz="2400"/>
              <a:t>“</a:t>
            </a:r>
            <a:r>
              <a:rPr lang="zh-CN" altLang="en-US" sz="2400"/>
              <a:t>笔</a:t>
            </a:r>
            <a:r>
              <a:rPr lang="en-US" altLang="zh-CN" sz="2400"/>
              <a:t>”</a:t>
            </a:r>
            <a:r>
              <a:rPr lang="zh-CN" altLang="en-US" sz="2400"/>
              <a:t>立体化、智能化</a:t>
            </a:r>
            <a:endParaRPr lang="zh-CN" altLang="en-US" sz="2400"/>
          </a:p>
          <a:p>
            <a:r>
              <a:rPr lang="zh-CN" altLang="en-US" sz="2400"/>
              <a:t>增加智能复审、终审，开发智能化的出版质量管理体系</a:t>
            </a:r>
            <a:endParaRPr lang="zh-CN" altLang="en-US" sz="2400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35645" y="1513205"/>
            <a:ext cx="10515600" cy="1325563"/>
          </a:xfrm>
        </p:spPr>
        <p:txBody>
          <a:bodyPr/>
          <a:lstStyle/>
          <a:p>
            <a:r>
              <a:rPr lang="zh-CN" altLang="en-US" sz="2800"/>
              <a:t>三项核心优势</a:t>
            </a:r>
            <a:endParaRPr lang="zh-CN" altLang="en-US" sz="2800"/>
          </a:p>
        </p:txBody>
      </p:sp>
      <p:sp>
        <p:nvSpPr>
          <p:cNvPr id="3" name="椭圆 191"/>
          <p:cNvSpPr/>
          <p:nvPr>
            <p:custDataLst>
              <p:tags r:id="rId2"/>
            </p:custDataLst>
          </p:nvPr>
        </p:nvSpPr>
        <p:spPr>
          <a:xfrm>
            <a:off x="3910528" y="1604748"/>
            <a:ext cx="4074357" cy="4074357"/>
          </a:xfrm>
          <a:prstGeom prst="ellipse">
            <a:avLst/>
          </a:prstGeom>
          <a:noFill/>
          <a:ln w="31750">
            <a:solidFill>
              <a:schemeClr val="accent1">
                <a:alpha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charset="-122"/>
                <a:ea typeface="思源黑体 CN Regular" panose="020B0500000000000000" charset="-122"/>
                <a:cs typeface="+mn-ea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  <a:latin typeface="+mn-ea"/>
              <a:ea typeface="+mn-ea"/>
            </a:endParaRPr>
          </a:p>
        </p:txBody>
      </p:sp>
      <p:sp useBgFill="1">
        <p:nvSpPr>
          <p:cNvPr id="4" name="任意多边形 2"/>
          <p:cNvSpPr/>
          <p:nvPr>
            <p:custDataLst>
              <p:tags r:id="rId3"/>
            </p:custDataLst>
          </p:nvPr>
        </p:nvSpPr>
        <p:spPr>
          <a:xfrm>
            <a:off x="4186606" y="3673442"/>
            <a:ext cx="3522201" cy="167537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276" h="2985">
                <a:moveTo>
                  <a:pt x="0" y="0"/>
                </a:moveTo>
                <a:lnTo>
                  <a:pt x="6276" y="0"/>
                </a:lnTo>
                <a:lnTo>
                  <a:pt x="6276" y="5"/>
                </a:lnTo>
                <a:cubicBezTo>
                  <a:pt x="6192" y="1665"/>
                  <a:pt x="4819" y="2985"/>
                  <a:pt x="3138" y="2985"/>
                </a:cubicBezTo>
                <a:cubicBezTo>
                  <a:pt x="1457" y="2985"/>
                  <a:pt x="84" y="1665"/>
                  <a:pt x="0" y="5"/>
                </a:cubicBezTo>
                <a:lnTo>
                  <a:pt x="0" y="0"/>
                </a:lnTo>
                <a:close/>
              </a:path>
            </a:pathLst>
          </a:custGeom>
          <a:ln>
            <a:noFill/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  <a:sym typeface="+mn-ea"/>
            </a:endParaRPr>
          </a:p>
        </p:txBody>
      </p:sp>
      <p:sp useBgFill="1">
        <p:nvSpPr>
          <p:cNvPr id="20" name="任意多边形 2"/>
          <p:cNvSpPr/>
          <p:nvPr>
            <p:custDataLst>
              <p:tags r:id="rId4"/>
            </p:custDataLst>
          </p:nvPr>
        </p:nvSpPr>
        <p:spPr>
          <a:xfrm>
            <a:off x="4186606" y="3673442"/>
            <a:ext cx="3522201" cy="167537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276" h="2985">
                <a:moveTo>
                  <a:pt x="0" y="0"/>
                </a:moveTo>
                <a:lnTo>
                  <a:pt x="6276" y="0"/>
                </a:lnTo>
                <a:lnTo>
                  <a:pt x="6276" y="5"/>
                </a:lnTo>
                <a:cubicBezTo>
                  <a:pt x="6192" y="1665"/>
                  <a:pt x="4819" y="2985"/>
                  <a:pt x="3138" y="2985"/>
                </a:cubicBezTo>
                <a:cubicBezTo>
                  <a:pt x="1457" y="2985"/>
                  <a:pt x="84" y="1665"/>
                  <a:pt x="0" y="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lumMod val="20000"/>
                  <a:lumOff val="80000"/>
                  <a:alpha val="20000"/>
                </a:schemeClr>
              </a:gs>
            </a:gsLst>
            <a:lin ang="5400000" scaled="0"/>
          </a:gradFill>
          <a:ln>
            <a:noFill/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21" name="椭圆 62"/>
          <p:cNvSpPr/>
          <p:nvPr>
            <p:custDataLst>
              <p:tags r:id="rId5"/>
            </p:custDataLst>
          </p:nvPr>
        </p:nvSpPr>
        <p:spPr>
          <a:xfrm>
            <a:off x="4186606" y="2461346"/>
            <a:ext cx="3522201" cy="2035918"/>
          </a:xfrm>
          <a:prstGeom prst="ellipse">
            <a:avLst/>
          </a:prstGeom>
          <a:solidFill>
            <a:schemeClr val="bg2"/>
          </a:solidFill>
          <a:ln w="53975">
            <a:gradFill>
              <a:gsLst>
                <a:gs pos="35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  <a:gs pos="89000">
                  <a:schemeClr val="accent1">
                    <a:lumMod val="30000"/>
                    <a:lumOff val="70000"/>
                    <a:alpha val="10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13"/>
          <p:cNvSpPr/>
          <p:nvPr>
            <p:custDataLst>
              <p:tags r:id="rId6"/>
            </p:custDataLst>
          </p:nvPr>
        </p:nvSpPr>
        <p:spPr>
          <a:xfrm>
            <a:off x="4186606" y="2461346"/>
            <a:ext cx="3522201" cy="2035918"/>
          </a:xfrm>
          <a:prstGeom prst="ellipse">
            <a:avLst/>
          </a:prstGeom>
          <a:solidFill>
            <a:schemeClr val="tx1">
              <a:lumMod val="60000"/>
              <a:lumOff val="40000"/>
              <a:alpha val="15000"/>
            </a:schemeClr>
          </a:solidFill>
          <a:ln w="53975">
            <a:gradFill>
              <a:gsLst>
                <a:gs pos="35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  <a:gs pos="89000">
                  <a:schemeClr val="accent1">
                    <a:lumMod val="30000"/>
                    <a:lumOff val="70000"/>
                    <a:alpha val="10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任意多边形 5"/>
          <p:cNvSpPr/>
          <p:nvPr>
            <p:custDataLst>
              <p:tags r:id="rId7"/>
            </p:custDataLst>
          </p:nvPr>
        </p:nvSpPr>
        <p:spPr>
          <a:xfrm>
            <a:off x="5933209" y="2669350"/>
            <a:ext cx="668764" cy="1082251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70000"/>
                </a:schemeClr>
              </a:gs>
              <a:gs pos="0">
                <a:schemeClr val="accent1">
                  <a:alpha val="30000"/>
                </a:schemeClr>
              </a:gs>
              <a:gs pos="81000">
                <a:schemeClr val="accent1">
                  <a:alpha val="8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8000000" scaled="0"/>
          </a:gradFill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1">
                    <a:alpha val="100000"/>
                  </a:schemeClr>
                </a:gs>
                <a:gs pos="100000">
                  <a:schemeClr val="accent1">
                    <a:alpha val="100000"/>
                  </a:schemeClr>
                </a:gs>
                <a:gs pos="72000">
                  <a:schemeClr val="accent1">
                    <a:alpha val="100000"/>
                  </a:schemeClr>
                </a:gs>
                <a:gs pos="47000">
                  <a:schemeClr val="accent1">
                    <a:lumMod val="30000"/>
                    <a:lumOff val="70000"/>
                    <a:alpha val="6000"/>
                  </a:schemeClr>
                </a:gs>
              </a:gsLst>
              <a:lin ang="1800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24" name="任意多边形 5"/>
          <p:cNvSpPr/>
          <p:nvPr>
            <p:custDataLst>
              <p:tags r:id="rId8"/>
            </p:custDataLst>
          </p:nvPr>
        </p:nvSpPr>
        <p:spPr>
          <a:xfrm>
            <a:off x="5805255" y="2732381"/>
            <a:ext cx="668764" cy="1082251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4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+mn-ea"/>
              <a:sym typeface="+mn-ea"/>
            </a:endParaRPr>
          </a:p>
        </p:txBody>
      </p:sp>
      <p:sp>
        <p:nvSpPr>
          <p:cNvPr id="25" name="任意多边形 5"/>
          <p:cNvSpPr/>
          <p:nvPr>
            <p:custDataLst>
              <p:tags r:id="rId9"/>
            </p:custDataLst>
          </p:nvPr>
        </p:nvSpPr>
        <p:spPr>
          <a:xfrm>
            <a:off x="5677301" y="2794782"/>
            <a:ext cx="668764" cy="1082251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3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26" name="任意多边形 5"/>
          <p:cNvSpPr/>
          <p:nvPr>
            <p:custDataLst>
              <p:tags r:id="rId10"/>
            </p:custDataLst>
          </p:nvPr>
        </p:nvSpPr>
        <p:spPr>
          <a:xfrm>
            <a:off x="5549977" y="2857184"/>
            <a:ext cx="668764" cy="1082251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27" name="任意多边形 5"/>
          <p:cNvSpPr/>
          <p:nvPr>
            <p:custDataLst>
              <p:tags r:id="rId11"/>
            </p:custDataLst>
          </p:nvPr>
        </p:nvSpPr>
        <p:spPr>
          <a:xfrm>
            <a:off x="5422023" y="2919585"/>
            <a:ext cx="668764" cy="1082251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28" name="任意多边形 5"/>
          <p:cNvSpPr/>
          <p:nvPr>
            <p:custDataLst>
              <p:tags r:id="rId12"/>
            </p:custDataLst>
          </p:nvPr>
        </p:nvSpPr>
        <p:spPr>
          <a:xfrm>
            <a:off x="5293439" y="2981986"/>
            <a:ext cx="669395" cy="1082251"/>
          </a:xfrm>
          <a:custGeom>
            <a:avLst/>
            <a:gdLst>
              <a:gd name="connsiteX0" fmla="*/ 2 w 1969"/>
              <a:gd name="connsiteY0" fmla="*/ 113 h 3184"/>
              <a:gd name="connsiteX1" fmla="*/ 135 w 1969"/>
              <a:gd name="connsiteY1" fmla="*/ 9 h 3184"/>
              <a:gd name="connsiteX2" fmla="*/ 1798 w 1969"/>
              <a:gd name="connsiteY2" fmla="*/ 924 h 3184"/>
              <a:gd name="connsiteX3" fmla="*/ 1963 w 1969"/>
              <a:gd name="connsiteY3" fmla="*/ 1332 h 3184"/>
              <a:gd name="connsiteX4" fmla="*/ 1934 w 1969"/>
              <a:gd name="connsiteY4" fmla="*/ 2981 h 3184"/>
              <a:gd name="connsiteX5" fmla="*/ 1818 w 1969"/>
              <a:gd name="connsiteY5" fmla="*/ 3185 h 3184"/>
              <a:gd name="connsiteX6" fmla="*/ 89 w 1969"/>
              <a:gd name="connsiteY6" fmla="*/ 2159 h 3184"/>
              <a:gd name="connsiteX7" fmla="*/ 6 w 1969"/>
              <a:gd name="connsiteY7" fmla="*/ 1721 h 3184"/>
              <a:gd name="connsiteX8" fmla="*/ 2 w 1969"/>
              <a:gd name="connsiteY8" fmla="*/ 113 h 3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0" h="3185">
                <a:moveTo>
                  <a:pt x="2" y="113"/>
                </a:moveTo>
                <a:cubicBezTo>
                  <a:pt x="-3" y="3"/>
                  <a:pt x="71" y="-13"/>
                  <a:pt x="135" y="9"/>
                </a:cubicBezTo>
                <a:lnTo>
                  <a:pt x="1798" y="924"/>
                </a:lnTo>
                <a:cubicBezTo>
                  <a:pt x="2021" y="1011"/>
                  <a:pt x="1963" y="1126"/>
                  <a:pt x="1963" y="1332"/>
                </a:cubicBezTo>
                <a:lnTo>
                  <a:pt x="1934" y="2981"/>
                </a:lnTo>
                <a:cubicBezTo>
                  <a:pt x="1934" y="3187"/>
                  <a:pt x="1924" y="3185"/>
                  <a:pt x="1818" y="3185"/>
                </a:cubicBezTo>
                <a:lnTo>
                  <a:pt x="89" y="2159"/>
                </a:lnTo>
                <a:cubicBezTo>
                  <a:pt x="6" y="2075"/>
                  <a:pt x="14" y="2034"/>
                  <a:pt x="6" y="1721"/>
                </a:cubicBezTo>
                <a:cubicBezTo>
                  <a:pt x="0" y="1234"/>
                  <a:pt x="-2" y="623"/>
                  <a:pt x="2" y="11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81000">
                <a:srgbClr val="FFFFFF">
                  <a:alpha val="80000"/>
                </a:srgb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31750">
            <a:gradFill>
              <a:gsLst>
                <a:gs pos="0">
                  <a:schemeClr val="accent1">
                    <a:alpha val="5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solidFill>
                <a:schemeClr val="lt1"/>
              </a:solidFill>
              <a:latin typeface="+mn-ea"/>
              <a:sym typeface="微软雅黑" panose="020B0503020204020204" pitchFamily="34" charset="-122"/>
            </a:endParaRPr>
          </a:p>
        </p:txBody>
      </p:sp>
      <p:sp>
        <p:nvSpPr>
          <p:cNvPr id="29" name="矩形 15"/>
          <p:cNvSpPr/>
          <p:nvPr>
            <p:custDataLst>
              <p:tags r:id="rId13"/>
            </p:custDataLst>
          </p:nvPr>
        </p:nvSpPr>
        <p:spPr>
          <a:xfrm>
            <a:off x="4988997" y="4537604"/>
            <a:ext cx="1918049" cy="57484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核心优势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0" name="任意多边形: 形状 51"/>
          <p:cNvSpPr/>
          <p:nvPr>
            <p:custDataLst>
              <p:tags r:id="rId14"/>
            </p:custDataLst>
          </p:nvPr>
        </p:nvSpPr>
        <p:spPr>
          <a:xfrm>
            <a:off x="7781293" y="3309750"/>
            <a:ext cx="535850" cy="535850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  <a:gs pos="81000">
                <a:schemeClr val="accent2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2">
                    <a:lumMod val="45000"/>
                    <a:lumOff val="55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2">
                    <a:lumMod val="30000"/>
                    <a:lumOff val="70000"/>
                    <a:alpha val="10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2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1" name="任意多边形: 形状 42"/>
          <p:cNvSpPr/>
          <p:nvPr>
            <p:custDataLst>
              <p:tags r:id="rId15"/>
            </p:custDataLst>
          </p:nvPr>
        </p:nvSpPr>
        <p:spPr>
          <a:xfrm>
            <a:off x="4037221" y="4784687"/>
            <a:ext cx="535850" cy="535850"/>
          </a:xfrm>
          <a:custGeom>
            <a:avLst/>
            <a:gdLst>
              <a:gd name="connsiteX0" fmla="*/ 0 w 1146017"/>
              <a:gd name="connsiteY0" fmla="*/ 573009 h 1146017"/>
              <a:gd name="connsiteX1" fmla="*/ 573009 w 1146017"/>
              <a:gd name="connsiteY1" fmla="*/ 0 h 1146017"/>
              <a:gd name="connsiteX2" fmla="*/ 1146018 w 1146017"/>
              <a:gd name="connsiteY2" fmla="*/ 573009 h 1146017"/>
              <a:gd name="connsiteX3" fmla="*/ 573009 w 1146017"/>
              <a:gd name="connsiteY3" fmla="*/ 1146018 h 1146017"/>
              <a:gd name="connsiteX4" fmla="*/ 0 w 1146017"/>
              <a:gd name="connsiteY4" fmla="*/ 573009 h 114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6017" h="1146017">
                <a:moveTo>
                  <a:pt x="0" y="573009"/>
                </a:moveTo>
                <a:cubicBezTo>
                  <a:pt x="0" y="256545"/>
                  <a:pt x="256545" y="0"/>
                  <a:pt x="573009" y="0"/>
                </a:cubicBezTo>
                <a:cubicBezTo>
                  <a:pt x="889473" y="0"/>
                  <a:pt x="1146018" y="256545"/>
                  <a:pt x="1146018" y="573009"/>
                </a:cubicBezTo>
                <a:cubicBezTo>
                  <a:pt x="1146018" y="889473"/>
                  <a:pt x="889473" y="1146018"/>
                  <a:pt x="573009" y="1146018"/>
                </a:cubicBezTo>
                <a:cubicBezTo>
                  <a:pt x="256545" y="1146018"/>
                  <a:pt x="0" y="889473"/>
                  <a:pt x="0" y="573009"/>
                </a:cubicBezTo>
                <a:close/>
              </a:path>
            </a:pathLst>
          </a:custGeom>
          <a:gradFill>
            <a:gsLst>
              <a:gs pos="54000">
                <a:schemeClr val="accent3">
                  <a:alpha val="100000"/>
                </a:schemeClr>
              </a:gs>
              <a:gs pos="0">
                <a:schemeClr val="accent3">
                  <a:lumMod val="60000"/>
                  <a:lumOff val="40000"/>
                  <a:alpha val="100000"/>
                </a:schemeClr>
              </a:gs>
              <a:gs pos="81000">
                <a:schemeClr val="accent3">
                  <a:alpha val="100000"/>
                </a:schemeClr>
              </a:gs>
              <a:gs pos="100000">
                <a:schemeClr val="accent3">
                  <a:alpha val="100000"/>
                </a:schemeClr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3">
                    <a:lumMod val="45000"/>
                    <a:lumOff val="55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3">
                    <a:lumMod val="30000"/>
                    <a:lumOff val="70000"/>
                    <a:alpha val="10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3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2" name="任意多边形: 形状 44"/>
          <p:cNvSpPr/>
          <p:nvPr>
            <p:custDataLst>
              <p:tags r:id="rId16"/>
            </p:custDataLst>
          </p:nvPr>
        </p:nvSpPr>
        <p:spPr>
          <a:xfrm>
            <a:off x="4150678" y="1882086"/>
            <a:ext cx="535850" cy="535850"/>
          </a:xfrm>
          <a:custGeom>
            <a:avLst/>
            <a:gdLst>
              <a:gd name="connsiteX0" fmla="*/ 0 w 1146017"/>
              <a:gd name="connsiteY0" fmla="*/ 573009 h 1146017"/>
              <a:gd name="connsiteX1" fmla="*/ 573009 w 1146017"/>
              <a:gd name="connsiteY1" fmla="*/ 0 h 1146017"/>
              <a:gd name="connsiteX2" fmla="*/ 1146018 w 1146017"/>
              <a:gd name="connsiteY2" fmla="*/ 573009 h 1146017"/>
              <a:gd name="connsiteX3" fmla="*/ 573009 w 1146017"/>
              <a:gd name="connsiteY3" fmla="*/ 1146018 h 1146017"/>
              <a:gd name="connsiteX4" fmla="*/ 0 w 1146017"/>
              <a:gd name="connsiteY4" fmla="*/ 573009 h 114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6017" h="1146017">
                <a:moveTo>
                  <a:pt x="0" y="573009"/>
                </a:moveTo>
                <a:cubicBezTo>
                  <a:pt x="0" y="256545"/>
                  <a:pt x="256545" y="0"/>
                  <a:pt x="573009" y="0"/>
                </a:cubicBezTo>
                <a:cubicBezTo>
                  <a:pt x="889473" y="0"/>
                  <a:pt x="1146018" y="256545"/>
                  <a:pt x="1146018" y="573009"/>
                </a:cubicBezTo>
                <a:cubicBezTo>
                  <a:pt x="1146018" y="889473"/>
                  <a:pt x="889473" y="1146018"/>
                  <a:pt x="573009" y="1146018"/>
                </a:cubicBezTo>
                <a:cubicBezTo>
                  <a:pt x="256545" y="1146018"/>
                  <a:pt x="0" y="889473"/>
                  <a:pt x="0" y="573009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  <a:gs pos="81000">
                <a:schemeClr val="accent1"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  <a:alpha val="100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  <a:alpha val="10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3" name="矩形 8"/>
          <p:cNvSpPr/>
          <p:nvPr>
            <p:custDataLst>
              <p:tags r:id="rId17"/>
            </p:custDataLst>
          </p:nvPr>
        </p:nvSpPr>
        <p:spPr>
          <a:xfrm>
            <a:off x="916754" y="4591578"/>
            <a:ext cx="2588074" cy="10872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始终以编辑的专业判断为核</a:t>
            </a: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心，通过</a:t>
            </a:r>
            <a:r>
              <a:rPr lang="en-US" altLang="zh-CN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 AI </a:t>
            </a: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技术减轻重复性工作负担，放大编辑在内容价值挖掘、创意把控上的主导作用，形成人机协同的高效模式</a:t>
            </a:r>
            <a:endParaRPr lang="zh-CN" altLang="en-US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cxnSp>
        <p:nvCxnSpPr>
          <p:cNvPr id="34" name="直接连接符 20"/>
          <p:cNvCxnSpPr/>
          <p:nvPr>
            <p:custDataLst>
              <p:tags r:id="rId18"/>
            </p:custDataLst>
          </p:nvPr>
        </p:nvCxnSpPr>
        <p:spPr>
          <a:xfrm>
            <a:off x="1428977" y="5135773"/>
            <a:ext cx="2131158" cy="0"/>
          </a:xfrm>
          <a:prstGeom prst="line">
            <a:avLst/>
          </a:prstGeom>
          <a:ln cap="flat">
            <a:gradFill>
              <a:gsLst>
                <a:gs pos="0">
                  <a:schemeClr val="accent3">
                    <a:lumMod val="20000"/>
                    <a:lumOff val="80000"/>
                    <a:alpha val="0"/>
                  </a:schemeClr>
                </a:gs>
                <a:gs pos="95000">
                  <a:schemeClr val="accent3">
                    <a:alpha val="100000"/>
                  </a:schemeClr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21"/>
          <p:cNvCxnSpPr/>
          <p:nvPr>
            <p:custDataLst>
              <p:tags r:id="rId19"/>
            </p:custDataLst>
          </p:nvPr>
        </p:nvCxnSpPr>
        <p:spPr>
          <a:xfrm>
            <a:off x="1428977" y="2140515"/>
            <a:ext cx="2131158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>
                    <a:alpha val="100000"/>
                  </a:schemeClr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14"/>
          <p:cNvSpPr/>
          <p:nvPr>
            <p:custDataLst>
              <p:tags r:id="rId20"/>
            </p:custDataLst>
          </p:nvPr>
        </p:nvSpPr>
        <p:spPr>
          <a:xfrm>
            <a:off x="971999" y="2147449"/>
            <a:ext cx="2588074" cy="10872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基于出版行业全流程痛点调研，从功能模块到操作逻辑均围绕编辑日常工作特性开发，精准匹配审校、批注、排版等核心需求，让工具与工作习惯无缝衔接。</a:t>
            </a:r>
            <a:r>
              <a:rPr lang="en-US" altLang="zh-CN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​</a:t>
            </a:r>
            <a:endParaRPr lang="en-US" altLang="zh-CN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7" name="矩形 1"/>
          <p:cNvSpPr/>
          <p:nvPr>
            <p:custDataLst>
              <p:tags r:id="rId21"/>
            </p:custDataLst>
          </p:nvPr>
        </p:nvSpPr>
        <p:spPr>
          <a:xfrm>
            <a:off x="966956" y="1457254"/>
            <a:ext cx="2593114" cy="63791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accent1"/>
                </a:solidFill>
                <a:latin typeface="+mn-ea"/>
                <a:cs typeface="+mn-ea"/>
              </a:rPr>
              <a:t>1. </a:t>
            </a: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专为编辑量身定制</a:t>
            </a:r>
            <a:endParaRPr lang="zh-CN" altLang="en-US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38" name="矩形 17"/>
          <p:cNvSpPr/>
          <p:nvPr>
            <p:custDataLst>
              <p:tags r:id="rId22"/>
            </p:custDataLst>
          </p:nvPr>
        </p:nvSpPr>
        <p:spPr>
          <a:xfrm>
            <a:off x="1094591" y="3814505"/>
            <a:ext cx="2593114" cy="63791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FF0000"/>
                </a:solidFill>
                <a:latin typeface="+mn-ea"/>
                <a:cs typeface="+mn-ea"/>
              </a:rPr>
              <a:t>2. </a:t>
            </a: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</a:rPr>
              <a:t>辅助而非代替编辑的</a:t>
            </a:r>
            <a:endParaRPr lang="zh-CN" altLang="en-US" b="1">
              <a:solidFill>
                <a:srgbClr val="FF0000"/>
              </a:solidFill>
              <a:latin typeface="+mn-ea"/>
              <a:cs typeface="+mn-ea"/>
            </a:endParaRPr>
          </a:p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+mn-ea"/>
                <a:cs typeface="+mn-ea"/>
              </a:rPr>
              <a:t>设计定位</a:t>
            </a:r>
            <a:endParaRPr lang="zh-CN" altLang="en-US" b="1">
              <a:solidFill>
                <a:srgbClr val="FF0000"/>
              </a:solidFill>
              <a:latin typeface="+mn-ea"/>
              <a:cs typeface="+mn-ea"/>
            </a:endParaRPr>
          </a:p>
        </p:txBody>
      </p:sp>
      <p:cxnSp>
        <p:nvCxnSpPr>
          <p:cNvPr id="39" name="直接连接符 12"/>
          <p:cNvCxnSpPr/>
          <p:nvPr>
            <p:custDataLst>
              <p:tags r:id="rId23"/>
            </p:custDataLst>
          </p:nvPr>
        </p:nvCxnSpPr>
        <p:spPr>
          <a:xfrm>
            <a:off x="8658692" y="3526578"/>
            <a:ext cx="2144434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2">
                    <a:alpha val="100000"/>
                  </a:schemeClr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18"/>
          <p:cNvSpPr/>
          <p:nvPr>
            <p:custDataLst>
              <p:tags r:id="rId24"/>
            </p:custDataLst>
          </p:nvPr>
        </p:nvSpPr>
        <p:spPr>
          <a:xfrm>
            <a:off x="8658860" y="3554730"/>
            <a:ext cx="2653665" cy="10896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建立基于用户反馈的动态优化通道，对编辑提出的功能建议、场景适配需求实现快速评估与落地更新，让系统始终与行业实践同步进化</a:t>
            </a:r>
            <a:endParaRPr lang="zh-CN" altLang="en-US" sz="140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1" name="矩形 19"/>
          <p:cNvSpPr/>
          <p:nvPr>
            <p:custDataLst>
              <p:tags r:id="rId25"/>
            </p:custDataLst>
          </p:nvPr>
        </p:nvSpPr>
        <p:spPr>
          <a:xfrm>
            <a:off x="8658692" y="2855923"/>
            <a:ext cx="2567225" cy="6396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accent2"/>
                </a:solidFill>
                <a:latin typeface="+mn-ea"/>
                <a:cs typeface="+mn-ea"/>
              </a:rPr>
              <a:t>3. </a:t>
            </a:r>
            <a:r>
              <a:rPr lang="zh-CN" altLang="en-US" b="1">
                <a:solidFill>
                  <a:schemeClr val="accent2"/>
                </a:solidFill>
                <a:latin typeface="+mn-ea"/>
                <a:cs typeface="+mn-ea"/>
              </a:rPr>
              <a:t>为每一个好的建议</a:t>
            </a:r>
            <a:endParaRPr lang="zh-CN" altLang="en-US" b="1">
              <a:solidFill>
                <a:schemeClr val="accent2"/>
              </a:solidFill>
              <a:latin typeface="+mn-ea"/>
              <a:cs typeface="+mn-ea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2"/>
                </a:solidFill>
                <a:latin typeface="+mn-ea"/>
                <a:cs typeface="+mn-ea"/>
              </a:rPr>
              <a:t>快速迭代</a:t>
            </a:r>
            <a:endParaRPr lang="zh-CN" altLang="en-US" b="1">
              <a:solidFill>
                <a:schemeClr val="accent2"/>
              </a:solidFill>
              <a:latin typeface="+mn-ea"/>
              <a:cs typeface="+mn-ea"/>
            </a:endParaRPr>
          </a:p>
        </p:txBody>
      </p:sp>
      <p:pic>
        <p:nvPicPr>
          <p:cNvPr id="42" name="图片 17" descr="32313538333630393b32313538333732343bbfceb3ccb2a5b7c5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917441" y="3445898"/>
            <a:ext cx="285875" cy="285875"/>
          </a:xfrm>
          <a:prstGeom prst="rect">
            <a:avLst/>
          </a:prstGeom>
        </p:spPr>
      </p:pic>
      <p:pic>
        <p:nvPicPr>
          <p:cNvPr id="53" name="图片 6" descr="32313538333630393b32313538333731313bd0cbc8a4c6abbac3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276111" y="2006889"/>
            <a:ext cx="285875" cy="285875"/>
          </a:xfrm>
          <a:prstGeom prst="rect">
            <a:avLst/>
          </a:prstGeom>
        </p:spPr>
      </p:pic>
      <p:pic>
        <p:nvPicPr>
          <p:cNvPr id="54" name="图片 18" descr="333438303937363b333438313038303bd7e9d6afbcdcb9b9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162654" y="4909490"/>
            <a:ext cx="285875" cy="2858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/>
        </p:nvSpPr>
        <p:spPr>
          <a:xfrm>
            <a:off x="605155" y="182245"/>
            <a:ext cx="5955665" cy="132588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五、首阳文正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4.0——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稳定可靠的编辑工具暨质量保障体系</a:t>
            </a:r>
            <a:endParaRPr lang="zh-CN" altLang="en-US" sz="2800"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35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405495" y="1100455"/>
            <a:ext cx="7896225" cy="1026160"/>
          </a:xfrm>
        </p:spPr>
        <p:txBody>
          <a:bodyPr/>
          <a:lstStyle/>
          <a:p>
            <a:r>
              <a:rPr lang="zh-CN" altLang="en-US" sz="2400"/>
              <a:t>四项技术创新</a:t>
            </a:r>
            <a:endParaRPr lang="zh-CN" altLang="en-US" sz="2400"/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8839835" y="1896745"/>
            <a:ext cx="2653665" cy="49847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2"/>
                </a:solidFill>
                <a:latin typeface="+mn-ea"/>
                <a:cs typeface="+mn-ea"/>
                <a:sym typeface="+mn-ea"/>
              </a:rPr>
              <a:t>2.</a:t>
            </a:r>
            <a:r>
              <a:rPr lang="zh-CN" altLang="en-US" sz="2000" b="1">
                <a:solidFill>
                  <a:schemeClr val="accent2"/>
                </a:solidFill>
                <a:latin typeface="+mn-ea"/>
                <a:cs typeface="+mn-ea"/>
                <a:sym typeface="+mn-ea"/>
              </a:rPr>
              <a:t>自研编辑智能</a:t>
            </a:r>
            <a:r>
              <a:rPr lang="zh-CN" altLang="en-US" sz="2000" b="1">
                <a:solidFill>
                  <a:schemeClr val="accent2"/>
                </a:solidFill>
                <a:latin typeface="+mn-ea"/>
                <a:cs typeface="+mn-ea"/>
                <a:sym typeface="+mn-ea"/>
              </a:rPr>
              <a:t>体</a:t>
            </a:r>
            <a:endParaRPr lang="zh-CN" altLang="en-US" sz="2000" b="1">
              <a:solidFill>
                <a:schemeClr val="accent2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8840470" y="2530378"/>
            <a:ext cx="2653030" cy="1080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作为平台的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 “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指挥中枢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”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，可基于出版流程逻辑自主规划任务路径，精准指导大模型完成稿件分析、问题标注等专业化操作，提升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 AI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工具的场景落地效率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。</a:t>
            </a:r>
            <a:r>
              <a:rPr lang="en-US" altLang="zh-CN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​</a:t>
            </a: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8889365" y="4216303"/>
            <a:ext cx="2653665" cy="7200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rgbClr val="00B050"/>
                </a:solidFill>
                <a:latin typeface="+mn-ea"/>
                <a:cs typeface="+mn-ea"/>
                <a:sym typeface="+mn-ea"/>
              </a:rPr>
              <a:t>3.</a:t>
            </a:r>
            <a:r>
              <a:rPr lang="zh-CN" altLang="en-US" sz="2000" b="1">
                <a:solidFill>
                  <a:srgbClr val="00B050"/>
                </a:solidFill>
                <a:latin typeface="+mn-ea"/>
                <a:cs typeface="+mn-ea"/>
                <a:sym typeface="+mn-ea"/>
              </a:rPr>
              <a:t>基于</a:t>
            </a:r>
            <a:r>
              <a:rPr lang="en-US" altLang="zh-CN" sz="2000" b="1">
                <a:solidFill>
                  <a:srgbClr val="00B050"/>
                </a:solidFill>
                <a:latin typeface="+mn-ea"/>
                <a:cs typeface="+mn-ea"/>
                <a:sym typeface="+mn-ea"/>
              </a:rPr>
              <a:t>MCP</a:t>
            </a:r>
            <a:r>
              <a:rPr lang="zh-CN" altLang="en-US" sz="2000" b="1">
                <a:solidFill>
                  <a:srgbClr val="00B050"/>
                </a:solidFill>
                <a:latin typeface="+mn-ea"/>
                <a:cs typeface="+mn-ea"/>
                <a:sym typeface="+mn-ea"/>
              </a:rPr>
              <a:t>协议的版权保护机制</a:t>
            </a:r>
            <a:endParaRPr lang="zh-CN" altLang="en-US" sz="2000" b="1">
              <a:solidFill>
                <a:srgbClr val="00B05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8839835" y="5013863"/>
            <a:ext cx="2653665" cy="1080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通过技术协议构建数据安全屏障，有效阻断大模型对版权内容的未授权学习与复用，在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 AI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赋能出版的同时筑牢知识产权保护防线。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13" name="椭圆 112"/>
          <p:cNvSpPr/>
          <p:nvPr>
            <p:custDataLst>
              <p:tags r:id="rId6"/>
            </p:custDataLst>
          </p:nvPr>
        </p:nvSpPr>
        <p:spPr>
          <a:xfrm>
            <a:off x="8399780" y="2311593"/>
            <a:ext cx="219075" cy="219075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4" name="椭圆 113"/>
          <p:cNvSpPr/>
          <p:nvPr>
            <p:custDataLst>
              <p:tags r:id="rId7"/>
            </p:custDataLst>
          </p:nvPr>
        </p:nvSpPr>
        <p:spPr>
          <a:xfrm>
            <a:off x="8471535" y="2383348"/>
            <a:ext cx="75565" cy="755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15" name="直接连接符 114"/>
          <p:cNvCxnSpPr>
            <a:stCxn id="113" idx="6"/>
          </p:cNvCxnSpPr>
          <p:nvPr>
            <p:custDataLst>
              <p:tags r:id="rId8"/>
            </p:custDataLst>
          </p:nvPr>
        </p:nvCxnSpPr>
        <p:spPr>
          <a:xfrm>
            <a:off x="8618855" y="2421448"/>
            <a:ext cx="220980" cy="0"/>
          </a:xfrm>
          <a:prstGeom prst="line">
            <a:avLst/>
          </a:prstGeom>
          <a:ln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椭圆 115"/>
          <p:cNvSpPr/>
          <p:nvPr>
            <p:custDataLst>
              <p:tags r:id="rId9"/>
            </p:custDataLst>
          </p:nvPr>
        </p:nvSpPr>
        <p:spPr>
          <a:xfrm>
            <a:off x="8399780" y="4312178"/>
            <a:ext cx="219075" cy="219075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7" name="椭圆 116"/>
          <p:cNvSpPr/>
          <p:nvPr>
            <p:custDataLst>
              <p:tags r:id="rId10"/>
            </p:custDataLst>
          </p:nvPr>
        </p:nvSpPr>
        <p:spPr>
          <a:xfrm>
            <a:off x="8471535" y="4383933"/>
            <a:ext cx="75565" cy="7556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18" name="直接连接符 117"/>
          <p:cNvCxnSpPr>
            <a:stCxn id="116" idx="6"/>
          </p:cNvCxnSpPr>
          <p:nvPr>
            <p:custDataLst>
              <p:tags r:id="rId11"/>
            </p:custDataLst>
          </p:nvPr>
        </p:nvCxnSpPr>
        <p:spPr>
          <a:xfrm>
            <a:off x="8618855" y="4422033"/>
            <a:ext cx="220980" cy="0"/>
          </a:xfrm>
          <a:prstGeom prst="line">
            <a:avLst/>
          </a:prstGeom>
          <a:ln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12"/>
            </p:custDataLst>
          </p:nvPr>
        </p:nvSpPr>
        <p:spPr>
          <a:xfrm>
            <a:off x="605155" y="3955318"/>
            <a:ext cx="2653030" cy="7200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4. </a:t>
            </a:r>
            <a:r>
              <a:rPr lang="zh-CN" altLang="en-US" sz="20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多模态大模型驱动的跨格式内容识别技术</a:t>
            </a:r>
            <a:endParaRPr lang="zh-CN" altLang="en-US" sz="2000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737870" y="4780183"/>
            <a:ext cx="2656205" cy="1080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突破传统文件格式限制，对不可编辑的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 PDF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、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PNG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等文件中的文字、图表实现高精度解析与提取，为跨类型稿件的智能化处理提供底层技术支撑。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26" name="椭圆 125"/>
          <p:cNvSpPr/>
          <p:nvPr>
            <p:custDataLst>
              <p:tags r:id="rId14"/>
            </p:custDataLst>
          </p:nvPr>
        </p:nvSpPr>
        <p:spPr>
          <a:xfrm>
            <a:off x="3563620" y="4311400"/>
            <a:ext cx="219075" cy="219075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7" name="椭圆 126"/>
          <p:cNvSpPr/>
          <p:nvPr>
            <p:custDataLst>
              <p:tags r:id="rId15"/>
            </p:custDataLst>
          </p:nvPr>
        </p:nvSpPr>
        <p:spPr>
          <a:xfrm>
            <a:off x="3635375" y="4383155"/>
            <a:ext cx="75565" cy="7556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8" name="直接连接符 127"/>
          <p:cNvCxnSpPr/>
          <p:nvPr>
            <p:custDataLst>
              <p:tags r:id="rId16"/>
            </p:custDataLst>
          </p:nvPr>
        </p:nvCxnSpPr>
        <p:spPr>
          <a:xfrm>
            <a:off x="3342640" y="4421255"/>
            <a:ext cx="220980" cy="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17"/>
            </p:custDataLst>
          </p:nvPr>
        </p:nvSpPr>
        <p:spPr>
          <a:xfrm>
            <a:off x="737235" y="1508028"/>
            <a:ext cx="2656840" cy="7200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1.  </a:t>
            </a: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基于出版行业数据集微调的专业大模型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8"/>
            </p:custDataLst>
          </p:nvPr>
        </p:nvSpPr>
        <p:spPr>
          <a:xfrm>
            <a:off x="737235" y="2379248"/>
            <a:ext cx="2646680" cy="1080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依托出版领域海量专属数据进行模型训练优化，深度适配编辑审校、内容加工等核心场景，让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 AI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决策更贴合出版行业的专业标准与实践需求。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23" name="椭圆 122"/>
          <p:cNvSpPr/>
          <p:nvPr>
            <p:custDataLst>
              <p:tags r:id="rId19"/>
            </p:custDataLst>
          </p:nvPr>
        </p:nvSpPr>
        <p:spPr>
          <a:xfrm>
            <a:off x="3563620" y="2323358"/>
            <a:ext cx="219075" cy="21907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4" name="椭圆 123"/>
          <p:cNvSpPr/>
          <p:nvPr>
            <p:custDataLst>
              <p:tags r:id="rId20"/>
            </p:custDataLst>
          </p:nvPr>
        </p:nvSpPr>
        <p:spPr>
          <a:xfrm>
            <a:off x="3635375" y="2395113"/>
            <a:ext cx="75565" cy="755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5" name="直接连接符 124"/>
          <p:cNvCxnSpPr/>
          <p:nvPr>
            <p:custDataLst>
              <p:tags r:id="rId21"/>
            </p:custDataLst>
          </p:nvPr>
        </p:nvCxnSpPr>
        <p:spPr>
          <a:xfrm>
            <a:off x="3342640" y="2433213"/>
            <a:ext cx="220980" cy="0"/>
          </a:xfrm>
          <a:prstGeom prst="line">
            <a:avLst/>
          </a:prstGeom>
          <a:ln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任意多边形: 形状 47"/>
          <p:cNvSpPr/>
          <p:nvPr>
            <p:custDataLst>
              <p:tags r:id="rId22"/>
            </p:custDataLst>
          </p:nvPr>
        </p:nvSpPr>
        <p:spPr>
          <a:xfrm rot="10800000">
            <a:off x="4314683" y="3037887"/>
            <a:ext cx="1421195" cy="2183488"/>
          </a:xfrm>
          <a:custGeom>
            <a:avLst/>
            <a:gdLst>
              <a:gd name="connsiteX0" fmla="*/ 1462194 w 1462194"/>
              <a:gd name="connsiteY0" fmla="*/ 2247490 h 2247490"/>
              <a:gd name="connsiteX1" fmla="*/ 1193232 w 1462194"/>
              <a:gd name="connsiteY1" fmla="*/ 2247490 h 2247490"/>
              <a:gd name="connsiteX2" fmla="*/ 1164668 w 1462194"/>
              <a:gd name="connsiteY2" fmla="*/ 2247490 h 2247490"/>
              <a:gd name="connsiteX3" fmla="*/ 0 w 1462194"/>
              <a:gd name="connsiteY3" fmla="*/ 2247490 h 2247490"/>
              <a:gd name="connsiteX4" fmla="*/ 6860 w 1462194"/>
              <a:gd name="connsiteY4" fmla="*/ 2245726 h 2247490"/>
              <a:gd name="connsiteX5" fmla="*/ 591049 w 1462194"/>
              <a:gd name="connsiteY5" fmla="*/ 1531436 h 2247490"/>
              <a:gd name="connsiteX6" fmla="*/ 595373 w 1462194"/>
              <a:gd name="connsiteY6" fmla="*/ 1445799 h 2247490"/>
              <a:gd name="connsiteX7" fmla="*/ 595373 w 1462194"/>
              <a:gd name="connsiteY7" fmla="*/ 1445799 h 2247490"/>
              <a:gd name="connsiteX8" fmla="*/ 595373 w 1462194"/>
              <a:gd name="connsiteY8" fmla="*/ 1445798 h 2247490"/>
              <a:gd name="connsiteX9" fmla="*/ 595373 w 1462194"/>
              <a:gd name="connsiteY9" fmla="*/ 0 h 2247490"/>
              <a:gd name="connsiteX10" fmla="*/ 615399 w 1462194"/>
              <a:gd name="connsiteY10" fmla="*/ 12166 h 2247490"/>
              <a:gd name="connsiteX11" fmla="*/ 1383903 w 1462194"/>
              <a:gd name="connsiteY11" fmla="*/ 1457551 h 2247490"/>
              <a:gd name="connsiteX12" fmla="*/ 1305538 w 1462194"/>
              <a:gd name="connsiteY12" fmla="*/ 1975889 h 2247490"/>
              <a:gd name="connsiteX13" fmla="*/ 1274741 w 1462194"/>
              <a:gd name="connsiteY13" fmla="*/ 2060034 h 2247490"/>
              <a:gd name="connsiteX14" fmla="*/ 1462194 w 1462194"/>
              <a:gd name="connsiteY14" fmla="*/ 2247490 h 2247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62194" h="2247490">
                <a:moveTo>
                  <a:pt x="1462194" y="2247490"/>
                </a:moveTo>
                <a:lnTo>
                  <a:pt x="1193232" y="2247490"/>
                </a:lnTo>
                <a:lnTo>
                  <a:pt x="1164668" y="2247490"/>
                </a:lnTo>
                <a:lnTo>
                  <a:pt x="0" y="2247490"/>
                </a:lnTo>
                <a:lnTo>
                  <a:pt x="6860" y="2245726"/>
                </a:lnTo>
                <a:cubicBezTo>
                  <a:pt x="321587" y="2147835"/>
                  <a:pt x="556734" y="1869321"/>
                  <a:pt x="591049" y="1531436"/>
                </a:cubicBezTo>
                <a:lnTo>
                  <a:pt x="595373" y="1445799"/>
                </a:lnTo>
                <a:lnTo>
                  <a:pt x="595373" y="1445799"/>
                </a:lnTo>
                <a:lnTo>
                  <a:pt x="595373" y="1445798"/>
                </a:lnTo>
                <a:lnTo>
                  <a:pt x="595373" y="0"/>
                </a:lnTo>
                <a:lnTo>
                  <a:pt x="615399" y="12166"/>
                </a:lnTo>
                <a:cubicBezTo>
                  <a:pt x="1079060" y="325409"/>
                  <a:pt x="1383904" y="855880"/>
                  <a:pt x="1383903" y="1457551"/>
                </a:cubicBezTo>
                <a:cubicBezTo>
                  <a:pt x="1383903" y="1638053"/>
                  <a:pt x="1356467" y="1812146"/>
                  <a:pt x="1305538" y="1975889"/>
                </a:cubicBezTo>
                <a:lnTo>
                  <a:pt x="1274741" y="2060034"/>
                </a:lnTo>
                <a:lnTo>
                  <a:pt x="1462194" y="224749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107950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94" name="任意多边形: 形状 49"/>
          <p:cNvSpPr/>
          <p:nvPr>
            <p:custDataLst>
              <p:tags r:id="rId23"/>
            </p:custDataLst>
          </p:nvPr>
        </p:nvSpPr>
        <p:spPr>
          <a:xfrm rot="5400000">
            <a:off x="6130093" y="3292879"/>
            <a:ext cx="625225" cy="2247312"/>
          </a:xfrm>
          <a:custGeom>
            <a:avLst/>
            <a:gdLst>
              <a:gd name="connsiteX0" fmla="*/ 642938 w 642938"/>
              <a:gd name="connsiteY0" fmla="*/ 1510791 h 2312482"/>
              <a:gd name="connsiteX1" fmla="*/ 638614 w 642938"/>
              <a:gd name="connsiteY1" fmla="*/ 1596428 h 2312482"/>
              <a:gd name="connsiteX2" fmla="*/ 54425 w 642938"/>
              <a:gd name="connsiteY2" fmla="*/ 2310718 h 2312482"/>
              <a:gd name="connsiteX3" fmla="*/ 47565 w 642938"/>
              <a:gd name="connsiteY3" fmla="*/ 2312482 h 2312482"/>
              <a:gd name="connsiteX4" fmla="*/ 0 w 642938"/>
              <a:gd name="connsiteY4" fmla="*/ 2312482 h 2312482"/>
              <a:gd name="connsiteX5" fmla="*/ 137338 w 642938"/>
              <a:gd name="connsiteY5" fmla="*/ 2243246 h 2312482"/>
              <a:gd name="connsiteX6" fmla="*/ 532993 w 642938"/>
              <a:gd name="connsiteY6" fmla="*/ 1609347 h 2312482"/>
              <a:gd name="connsiteX7" fmla="*/ 533841 w 642938"/>
              <a:gd name="connsiteY7" fmla="*/ 1592553 h 2312482"/>
              <a:gd name="connsiteX8" fmla="*/ 535959 w 642938"/>
              <a:gd name="connsiteY8" fmla="*/ 1550607 h 2312482"/>
              <a:gd name="connsiteX9" fmla="*/ 537376 w 642938"/>
              <a:gd name="connsiteY9" fmla="*/ 1522543 h 2312482"/>
              <a:gd name="connsiteX10" fmla="*/ 536783 w 642938"/>
              <a:gd name="connsiteY10" fmla="*/ 1510791 h 2312482"/>
              <a:gd name="connsiteX11" fmla="*/ 642938 w 642938"/>
              <a:gd name="connsiteY11" fmla="*/ 64991 h 2312482"/>
              <a:gd name="connsiteX12" fmla="*/ 642938 w 642938"/>
              <a:gd name="connsiteY12" fmla="*/ 1510790 h 2312482"/>
              <a:gd name="connsiteX13" fmla="*/ 536783 w 642938"/>
              <a:gd name="connsiteY13" fmla="*/ 1510790 h 2312482"/>
              <a:gd name="connsiteX14" fmla="*/ 535959 w 642938"/>
              <a:gd name="connsiteY14" fmla="*/ 1494479 h 2312482"/>
              <a:gd name="connsiteX15" fmla="*/ 535959 w 642938"/>
              <a:gd name="connsiteY15" fmla="*/ 0 h 2312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42938" h="2312482">
                <a:moveTo>
                  <a:pt x="642938" y="1510791"/>
                </a:moveTo>
                <a:lnTo>
                  <a:pt x="638614" y="1596428"/>
                </a:lnTo>
                <a:cubicBezTo>
                  <a:pt x="604299" y="1934313"/>
                  <a:pt x="369152" y="2212827"/>
                  <a:pt x="54425" y="2310718"/>
                </a:cubicBezTo>
                <a:lnTo>
                  <a:pt x="47565" y="2312482"/>
                </a:lnTo>
                <a:lnTo>
                  <a:pt x="0" y="2312482"/>
                </a:lnTo>
                <a:lnTo>
                  <a:pt x="137338" y="2243246"/>
                </a:lnTo>
                <a:cubicBezTo>
                  <a:pt x="354400" y="2107747"/>
                  <a:pt x="505819" y="1876912"/>
                  <a:pt x="532993" y="1609347"/>
                </a:cubicBezTo>
                <a:cubicBezTo>
                  <a:pt x="533276" y="1603749"/>
                  <a:pt x="533558" y="1598151"/>
                  <a:pt x="533841" y="1592553"/>
                </a:cubicBezTo>
                <a:lnTo>
                  <a:pt x="535959" y="1550607"/>
                </a:lnTo>
                <a:cubicBezTo>
                  <a:pt x="536431" y="1541252"/>
                  <a:pt x="536904" y="1531898"/>
                  <a:pt x="537376" y="1522543"/>
                </a:cubicBezTo>
                <a:lnTo>
                  <a:pt x="536783" y="1510791"/>
                </a:lnTo>
                <a:close/>
                <a:moveTo>
                  <a:pt x="642938" y="64991"/>
                </a:moveTo>
                <a:lnTo>
                  <a:pt x="642938" y="1510790"/>
                </a:lnTo>
                <a:lnTo>
                  <a:pt x="536783" y="1510790"/>
                </a:lnTo>
                <a:lnTo>
                  <a:pt x="535959" y="1494479"/>
                </a:lnTo>
                <a:lnTo>
                  <a:pt x="53595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06" name="任意多边形: 形状 49"/>
          <p:cNvSpPr/>
          <p:nvPr>
            <p:custDataLst>
              <p:tags r:id="rId24"/>
            </p:custDataLst>
          </p:nvPr>
        </p:nvSpPr>
        <p:spPr>
          <a:xfrm rot="10800000">
            <a:off x="5155882" y="3032402"/>
            <a:ext cx="625244" cy="2247244"/>
          </a:xfrm>
          <a:custGeom>
            <a:avLst/>
            <a:gdLst>
              <a:gd name="connsiteX0" fmla="*/ 642938 w 642938"/>
              <a:gd name="connsiteY0" fmla="*/ 1510791 h 2312482"/>
              <a:gd name="connsiteX1" fmla="*/ 638614 w 642938"/>
              <a:gd name="connsiteY1" fmla="*/ 1596428 h 2312482"/>
              <a:gd name="connsiteX2" fmla="*/ 54425 w 642938"/>
              <a:gd name="connsiteY2" fmla="*/ 2310718 h 2312482"/>
              <a:gd name="connsiteX3" fmla="*/ 47565 w 642938"/>
              <a:gd name="connsiteY3" fmla="*/ 2312482 h 2312482"/>
              <a:gd name="connsiteX4" fmla="*/ 0 w 642938"/>
              <a:gd name="connsiteY4" fmla="*/ 2312482 h 2312482"/>
              <a:gd name="connsiteX5" fmla="*/ 137338 w 642938"/>
              <a:gd name="connsiteY5" fmla="*/ 2243246 h 2312482"/>
              <a:gd name="connsiteX6" fmla="*/ 532993 w 642938"/>
              <a:gd name="connsiteY6" fmla="*/ 1609347 h 2312482"/>
              <a:gd name="connsiteX7" fmla="*/ 533841 w 642938"/>
              <a:gd name="connsiteY7" fmla="*/ 1592553 h 2312482"/>
              <a:gd name="connsiteX8" fmla="*/ 535959 w 642938"/>
              <a:gd name="connsiteY8" fmla="*/ 1550607 h 2312482"/>
              <a:gd name="connsiteX9" fmla="*/ 537376 w 642938"/>
              <a:gd name="connsiteY9" fmla="*/ 1522543 h 2312482"/>
              <a:gd name="connsiteX10" fmla="*/ 536783 w 642938"/>
              <a:gd name="connsiteY10" fmla="*/ 1510791 h 2312482"/>
              <a:gd name="connsiteX11" fmla="*/ 642938 w 642938"/>
              <a:gd name="connsiteY11" fmla="*/ 64991 h 2312482"/>
              <a:gd name="connsiteX12" fmla="*/ 642938 w 642938"/>
              <a:gd name="connsiteY12" fmla="*/ 1510790 h 2312482"/>
              <a:gd name="connsiteX13" fmla="*/ 536783 w 642938"/>
              <a:gd name="connsiteY13" fmla="*/ 1510790 h 2312482"/>
              <a:gd name="connsiteX14" fmla="*/ 535959 w 642938"/>
              <a:gd name="connsiteY14" fmla="*/ 1494479 h 2312482"/>
              <a:gd name="connsiteX15" fmla="*/ 535959 w 642938"/>
              <a:gd name="connsiteY15" fmla="*/ 0 h 2312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42938" h="2312482">
                <a:moveTo>
                  <a:pt x="642938" y="1510791"/>
                </a:moveTo>
                <a:lnTo>
                  <a:pt x="638614" y="1596428"/>
                </a:lnTo>
                <a:cubicBezTo>
                  <a:pt x="604299" y="1934313"/>
                  <a:pt x="369152" y="2212827"/>
                  <a:pt x="54425" y="2310718"/>
                </a:cubicBezTo>
                <a:lnTo>
                  <a:pt x="47565" y="2312482"/>
                </a:lnTo>
                <a:lnTo>
                  <a:pt x="0" y="2312482"/>
                </a:lnTo>
                <a:lnTo>
                  <a:pt x="137338" y="2243246"/>
                </a:lnTo>
                <a:cubicBezTo>
                  <a:pt x="354400" y="2107747"/>
                  <a:pt x="505819" y="1876912"/>
                  <a:pt x="532993" y="1609347"/>
                </a:cubicBezTo>
                <a:cubicBezTo>
                  <a:pt x="533276" y="1603749"/>
                  <a:pt x="533558" y="1598151"/>
                  <a:pt x="533841" y="1592553"/>
                </a:cubicBezTo>
                <a:lnTo>
                  <a:pt x="535959" y="1550607"/>
                </a:lnTo>
                <a:cubicBezTo>
                  <a:pt x="536431" y="1541252"/>
                  <a:pt x="536904" y="1531898"/>
                  <a:pt x="537376" y="1522543"/>
                </a:cubicBezTo>
                <a:lnTo>
                  <a:pt x="536783" y="1510791"/>
                </a:lnTo>
                <a:close/>
                <a:moveTo>
                  <a:pt x="642938" y="64991"/>
                </a:moveTo>
                <a:lnTo>
                  <a:pt x="642938" y="1510790"/>
                </a:lnTo>
                <a:lnTo>
                  <a:pt x="536783" y="1510790"/>
                </a:lnTo>
                <a:lnTo>
                  <a:pt x="535959" y="1494479"/>
                </a:lnTo>
                <a:lnTo>
                  <a:pt x="5359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8" name="任意多边形: 形状 49"/>
          <p:cNvSpPr/>
          <p:nvPr>
            <p:custDataLst>
              <p:tags r:id="rId25"/>
            </p:custDataLst>
          </p:nvPr>
        </p:nvSpPr>
        <p:spPr>
          <a:xfrm>
            <a:off x="6396086" y="2326968"/>
            <a:ext cx="625244" cy="2247244"/>
          </a:xfrm>
          <a:custGeom>
            <a:avLst/>
            <a:gdLst>
              <a:gd name="connsiteX0" fmla="*/ 642938 w 642938"/>
              <a:gd name="connsiteY0" fmla="*/ 1510791 h 2312482"/>
              <a:gd name="connsiteX1" fmla="*/ 638614 w 642938"/>
              <a:gd name="connsiteY1" fmla="*/ 1596428 h 2312482"/>
              <a:gd name="connsiteX2" fmla="*/ 54425 w 642938"/>
              <a:gd name="connsiteY2" fmla="*/ 2310718 h 2312482"/>
              <a:gd name="connsiteX3" fmla="*/ 47565 w 642938"/>
              <a:gd name="connsiteY3" fmla="*/ 2312482 h 2312482"/>
              <a:gd name="connsiteX4" fmla="*/ 0 w 642938"/>
              <a:gd name="connsiteY4" fmla="*/ 2312482 h 2312482"/>
              <a:gd name="connsiteX5" fmla="*/ 137338 w 642938"/>
              <a:gd name="connsiteY5" fmla="*/ 2243246 h 2312482"/>
              <a:gd name="connsiteX6" fmla="*/ 532993 w 642938"/>
              <a:gd name="connsiteY6" fmla="*/ 1609347 h 2312482"/>
              <a:gd name="connsiteX7" fmla="*/ 533841 w 642938"/>
              <a:gd name="connsiteY7" fmla="*/ 1592553 h 2312482"/>
              <a:gd name="connsiteX8" fmla="*/ 535959 w 642938"/>
              <a:gd name="connsiteY8" fmla="*/ 1550607 h 2312482"/>
              <a:gd name="connsiteX9" fmla="*/ 537376 w 642938"/>
              <a:gd name="connsiteY9" fmla="*/ 1522543 h 2312482"/>
              <a:gd name="connsiteX10" fmla="*/ 536783 w 642938"/>
              <a:gd name="connsiteY10" fmla="*/ 1510791 h 2312482"/>
              <a:gd name="connsiteX11" fmla="*/ 642938 w 642938"/>
              <a:gd name="connsiteY11" fmla="*/ 64991 h 2312482"/>
              <a:gd name="connsiteX12" fmla="*/ 642938 w 642938"/>
              <a:gd name="connsiteY12" fmla="*/ 1510790 h 2312482"/>
              <a:gd name="connsiteX13" fmla="*/ 536783 w 642938"/>
              <a:gd name="connsiteY13" fmla="*/ 1510790 h 2312482"/>
              <a:gd name="connsiteX14" fmla="*/ 535959 w 642938"/>
              <a:gd name="connsiteY14" fmla="*/ 1494479 h 2312482"/>
              <a:gd name="connsiteX15" fmla="*/ 535959 w 642938"/>
              <a:gd name="connsiteY15" fmla="*/ 0 h 2312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42938" h="2312482">
                <a:moveTo>
                  <a:pt x="642938" y="1510791"/>
                </a:moveTo>
                <a:lnTo>
                  <a:pt x="638614" y="1596428"/>
                </a:lnTo>
                <a:cubicBezTo>
                  <a:pt x="604299" y="1934313"/>
                  <a:pt x="369152" y="2212827"/>
                  <a:pt x="54425" y="2310718"/>
                </a:cubicBezTo>
                <a:lnTo>
                  <a:pt x="47565" y="2312482"/>
                </a:lnTo>
                <a:lnTo>
                  <a:pt x="0" y="2312482"/>
                </a:lnTo>
                <a:lnTo>
                  <a:pt x="137338" y="2243246"/>
                </a:lnTo>
                <a:cubicBezTo>
                  <a:pt x="354400" y="2107747"/>
                  <a:pt x="505819" y="1876912"/>
                  <a:pt x="532993" y="1609347"/>
                </a:cubicBezTo>
                <a:cubicBezTo>
                  <a:pt x="533276" y="1603749"/>
                  <a:pt x="533558" y="1598151"/>
                  <a:pt x="533841" y="1592553"/>
                </a:cubicBezTo>
                <a:lnTo>
                  <a:pt x="535959" y="1550607"/>
                </a:lnTo>
                <a:cubicBezTo>
                  <a:pt x="536431" y="1541252"/>
                  <a:pt x="536904" y="1531898"/>
                  <a:pt x="537376" y="1522543"/>
                </a:cubicBezTo>
                <a:lnTo>
                  <a:pt x="536783" y="1510791"/>
                </a:lnTo>
                <a:close/>
                <a:moveTo>
                  <a:pt x="642938" y="64991"/>
                </a:moveTo>
                <a:lnTo>
                  <a:pt x="642938" y="1510790"/>
                </a:lnTo>
                <a:lnTo>
                  <a:pt x="536783" y="1510790"/>
                </a:lnTo>
                <a:lnTo>
                  <a:pt x="535959" y="1494479"/>
                </a:lnTo>
                <a:lnTo>
                  <a:pt x="53595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99" name="任意多边形: 形状 47"/>
          <p:cNvSpPr/>
          <p:nvPr>
            <p:custDataLst>
              <p:tags r:id="rId26"/>
            </p:custDataLst>
          </p:nvPr>
        </p:nvSpPr>
        <p:spPr>
          <a:xfrm>
            <a:off x="6440648" y="2389353"/>
            <a:ext cx="1421195" cy="2183488"/>
          </a:xfrm>
          <a:custGeom>
            <a:avLst/>
            <a:gdLst>
              <a:gd name="connsiteX0" fmla="*/ 1462194 w 1462194"/>
              <a:gd name="connsiteY0" fmla="*/ 2247490 h 2247490"/>
              <a:gd name="connsiteX1" fmla="*/ 1193232 w 1462194"/>
              <a:gd name="connsiteY1" fmla="*/ 2247490 h 2247490"/>
              <a:gd name="connsiteX2" fmla="*/ 1164668 w 1462194"/>
              <a:gd name="connsiteY2" fmla="*/ 2247490 h 2247490"/>
              <a:gd name="connsiteX3" fmla="*/ 0 w 1462194"/>
              <a:gd name="connsiteY3" fmla="*/ 2247490 h 2247490"/>
              <a:gd name="connsiteX4" fmla="*/ 6860 w 1462194"/>
              <a:gd name="connsiteY4" fmla="*/ 2245726 h 2247490"/>
              <a:gd name="connsiteX5" fmla="*/ 591049 w 1462194"/>
              <a:gd name="connsiteY5" fmla="*/ 1531436 h 2247490"/>
              <a:gd name="connsiteX6" fmla="*/ 595373 w 1462194"/>
              <a:gd name="connsiteY6" fmla="*/ 1445799 h 2247490"/>
              <a:gd name="connsiteX7" fmla="*/ 595373 w 1462194"/>
              <a:gd name="connsiteY7" fmla="*/ 1445799 h 2247490"/>
              <a:gd name="connsiteX8" fmla="*/ 595373 w 1462194"/>
              <a:gd name="connsiteY8" fmla="*/ 1445798 h 2247490"/>
              <a:gd name="connsiteX9" fmla="*/ 595373 w 1462194"/>
              <a:gd name="connsiteY9" fmla="*/ 0 h 2247490"/>
              <a:gd name="connsiteX10" fmla="*/ 615399 w 1462194"/>
              <a:gd name="connsiteY10" fmla="*/ 12166 h 2247490"/>
              <a:gd name="connsiteX11" fmla="*/ 1383903 w 1462194"/>
              <a:gd name="connsiteY11" fmla="*/ 1457551 h 2247490"/>
              <a:gd name="connsiteX12" fmla="*/ 1305538 w 1462194"/>
              <a:gd name="connsiteY12" fmla="*/ 1975889 h 2247490"/>
              <a:gd name="connsiteX13" fmla="*/ 1274741 w 1462194"/>
              <a:gd name="connsiteY13" fmla="*/ 2060034 h 2247490"/>
              <a:gd name="connsiteX14" fmla="*/ 1462194 w 1462194"/>
              <a:gd name="connsiteY14" fmla="*/ 2247490 h 2247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62194" h="2247490">
                <a:moveTo>
                  <a:pt x="1462194" y="2247490"/>
                </a:moveTo>
                <a:lnTo>
                  <a:pt x="1193232" y="2247490"/>
                </a:lnTo>
                <a:lnTo>
                  <a:pt x="1164668" y="2247490"/>
                </a:lnTo>
                <a:lnTo>
                  <a:pt x="0" y="2247490"/>
                </a:lnTo>
                <a:lnTo>
                  <a:pt x="6860" y="2245726"/>
                </a:lnTo>
                <a:cubicBezTo>
                  <a:pt x="321587" y="2147835"/>
                  <a:pt x="556734" y="1869321"/>
                  <a:pt x="591049" y="1531436"/>
                </a:cubicBezTo>
                <a:lnTo>
                  <a:pt x="595373" y="1445799"/>
                </a:lnTo>
                <a:lnTo>
                  <a:pt x="595373" y="1445799"/>
                </a:lnTo>
                <a:lnTo>
                  <a:pt x="595373" y="1445798"/>
                </a:lnTo>
                <a:lnTo>
                  <a:pt x="595373" y="0"/>
                </a:lnTo>
                <a:lnTo>
                  <a:pt x="615399" y="12166"/>
                </a:lnTo>
                <a:cubicBezTo>
                  <a:pt x="1079060" y="325409"/>
                  <a:pt x="1383904" y="855880"/>
                  <a:pt x="1383903" y="1457551"/>
                </a:cubicBezTo>
                <a:cubicBezTo>
                  <a:pt x="1383903" y="1638053"/>
                  <a:pt x="1356467" y="1812146"/>
                  <a:pt x="1305538" y="1975889"/>
                </a:cubicBezTo>
                <a:lnTo>
                  <a:pt x="1274741" y="2060034"/>
                </a:lnTo>
                <a:lnTo>
                  <a:pt x="1462194" y="224749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107950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27"/>
            </p:custDataLst>
          </p:nvPr>
        </p:nvSpPr>
        <p:spPr>
          <a:xfrm>
            <a:off x="6974025" y="3999718"/>
            <a:ext cx="529263" cy="49359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0"/>
                        <a:lumOff val="100000"/>
                      </a:schemeClr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02</a:t>
            </a:r>
            <a:endParaRPr lang="zh-CN" altLang="en-US" sz="1600" b="1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0"/>
                      <a:lumOff val="100000"/>
                    </a:schemeClr>
                  </a:gs>
                </a:gsLst>
                <a:lin ang="5400000" scaled="0"/>
              </a:gradFill>
              <a:latin typeface="+mn-ea"/>
              <a:cs typeface="+mn-ea"/>
              <a:sym typeface="+mn-ea"/>
            </a:endParaRPr>
          </a:p>
        </p:txBody>
      </p:sp>
      <p:sp>
        <p:nvSpPr>
          <p:cNvPr id="95" name="任意多边形: 形状 47"/>
          <p:cNvSpPr/>
          <p:nvPr>
            <p:custDataLst>
              <p:tags r:id="rId28"/>
            </p:custDataLst>
          </p:nvPr>
        </p:nvSpPr>
        <p:spPr>
          <a:xfrm rot="5400000">
            <a:off x="5700935" y="3767283"/>
            <a:ext cx="1421152" cy="2183554"/>
          </a:xfrm>
          <a:custGeom>
            <a:avLst/>
            <a:gdLst>
              <a:gd name="connsiteX0" fmla="*/ 1462194 w 1462194"/>
              <a:gd name="connsiteY0" fmla="*/ 2247490 h 2247490"/>
              <a:gd name="connsiteX1" fmla="*/ 1193232 w 1462194"/>
              <a:gd name="connsiteY1" fmla="*/ 2247490 h 2247490"/>
              <a:gd name="connsiteX2" fmla="*/ 1164668 w 1462194"/>
              <a:gd name="connsiteY2" fmla="*/ 2247490 h 2247490"/>
              <a:gd name="connsiteX3" fmla="*/ 0 w 1462194"/>
              <a:gd name="connsiteY3" fmla="*/ 2247490 h 2247490"/>
              <a:gd name="connsiteX4" fmla="*/ 6860 w 1462194"/>
              <a:gd name="connsiteY4" fmla="*/ 2245726 h 2247490"/>
              <a:gd name="connsiteX5" fmla="*/ 591049 w 1462194"/>
              <a:gd name="connsiteY5" fmla="*/ 1531436 h 2247490"/>
              <a:gd name="connsiteX6" fmla="*/ 595373 w 1462194"/>
              <a:gd name="connsiteY6" fmla="*/ 1445799 h 2247490"/>
              <a:gd name="connsiteX7" fmla="*/ 595373 w 1462194"/>
              <a:gd name="connsiteY7" fmla="*/ 1445799 h 2247490"/>
              <a:gd name="connsiteX8" fmla="*/ 595373 w 1462194"/>
              <a:gd name="connsiteY8" fmla="*/ 1445798 h 2247490"/>
              <a:gd name="connsiteX9" fmla="*/ 595373 w 1462194"/>
              <a:gd name="connsiteY9" fmla="*/ 0 h 2247490"/>
              <a:gd name="connsiteX10" fmla="*/ 615399 w 1462194"/>
              <a:gd name="connsiteY10" fmla="*/ 12166 h 2247490"/>
              <a:gd name="connsiteX11" fmla="*/ 1383903 w 1462194"/>
              <a:gd name="connsiteY11" fmla="*/ 1457551 h 2247490"/>
              <a:gd name="connsiteX12" fmla="*/ 1305538 w 1462194"/>
              <a:gd name="connsiteY12" fmla="*/ 1975889 h 2247490"/>
              <a:gd name="connsiteX13" fmla="*/ 1274741 w 1462194"/>
              <a:gd name="connsiteY13" fmla="*/ 2060034 h 2247490"/>
              <a:gd name="connsiteX14" fmla="*/ 1462194 w 1462194"/>
              <a:gd name="connsiteY14" fmla="*/ 2247490 h 2247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62194" h="2247490">
                <a:moveTo>
                  <a:pt x="1462194" y="2247490"/>
                </a:moveTo>
                <a:lnTo>
                  <a:pt x="1193232" y="2247490"/>
                </a:lnTo>
                <a:lnTo>
                  <a:pt x="1164668" y="2247490"/>
                </a:lnTo>
                <a:lnTo>
                  <a:pt x="0" y="2247490"/>
                </a:lnTo>
                <a:lnTo>
                  <a:pt x="6860" y="2245726"/>
                </a:lnTo>
                <a:cubicBezTo>
                  <a:pt x="321587" y="2147835"/>
                  <a:pt x="556734" y="1869321"/>
                  <a:pt x="591049" y="1531436"/>
                </a:cubicBezTo>
                <a:lnTo>
                  <a:pt x="595373" y="1445799"/>
                </a:lnTo>
                <a:lnTo>
                  <a:pt x="595373" y="1445799"/>
                </a:lnTo>
                <a:lnTo>
                  <a:pt x="595373" y="1445798"/>
                </a:lnTo>
                <a:lnTo>
                  <a:pt x="595373" y="0"/>
                </a:lnTo>
                <a:lnTo>
                  <a:pt x="615399" y="12166"/>
                </a:lnTo>
                <a:cubicBezTo>
                  <a:pt x="1079060" y="325409"/>
                  <a:pt x="1383904" y="855880"/>
                  <a:pt x="1383903" y="1457551"/>
                </a:cubicBezTo>
                <a:cubicBezTo>
                  <a:pt x="1383903" y="1638053"/>
                  <a:pt x="1356467" y="1812146"/>
                  <a:pt x="1305538" y="1975889"/>
                </a:cubicBezTo>
                <a:lnTo>
                  <a:pt x="1274741" y="2060034"/>
                </a:lnTo>
                <a:lnTo>
                  <a:pt x="1462194" y="224749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107950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29"/>
            </p:custDataLst>
          </p:nvPr>
        </p:nvSpPr>
        <p:spPr>
          <a:xfrm>
            <a:off x="5412973" y="4780564"/>
            <a:ext cx="529263" cy="49359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0"/>
                        <a:lumOff val="100000"/>
                      </a:schemeClr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03</a:t>
            </a:r>
            <a:endParaRPr lang="zh-CN" altLang="en-US" sz="1600" b="1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0"/>
                      <a:lumOff val="100000"/>
                    </a:schemeClr>
                  </a:gs>
                </a:gsLst>
                <a:lin ang="5400000" scaled="0"/>
              </a:gradFill>
              <a:latin typeface="+mn-ea"/>
              <a:cs typeface="+mn-ea"/>
              <a:sym typeface="+mn-ea"/>
            </a:endParaRPr>
          </a:p>
        </p:txBody>
      </p:sp>
      <p:sp>
        <p:nvSpPr>
          <p:cNvPr id="103" name="任意多边形: 形状 47"/>
          <p:cNvSpPr/>
          <p:nvPr>
            <p:custDataLst>
              <p:tags r:id="rId30"/>
            </p:custDataLst>
          </p:nvPr>
        </p:nvSpPr>
        <p:spPr>
          <a:xfrm rot="16200000">
            <a:off x="5049640" y="1657149"/>
            <a:ext cx="1421152" cy="2183554"/>
          </a:xfrm>
          <a:custGeom>
            <a:avLst/>
            <a:gdLst>
              <a:gd name="connsiteX0" fmla="*/ 1462194 w 1462194"/>
              <a:gd name="connsiteY0" fmla="*/ 2247490 h 2247490"/>
              <a:gd name="connsiteX1" fmla="*/ 1193232 w 1462194"/>
              <a:gd name="connsiteY1" fmla="*/ 2247490 h 2247490"/>
              <a:gd name="connsiteX2" fmla="*/ 1164668 w 1462194"/>
              <a:gd name="connsiteY2" fmla="*/ 2247490 h 2247490"/>
              <a:gd name="connsiteX3" fmla="*/ 0 w 1462194"/>
              <a:gd name="connsiteY3" fmla="*/ 2247490 h 2247490"/>
              <a:gd name="connsiteX4" fmla="*/ 6860 w 1462194"/>
              <a:gd name="connsiteY4" fmla="*/ 2245726 h 2247490"/>
              <a:gd name="connsiteX5" fmla="*/ 591049 w 1462194"/>
              <a:gd name="connsiteY5" fmla="*/ 1531436 h 2247490"/>
              <a:gd name="connsiteX6" fmla="*/ 595373 w 1462194"/>
              <a:gd name="connsiteY6" fmla="*/ 1445799 h 2247490"/>
              <a:gd name="connsiteX7" fmla="*/ 595373 w 1462194"/>
              <a:gd name="connsiteY7" fmla="*/ 1445799 h 2247490"/>
              <a:gd name="connsiteX8" fmla="*/ 595373 w 1462194"/>
              <a:gd name="connsiteY8" fmla="*/ 1445798 h 2247490"/>
              <a:gd name="connsiteX9" fmla="*/ 595373 w 1462194"/>
              <a:gd name="connsiteY9" fmla="*/ 0 h 2247490"/>
              <a:gd name="connsiteX10" fmla="*/ 615399 w 1462194"/>
              <a:gd name="connsiteY10" fmla="*/ 12166 h 2247490"/>
              <a:gd name="connsiteX11" fmla="*/ 1383903 w 1462194"/>
              <a:gd name="connsiteY11" fmla="*/ 1457551 h 2247490"/>
              <a:gd name="connsiteX12" fmla="*/ 1305538 w 1462194"/>
              <a:gd name="connsiteY12" fmla="*/ 1975889 h 2247490"/>
              <a:gd name="connsiteX13" fmla="*/ 1274741 w 1462194"/>
              <a:gd name="connsiteY13" fmla="*/ 2060034 h 2247490"/>
              <a:gd name="connsiteX14" fmla="*/ 1462194 w 1462194"/>
              <a:gd name="connsiteY14" fmla="*/ 2247490 h 2247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62194" h="2247490">
                <a:moveTo>
                  <a:pt x="1462194" y="2247490"/>
                </a:moveTo>
                <a:lnTo>
                  <a:pt x="1193232" y="2247490"/>
                </a:lnTo>
                <a:lnTo>
                  <a:pt x="1164668" y="2247490"/>
                </a:lnTo>
                <a:lnTo>
                  <a:pt x="0" y="2247490"/>
                </a:lnTo>
                <a:lnTo>
                  <a:pt x="6860" y="2245726"/>
                </a:lnTo>
                <a:cubicBezTo>
                  <a:pt x="321587" y="2147835"/>
                  <a:pt x="556734" y="1869321"/>
                  <a:pt x="591049" y="1531436"/>
                </a:cubicBezTo>
                <a:lnTo>
                  <a:pt x="595373" y="1445799"/>
                </a:lnTo>
                <a:lnTo>
                  <a:pt x="595373" y="1445799"/>
                </a:lnTo>
                <a:lnTo>
                  <a:pt x="595373" y="1445798"/>
                </a:lnTo>
                <a:lnTo>
                  <a:pt x="595373" y="0"/>
                </a:lnTo>
                <a:lnTo>
                  <a:pt x="615399" y="12166"/>
                </a:lnTo>
                <a:cubicBezTo>
                  <a:pt x="1079060" y="325409"/>
                  <a:pt x="1383904" y="855880"/>
                  <a:pt x="1383903" y="1457551"/>
                </a:cubicBezTo>
                <a:cubicBezTo>
                  <a:pt x="1383903" y="1638053"/>
                  <a:pt x="1356467" y="1812146"/>
                  <a:pt x="1305538" y="1975889"/>
                </a:cubicBezTo>
                <a:lnTo>
                  <a:pt x="1274741" y="2060034"/>
                </a:lnTo>
                <a:lnTo>
                  <a:pt x="1462194" y="224749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tIns="107950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102" name="任意多边形: 形状 49"/>
          <p:cNvSpPr/>
          <p:nvPr>
            <p:custDataLst>
              <p:tags r:id="rId31"/>
            </p:custDataLst>
          </p:nvPr>
        </p:nvSpPr>
        <p:spPr>
          <a:xfrm rot="16200000">
            <a:off x="5416410" y="2067795"/>
            <a:ext cx="625225" cy="2247312"/>
          </a:xfrm>
          <a:custGeom>
            <a:avLst/>
            <a:gdLst>
              <a:gd name="connsiteX0" fmla="*/ 642938 w 642938"/>
              <a:gd name="connsiteY0" fmla="*/ 1510791 h 2312482"/>
              <a:gd name="connsiteX1" fmla="*/ 638614 w 642938"/>
              <a:gd name="connsiteY1" fmla="*/ 1596428 h 2312482"/>
              <a:gd name="connsiteX2" fmla="*/ 54425 w 642938"/>
              <a:gd name="connsiteY2" fmla="*/ 2310718 h 2312482"/>
              <a:gd name="connsiteX3" fmla="*/ 47565 w 642938"/>
              <a:gd name="connsiteY3" fmla="*/ 2312482 h 2312482"/>
              <a:gd name="connsiteX4" fmla="*/ 0 w 642938"/>
              <a:gd name="connsiteY4" fmla="*/ 2312482 h 2312482"/>
              <a:gd name="connsiteX5" fmla="*/ 137338 w 642938"/>
              <a:gd name="connsiteY5" fmla="*/ 2243246 h 2312482"/>
              <a:gd name="connsiteX6" fmla="*/ 532993 w 642938"/>
              <a:gd name="connsiteY6" fmla="*/ 1609347 h 2312482"/>
              <a:gd name="connsiteX7" fmla="*/ 533841 w 642938"/>
              <a:gd name="connsiteY7" fmla="*/ 1592553 h 2312482"/>
              <a:gd name="connsiteX8" fmla="*/ 535959 w 642938"/>
              <a:gd name="connsiteY8" fmla="*/ 1550607 h 2312482"/>
              <a:gd name="connsiteX9" fmla="*/ 537376 w 642938"/>
              <a:gd name="connsiteY9" fmla="*/ 1522543 h 2312482"/>
              <a:gd name="connsiteX10" fmla="*/ 536783 w 642938"/>
              <a:gd name="connsiteY10" fmla="*/ 1510791 h 2312482"/>
              <a:gd name="connsiteX11" fmla="*/ 642938 w 642938"/>
              <a:gd name="connsiteY11" fmla="*/ 64991 h 2312482"/>
              <a:gd name="connsiteX12" fmla="*/ 642938 w 642938"/>
              <a:gd name="connsiteY12" fmla="*/ 1510790 h 2312482"/>
              <a:gd name="connsiteX13" fmla="*/ 536783 w 642938"/>
              <a:gd name="connsiteY13" fmla="*/ 1510790 h 2312482"/>
              <a:gd name="connsiteX14" fmla="*/ 535959 w 642938"/>
              <a:gd name="connsiteY14" fmla="*/ 1494479 h 2312482"/>
              <a:gd name="connsiteX15" fmla="*/ 535959 w 642938"/>
              <a:gd name="connsiteY15" fmla="*/ 0 h 2312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42938" h="2312482">
                <a:moveTo>
                  <a:pt x="642938" y="1510791"/>
                </a:moveTo>
                <a:lnTo>
                  <a:pt x="638614" y="1596428"/>
                </a:lnTo>
                <a:cubicBezTo>
                  <a:pt x="604299" y="1934313"/>
                  <a:pt x="369152" y="2212827"/>
                  <a:pt x="54425" y="2310718"/>
                </a:cubicBezTo>
                <a:lnTo>
                  <a:pt x="47565" y="2312482"/>
                </a:lnTo>
                <a:lnTo>
                  <a:pt x="0" y="2312482"/>
                </a:lnTo>
                <a:lnTo>
                  <a:pt x="137338" y="2243246"/>
                </a:lnTo>
                <a:cubicBezTo>
                  <a:pt x="354400" y="2107747"/>
                  <a:pt x="505819" y="1876912"/>
                  <a:pt x="532993" y="1609347"/>
                </a:cubicBezTo>
                <a:cubicBezTo>
                  <a:pt x="533276" y="1603749"/>
                  <a:pt x="533558" y="1598151"/>
                  <a:pt x="533841" y="1592553"/>
                </a:cubicBezTo>
                <a:lnTo>
                  <a:pt x="535959" y="1550607"/>
                </a:lnTo>
                <a:cubicBezTo>
                  <a:pt x="536431" y="1541252"/>
                  <a:pt x="536904" y="1531898"/>
                  <a:pt x="537376" y="1522543"/>
                </a:cubicBezTo>
                <a:lnTo>
                  <a:pt x="536783" y="1510791"/>
                </a:lnTo>
                <a:close/>
                <a:moveTo>
                  <a:pt x="642938" y="64991"/>
                </a:moveTo>
                <a:lnTo>
                  <a:pt x="642938" y="1510790"/>
                </a:lnTo>
                <a:lnTo>
                  <a:pt x="536783" y="1510790"/>
                </a:lnTo>
                <a:lnTo>
                  <a:pt x="535959" y="1494479"/>
                </a:lnTo>
                <a:lnTo>
                  <a:pt x="53595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6" name="矩形 15"/>
          <p:cNvSpPr/>
          <p:nvPr>
            <p:custDataLst>
              <p:tags r:id="rId32"/>
            </p:custDataLst>
          </p:nvPr>
        </p:nvSpPr>
        <p:spPr>
          <a:xfrm>
            <a:off x="6258286" y="2389353"/>
            <a:ext cx="529263" cy="49359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0"/>
                        <a:lumOff val="100000"/>
                      </a:schemeClr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01</a:t>
            </a:r>
            <a:endParaRPr lang="zh-CN" altLang="en-US" sz="1600" b="1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0"/>
                      <a:lumOff val="100000"/>
                    </a:schemeClr>
                  </a:gs>
                </a:gsLst>
                <a:lin ang="5400000" scaled="0"/>
              </a:gradFill>
              <a:latin typeface="+mn-ea"/>
              <a:cs typeface="+mn-ea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33"/>
            </p:custDataLst>
          </p:nvPr>
        </p:nvSpPr>
        <p:spPr>
          <a:xfrm>
            <a:off x="4593712" y="3158544"/>
            <a:ext cx="529263" cy="49359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0"/>
                        <a:lumOff val="100000"/>
                      </a:schemeClr>
                    </a:gs>
                  </a:gsLst>
                  <a:lin ang="5400000" scaled="0"/>
                </a:gradFill>
                <a:latin typeface="+mn-ea"/>
                <a:cs typeface="+mn-ea"/>
                <a:sym typeface="+mn-ea"/>
              </a:rPr>
              <a:t>04</a:t>
            </a:r>
            <a:endParaRPr lang="zh-CN" altLang="en-US" sz="1600" b="1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accent1">
                      <a:lumMod val="0"/>
                      <a:lumOff val="100000"/>
                    </a:schemeClr>
                  </a:gs>
                </a:gsLst>
                <a:lin ang="5400000" scaled="0"/>
              </a:gradFill>
              <a:latin typeface="+mn-ea"/>
              <a:cs typeface="+mn-ea"/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605155" y="182245"/>
            <a:ext cx="5955665" cy="132588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五、首阳文正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4.0——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稳定可靠的编辑工具暨质量保障体系</a:t>
            </a:r>
            <a:endParaRPr lang="zh-CN" altLang="en-US" sz="2800"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3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247380" y="598805"/>
            <a:ext cx="6981190" cy="1011555"/>
          </a:xfrm>
        </p:spPr>
        <p:txBody>
          <a:bodyPr/>
          <a:lstStyle/>
          <a:p>
            <a:r>
              <a:rPr lang="zh-CN" altLang="en-US" sz="2400"/>
              <a:t>五项功能亮点</a:t>
            </a:r>
            <a:endParaRPr lang="zh-CN" altLang="en-US" sz="2400"/>
          </a:p>
        </p:txBody>
      </p:sp>
      <p:sp>
        <p:nvSpPr>
          <p:cNvPr id="2" name="矩形: 圆角 29"/>
          <p:cNvSpPr/>
          <p:nvPr>
            <p:custDataLst>
              <p:tags r:id="rId2"/>
            </p:custDataLst>
          </p:nvPr>
        </p:nvSpPr>
        <p:spPr>
          <a:xfrm>
            <a:off x="692390" y="1745087"/>
            <a:ext cx="3384124" cy="2007535"/>
          </a:xfrm>
          <a:prstGeom prst="roundRect">
            <a:avLst>
              <a:gd name="adj" fmla="val 6098"/>
            </a:avLst>
          </a:prstGeom>
          <a:noFill/>
          <a:ln>
            <a:solidFill>
              <a:schemeClr val="accent1">
                <a:alpha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0012" tIns="288290" rIns="460012" bIns="71755" numCol="1" spcCol="0" rtlCol="0" fromWordArt="0" anchor="ctr" anchorCtr="0" forceAA="0" compatLnSpc="1">
            <a:noAutofit/>
          </a:bodyPr>
          <a:lstStyle/>
          <a:p>
            <a:pPr lv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聚焦出版场景，为编辑提供即时性、专业性的问答支持，解决工作中的各类疑问。</a:t>
            </a:r>
            <a:endParaRPr lang="zh-CN" altLang="en-US" sz="160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3" name="标题"/>
          <p:cNvSpPr/>
          <p:nvPr>
            <p:custDataLst>
              <p:tags r:id="rId3"/>
            </p:custDataLst>
          </p:nvPr>
        </p:nvSpPr>
        <p:spPr>
          <a:xfrm>
            <a:off x="1061373" y="1410398"/>
            <a:ext cx="2646882" cy="64999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出版业的智能问答助手</a:t>
            </a:r>
            <a:r>
              <a:rPr lang="en-US" altLang="zh-CN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 — </a:t>
            </a:r>
            <a:r>
              <a:rPr lang="zh-CN" altLang="en-US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小文</a:t>
            </a:r>
            <a:endParaRPr lang="zh-CN" altLang="en-US" b="1">
              <a:solidFill>
                <a:srgbClr val="FFFFFF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4" name="矩形: 圆角 1"/>
          <p:cNvSpPr/>
          <p:nvPr>
            <p:custDataLst>
              <p:tags r:id="rId4"/>
            </p:custDataLst>
          </p:nvPr>
        </p:nvSpPr>
        <p:spPr>
          <a:xfrm>
            <a:off x="4432394" y="1745087"/>
            <a:ext cx="3384124" cy="2007535"/>
          </a:xfrm>
          <a:prstGeom prst="roundRect">
            <a:avLst>
              <a:gd name="adj" fmla="val 6098"/>
            </a:avLst>
          </a:prstGeom>
          <a:noFill/>
          <a:ln>
            <a:solidFill>
              <a:schemeClr val="accent2">
                <a:alpha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0012" tIns="288290" rIns="460012" bIns="71755" numCol="1" spcCol="0" rtlCol="0" fromWordArt="0" anchor="ctr" anchorCtr="0" forceAA="0" compatLnSpc="1">
            <a:noAutofit/>
          </a:bodyPr>
          <a:lstStyle/>
          <a:p>
            <a:pPr lvl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倾力开发的审校系统、审读系统、速读系统、审图系统等核心工具，全方位提升编辑审稿、校对、读图的效率与精准度。</a:t>
            </a:r>
            <a:endParaRPr lang="zh-CN" altLang="en-US" sz="160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6" name="标题"/>
          <p:cNvSpPr/>
          <p:nvPr>
            <p:custDataLst>
              <p:tags r:id="rId5"/>
            </p:custDataLst>
          </p:nvPr>
        </p:nvSpPr>
        <p:spPr>
          <a:xfrm>
            <a:off x="4801377" y="1410398"/>
            <a:ext cx="2646882" cy="64999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AI </a:t>
            </a:r>
            <a:r>
              <a:rPr lang="zh-CN" altLang="en-US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编辑助手</a:t>
            </a:r>
            <a:endParaRPr lang="zh-CN" altLang="en-US" b="1">
              <a:solidFill>
                <a:srgbClr val="FFFFFF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12" name="矩形: 圆角 11"/>
          <p:cNvSpPr/>
          <p:nvPr>
            <p:custDataLst>
              <p:tags r:id="rId6"/>
            </p:custDataLst>
          </p:nvPr>
        </p:nvSpPr>
        <p:spPr>
          <a:xfrm>
            <a:off x="8111430" y="1745087"/>
            <a:ext cx="3384124" cy="2007535"/>
          </a:xfrm>
          <a:prstGeom prst="roundRect">
            <a:avLst>
              <a:gd name="adj" fmla="val 6098"/>
            </a:avLst>
          </a:prstGeom>
          <a:noFill/>
          <a:ln>
            <a:solidFill>
              <a:schemeClr val="accent3">
                <a:alpha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0012" tIns="288290" rIns="460012" bIns="71755" numCol="1" spcCol="0" rtlCol="0" fromWordArt="0" anchor="ctr" anchorCtr="0" forceAA="0" compatLnSpc="1">
            <a:noAutofit/>
          </a:bodyPr>
          <a:lstStyle/>
          <a:p>
            <a:pPr lv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涵盖文件格式转换、公式转码等实用功能，轻松应对编辑过程中的各类格式处理需求。</a:t>
            </a:r>
            <a:endParaRPr lang="zh-CN" altLang="en-US" sz="160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13" name="标题"/>
          <p:cNvSpPr/>
          <p:nvPr>
            <p:custDataLst>
              <p:tags r:id="rId7"/>
            </p:custDataLst>
          </p:nvPr>
        </p:nvSpPr>
        <p:spPr>
          <a:xfrm>
            <a:off x="8480413" y="1410398"/>
            <a:ext cx="2646882" cy="64999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丰富的编辑小工具</a:t>
            </a:r>
            <a:endParaRPr lang="zh-CN" altLang="en-US" b="1">
              <a:solidFill>
                <a:srgbClr val="FFFFFF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18" name="矩形: 圆角 17"/>
          <p:cNvSpPr/>
          <p:nvPr>
            <p:custDataLst>
              <p:tags r:id="rId8"/>
            </p:custDataLst>
          </p:nvPr>
        </p:nvSpPr>
        <p:spPr>
          <a:xfrm>
            <a:off x="692390" y="4337496"/>
            <a:ext cx="5236260" cy="2007498"/>
          </a:xfrm>
          <a:prstGeom prst="roundRect">
            <a:avLst>
              <a:gd name="adj" fmla="val 6098"/>
            </a:avLst>
          </a:prstGeom>
          <a:noFill/>
          <a:ln>
            <a:solidFill>
              <a:schemeClr val="accent4">
                <a:alpha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0012" tIns="288290" rIns="460012" bIns="71755" numCol="1" spcCol="0" rtlCol="0" fromWordArt="0" anchor="ctr" anchorCtr="0" forceAA="0" compatLnSpc="1">
            <a:noAutofit/>
          </a:bodyPr>
          <a:lstStyle/>
          <a:p>
            <a:pPr lv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为大模型深度赋能，接入专属知识库内容作为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 “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参考书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”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，确保</a:t>
            </a:r>
            <a:r>
              <a:rPr lang="en-US" altLang="zh-CN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 AI </a:t>
            </a: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输出内容贴合行业规范与企业专属标准。</a:t>
            </a:r>
            <a:endParaRPr lang="zh-CN" altLang="en-US" sz="16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19" name="标题"/>
          <p:cNvSpPr/>
          <p:nvPr>
            <p:custDataLst>
              <p:tags r:id="rId9"/>
            </p:custDataLst>
          </p:nvPr>
        </p:nvSpPr>
        <p:spPr>
          <a:xfrm>
            <a:off x="1987324" y="4012334"/>
            <a:ext cx="2646882" cy="64999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本地知识库集成</a:t>
            </a:r>
            <a:endParaRPr lang="zh-CN" altLang="en-US" b="1">
              <a:solidFill>
                <a:srgbClr val="FFFFFF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1" name="矩形: 圆角 20"/>
          <p:cNvSpPr/>
          <p:nvPr>
            <p:custDataLst>
              <p:tags r:id="rId10"/>
            </p:custDataLst>
          </p:nvPr>
        </p:nvSpPr>
        <p:spPr>
          <a:xfrm>
            <a:off x="6253177" y="4337496"/>
            <a:ext cx="5236260" cy="2007498"/>
          </a:xfrm>
          <a:prstGeom prst="roundRect">
            <a:avLst>
              <a:gd name="adj" fmla="val 6098"/>
            </a:avLst>
          </a:prstGeom>
          <a:noFill/>
          <a:ln>
            <a:solidFill>
              <a:schemeClr val="accent5">
                <a:alpha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460012" tIns="288290" rIns="460012" bIns="71755" numCol="1" spcCol="0" rtlCol="0" fromWordArt="0" anchor="ctr" anchorCtr="0" forceAA="0" compatLnSpc="1">
            <a:noAutofit/>
          </a:bodyPr>
          <a:lstStyle/>
          <a:p>
            <a:pPr lv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6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ea"/>
                <a:cs typeface="+mn-ea"/>
                <a:sym typeface="+mn-ea"/>
              </a:rPr>
              <a:t>智能管理编辑的素材内容，实现素材的高效分类、检索与复用，助力内容创作提质增效。</a:t>
            </a:r>
            <a:endParaRPr lang="zh-CN" altLang="en-US" sz="16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22" name="标题"/>
          <p:cNvSpPr/>
          <p:nvPr>
            <p:custDataLst>
              <p:tags r:id="rId11"/>
            </p:custDataLst>
          </p:nvPr>
        </p:nvSpPr>
        <p:spPr>
          <a:xfrm>
            <a:off x="7548111" y="4012334"/>
            <a:ext cx="2646882" cy="649995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FFFF"/>
                </a:solidFill>
                <a:uFillTx/>
                <a:latin typeface="+mn-ea"/>
                <a:cs typeface="+mn-ea"/>
                <a:sym typeface="+mn-ea"/>
              </a:rPr>
              <a:t>个人素材库</a:t>
            </a:r>
            <a:endParaRPr lang="zh-CN" altLang="en-US" b="1">
              <a:solidFill>
                <a:srgbClr val="FFFFFF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605155" y="182245"/>
            <a:ext cx="5955665" cy="132588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五、首阳文正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4.0——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稳定可靠的编辑工具暨质量保障体系</a:t>
            </a:r>
            <a:endParaRPr lang="zh-CN" altLang="en-US" sz="2800"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32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六、几点感想</a:t>
            </a:r>
            <a:endParaRPr lang="zh-CN" altLang="en-US" sz="32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76070"/>
            <a:ext cx="6600190" cy="4351655"/>
          </a:xfrm>
        </p:spPr>
        <p:txBody>
          <a:bodyPr>
            <a:normAutofit fontScale="90000"/>
          </a:bodyPr>
          <a:p>
            <a:pPr>
              <a:lnSpc>
                <a:spcPct val="130000"/>
              </a:lnSpc>
            </a:pPr>
            <a:r>
              <a:rPr lang="zh-CN" altLang="en-US"/>
              <a:t>第一，出版是神圣的事业，出版是智慧的产业，</a:t>
            </a:r>
            <a:r>
              <a:rPr lang="en-US" altLang="zh-CN"/>
              <a:t>AI</a:t>
            </a:r>
            <a:r>
              <a:rPr lang="zh-CN" altLang="en-US"/>
              <a:t>赋能只是助力编辑不是替代编辑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第二，出版一定能在数智时代有所作为，但必须坚守出版的原则，不能被互联网的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避风港原则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误导。</a:t>
            </a:r>
            <a:endParaRPr lang="zh-CN" altLang="en-US"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第三，必须走出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宏大叙事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的误区，垂直垂直再垂直，以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换笔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的思维解放编辑生产力</a:t>
            </a:r>
            <a:endParaRPr lang="en-US" altLang="zh-CN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zh-CN" altLang="en-US"/>
          </a:p>
        </p:txBody>
      </p:sp>
      <p:sp>
        <p:nvSpPr>
          <p:cNvPr id="4" name="圆角矩形标注 3"/>
          <p:cNvSpPr/>
          <p:nvPr/>
        </p:nvSpPr>
        <p:spPr>
          <a:xfrm>
            <a:off x="7588250" y="979805"/>
            <a:ext cx="4337050" cy="2121535"/>
          </a:xfrm>
          <a:prstGeom prst="wedgeRoundRectCallout">
            <a:avLst>
              <a:gd name="adj1" fmla="val -53350"/>
              <a:gd name="adj2" fmla="val -19802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编辑流程的各个环节，</a:t>
            </a:r>
            <a:r>
              <a:rPr lang="en-US" altLang="zh-CN"/>
              <a:t>AIGC</a:t>
            </a:r>
            <a:r>
              <a:rPr lang="zh-CN" altLang="en-US"/>
              <a:t>都是不可替代编辑的。例如，选题策划是编辑、读者、作者心与心的交流，不可能被各类所谓大数据和大模型所取代，更何况</a:t>
            </a:r>
            <a:r>
              <a:rPr lang="zh-CN" altLang="en-US">
                <a:sym typeface="+mn-ea"/>
              </a:rPr>
              <a:t>用</a:t>
            </a:r>
            <a:r>
              <a:rPr lang="zh-CN" altLang="en-US">
                <a:sym typeface="+mn-ea"/>
              </a:rPr>
              <a:t>今天的数据确定明天的</a:t>
            </a:r>
            <a:r>
              <a:rPr lang="zh-CN" altLang="en-US"/>
              <a:t>选题本来就不靠谱。</a:t>
            </a:r>
            <a:endParaRPr lang="zh-CN" altLang="en-US"/>
          </a:p>
        </p:txBody>
      </p:sp>
      <p:sp>
        <p:nvSpPr>
          <p:cNvPr id="5" name="圆角矩形标注 4"/>
          <p:cNvSpPr/>
          <p:nvPr>
            <p:custDataLst>
              <p:tags r:id="rId1"/>
            </p:custDataLst>
          </p:nvPr>
        </p:nvSpPr>
        <p:spPr>
          <a:xfrm>
            <a:off x="7493000" y="3479165"/>
            <a:ext cx="4544060" cy="1882140"/>
          </a:xfrm>
          <a:prstGeom prst="wedgeRoundRectCallout">
            <a:avLst>
              <a:gd name="adj1" fmla="val -52928"/>
              <a:gd name="adj2" fmla="val -18560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>
                <a:solidFill>
                  <a:schemeClr val="lt1"/>
                </a:solidFill>
                <a:sym typeface="+mn-ea"/>
              </a:rPr>
              <a:t>知识信息需求的无限性与知识信息传承可靠性的矛盾，必须依靠出版来解决。印刷术诞生于中国，</a:t>
            </a:r>
            <a:r>
              <a:rPr lang="en-US" altLang="zh-CN">
                <a:solidFill>
                  <a:schemeClr val="lt1"/>
                </a:solidFill>
                <a:sym typeface="+mn-ea"/>
              </a:rPr>
              <a:t>“</a:t>
            </a:r>
            <a:r>
              <a:rPr lang="zh-CN" altLang="en-US">
                <a:solidFill>
                  <a:schemeClr val="lt1"/>
                </a:solidFill>
                <a:sym typeface="+mn-ea"/>
              </a:rPr>
              <a:t>版</a:t>
            </a:r>
            <a:r>
              <a:rPr lang="en-US" altLang="zh-CN">
                <a:solidFill>
                  <a:schemeClr val="lt1"/>
                </a:solidFill>
                <a:sym typeface="+mn-ea"/>
              </a:rPr>
              <a:t>”</a:t>
            </a:r>
            <a:r>
              <a:rPr lang="zh-CN" altLang="en-US">
                <a:solidFill>
                  <a:schemeClr val="lt1"/>
                </a:solidFill>
                <a:sym typeface="+mn-ea"/>
              </a:rPr>
              <a:t>将每一个时代最伟大的文化成果固定下来，通过复制广泛传播，巧妙解决了这对矛盾，这是出版能够屹立不倒的关键所在。</a:t>
            </a: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-109855"/>
            <a:ext cx="10515600" cy="1325563"/>
          </a:xfrm>
        </p:spPr>
        <p:txBody>
          <a:bodyPr vert="horz" wrap="square" lIns="0" tIns="0" rIns="0" bIns="0" rtlCol="0" anchor="b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六、几点感想</a:t>
            </a:r>
            <a:endParaRPr lang="zh-CN" altLang="en-US" sz="3600" dirty="0">
              <a:latin typeface="Arial Black" panose="020B0A04020102020204" charset="0"/>
              <a:ea typeface="微软雅黑" panose="020B0503020204020204" pitchFamily="3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圆角矩形标注 3"/>
          <p:cNvSpPr/>
          <p:nvPr>
            <p:custDataLst>
              <p:tags r:id="rId2"/>
            </p:custDataLst>
          </p:nvPr>
        </p:nvSpPr>
        <p:spPr>
          <a:xfrm>
            <a:off x="7406005" y="1263015"/>
            <a:ext cx="4544060" cy="1882140"/>
          </a:xfrm>
          <a:prstGeom prst="wedgeRoundRectCallout">
            <a:avLst>
              <a:gd name="adj1" fmla="val -52928"/>
              <a:gd name="adj2" fmla="val -18560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>
                <a:solidFill>
                  <a:schemeClr val="lt1"/>
                </a:solidFill>
                <a:sym typeface="+mn-ea"/>
              </a:rPr>
              <a:t>知识信息需求的无限性与知识信息传承可靠性的矛盾，必须依靠出版来解决。印刷术诞生于中国，</a:t>
            </a:r>
            <a:r>
              <a:rPr lang="en-US" altLang="zh-CN">
                <a:solidFill>
                  <a:schemeClr val="lt1"/>
                </a:solidFill>
                <a:sym typeface="+mn-ea"/>
              </a:rPr>
              <a:t>“</a:t>
            </a:r>
            <a:r>
              <a:rPr lang="zh-CN" altLang="en-US">
                <a:solidFill>
                  <a:schemeClr val="lt1"/>
                </a:solidFill>
                <a:sym typeface="+mn-ea"/>
              </a:rPr>
              <a:t>版</a:t>
            </a:r>
            <a:r>
              <a:rPr lang="en-US" altLang="zh-CN">
                <a:solidFill>
                  <a:schemeClr val="lt1"/>
                </a:solidFill>
                <a:sym typeface="+mn-ea"/>
              </a:rPr>
              <a:t>”</a:t>
            </a:r>
            <a:r>
              <a:rPr lang="zh-CN" altLang="en-US">
                <a:solidFill>
                  <a:schemeClr val="lt1"/>
                </a:solidFill>
                <a:sym typeface="+mn-ea"/>
              </a:rPr>
              <a:t>将每一个时代最伟大的文化成果固定下来，通过复制广泛传播，巧妙解决了这对矛盾，这是出版能够屹立不倒的关键所在。</a:t>
            </a: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5" name="圆角矩形标注 4"/>
          <p:cNvSpPr/>
          <p:nvPr>
            <p:custDataLst>
              <p:tags r:id="rId3"/>
            </p:custDataLst>
          </p:nvPr>
        </p:nvSpPr>
        <p:spPr>
          <a:xfrm>
            <a:off x="7406005" y="3505835"/>
            <a:ext cx="4585970" cy="1830705"/>
          </a:xfrm>
          <a:prstGeom prst="wedgeRoundRectCallout">
            <a:avLst>
              <a:gd name="adj1" fmla="val -52928"/>
              <a:gd name="adj2" fmla="val -18560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>
                <a:solidFill>
                  <a:schemeClr val="lt1"/>
                </a:solidFill>
              </a:rPr>
              <a:t>全世界没有一个国家，没有一个执政党，为出版业迎接</a:t>
            </a:r>
            <a:r>
              <a:rPr lang="en-US" altLang="zh-CN">
                <a:solidFill>
                  <a:schemeClr val="lt1"/>
                </a:solidFill>
              </a:rPr>
              <a:t>AI</a:t>
            </a:r>
            <a:r>
              <a:rPr lang="zh-CN" altLang="en-US">
                <a:solidFill>
                  <a:schemeClr val="lt1"/>
                </a:solidFill>
              </a:rPr>
              <a:t>时代发出过纲领性的文件，倾注如此多的关注。没有一个国家的出版业界，针对融合问题进行过如此多的探索。致敬出版人。</a:t>
            </a:r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485775" y="1301750"/>
            <a:ext cx="6708140" cy="4873625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b="1" i="1">
                <a:solidFill>
                  <a:schemeClr val="tx1"/>
                </a:solidFill>
              </a:rPr>
              <a:t> </a:t>
            </a:r>
            <a:r>
              <a:rPr lang="zh-CN" altLang="en-US" sz="2400" b="1" i="1">
                <a:solidFill>
                  <a:schemeClr val="tx1"/>
                </a:solidFill>
              </a:rPr>
              <a:t>迎接数智时代必须走出单纯</a:t>
            </a:r>
            <a:r>
              <a:rPr lang="en-US" altLang="zh-CN" sz="2400" b="1" i="1">
                <a:solidFill>
                  <a:schemeClr val="tx1"/>
                </a:solidFill>
              </a:rPr>
              <a:t>“</a:t>
            </a:r>
            <a:r>
              <a:rPr lang="zh-CN" altLang="en-US" sz="2400" b="1" i="1">
                <a:solidFill>
                  <a:schemeClr val="tx1"/>
                </a:solidFill>
              </a:rPr>
              <a:t>宏大叙事</a:t>
            </a:r>
            <a:r>
              <a:rPr lang="en-US" altLang="zh-CN" sz="2400" b="1" i="1">
                <a:solidFill>
                  <a:schemeClr val="tx1"/>
                </a:solidFill>
              </a:rPr>
              <a:t>”</a:t>
            </a:r>
            <a:r>
              <a:rPr lang="zh-CN" altLang="en-US" sz="2400" b="1" i="1">
                <a:solidFill>
                  <a:schemeClr val="tx1"/>
                </a:solidFill>
              </a:rPr>
              <a:t>的误区</a:t>
            </a:r>
            <a:endParaRPr lang="en-US" altLang="zh-CN" sz="2400" b="1" i="1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21</a:t>
            </a:r>
            <a:r>
              <a:rPr lang="zh-CN" altLang="en-US" sz="2400">
                <a:solidFill>
                  <a:schemeClr val="tx1"/>
                </a:solidFill>
              </a:rPr>
              <a:t>世纪以来，面对不断迭代的技术，不断变化的媒介生态，出版笑看潮起潮落，报纸、广电从兴盛到衰落的二十年里，出版逆势而上，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坚守本分，傲然挺立。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r>
              <a:rPr lang="en-US" altLang="zh-CN" sz="2400">
                <a:solidFill>
                  <a:schemeClr val="tx1"/>
                </a:solidFill>
                <a:sym typeface="+mn-ea"/>
              </a:rPr>
              <a:t>21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世纪第二个十年，移动互联网技术与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AIGC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交相辉映，出版必须全面变革，从顶层设计到基层实践，深度融合已经形成共识。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endParaRPr lang="zh-CN" altLang="en-US" sz="2400">
              <a:solidFill>
                <a:schemeClr val="tx1"/>
              </a:solidFill>
            </a:endParaRPr>
          </a:p>
          <a:p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1180" y="266065"/>
            <a:ext cx="8351520" cy="720090"/>
          </a:xfrm>
        </p:spPr>
        <p:txBody>
          <a:bodyPr vert="horz" wrap="square" lIns="0" tIns="0" rIns="0" bIns="0" rtlCol="0" anchor="b"/>
          <a:lstStyle/>
          <a:p>
            <a:pPr lvl="0" algn="l">
              <a:buClrTx/>
              <a:buSzTx/>
              <a:buFontTx/>
            </a:pPr>
            <a:r>
              <a:rPr lang="zh-CN" altLang="en-US" sz="40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六、几点感想</a:t>
            </a:r>
            <a:endParaRPr lang="zh-CN" altLang="en-US" sz="4000" dirty="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82320" y="3081655"/>
            <a:ext cx="8161020" cy="3335020"/>
          </a:xfrm>
          <a:prstGeom prst="rect">
            <a:avLst/>
          </a:prstGeom>
        </p:spPr>
      </p:pic>
      <p:sp>
        <p:nvSpPr>
          <p:cNvPr id="6" name="圆角矩形标注 5"/>
          <p:cNvSpPr/>
          <p:nvPr>
            <p:custDataLst>
              <p:tags r:id="rId4"/>
            </p:custDataLst>
          </p:nvPr>
        </p:nvSpPr>
        <p:spPr>
          <a:xfrm>
            <a:off x="8902700" y="2865120"/>
            <a:ext cx="3176270" cy="3202940"/>
          </a:xfrm>
          <a:prstGeom prst="wedgeRoundRectCallout">
            <a:avLst>
              <a:gd name="adj1" fmla="val -52117"/>
              <a:gd name="adj2" fmla="val -18917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800">
                <a:solidFill>
                  <a:schemeClr val="lt1"/>
                </a:solidFill>
                <a:sym typeface="+mn-ea"/>
              </a:rPr>
              <a:t>首阳文正系统助力编辑，可将很多出版社</a:t>
            </a:r>
            <a:r>
              <a:rPr lang="en-US" altLang="zh-CN" sz="1800">
                <a:solidFill>
                  <a:schemeClr val="lt1"/>
                </a:solidFill>
                <a:sym typeface="+mn-ea"/>
              </a:rPr>
              <a:t>“</a:t>
            </a:r>
            <a:r>
              <a:rPr lang="zh-CN" altLang="en-US" sz="1800">
                <a:solidFill>
                  <a:schemeClr val="lt1"/>
                </a:solidFill>
                <a:sym typeface="+mn-ea"/>
              </a:rPr>
              <a:t>走形式</a:t>
            </a:r>
            <a:r>
              <a:rPr lang="en-US" altLang="zh-CN" sz="1800">
                <a:solidFill>
                  <a:schemeClr val="lt1"/>
                </a:solidFill>
                <a:sym typeface="+mn-ea"/>
              </a:rPr>
              <a:t>”</a:t>
            </a:r>
            <a:r>
              <a:rPr lang="zh-CN" altLang="en-US" sz="1800">
                <a:solidFill>
                  <a:schemeClr val="lt1"/>
                </a:solidFill>
                <a:sym typeface="+mn-ea"/>
              </a:rPr>
              <a:t>的审稿三审制落在实处；助力编辑部主任、总（副）编辑减轻</a:t>
            </a:r>
            <a:r>
              <a:rPr lang="en-US" altLang="zh-CN" sz="1800">
                <a:solidFill>
                  <a:schemeClr val="lt1"/>
                </a:solidFill>
                <a:sym typeface="+mn-ea"/>
              </a:rPr>
              <a:t>“金字塔”形</a:t>
            </a:r>
            <a:r>
              <a:rPr lang="zh-CN" altLang="en-US" sz="1800">
                <a:solidFill>
                  <a:schemeClr val="lt1"/>
                </a:solidFill>
                <a:sym typeface="+mn-ea"/>
              </a:rPr>
              <a:t>审稿制度给予他们的繁重的复审终审负担，有更多时间和精力进行管理和战略决策；与出版社云因等链接，让出版质量管理进入</a:t>
            </a:r>
            <a:r>
              <a:rPr lang="en-US" altLang="zh-CN" sz="1800">
                <a:solidFill>
                  <a:schemeClr val="lt1"/>
                </a:solidFill>
                <a:sym typeface="+mn-ea"/>
              </a:rPr>
              <a:t>AI</a:t>
            </a:r>
            <a:r>
              <a:rPr lang="zh-CN" altLang="en-US" sz="1800">
                <a:solidFill>
                  <a:schemeClr val="lt1"/>
                </a:solidFill>
                <a:sym typeface="+mn-ea"/>
              </a:rPr>
              <a:t>时代。</a:t>
            </a:r>
            <a:endParaRPr lang="zh-CN" altLang="en-US" sz="1800">
              <a:solidFill>
                <a:schemeClr val="lt1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4598670" y="4966970"/>
            <a:ext cx="930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rgbClr val="FF0000"/>
                </a:solidFill>
              </a:rPr>
              <a:t>AIGC</a:t>
            </a:r>
            <a:r>
              <a:rPr lang="zh-CN" altLang="en-US" sz="1200">
                <a:solidFill>
                  <a:srgbClr val="FF0000"/>
                </a:solidFill>
              </a:rPr>
              <a:t>辅助校是非</a:t>
            </a:r>
            <a:endParaRPr lang="zh-CN" altLang="en-US" sz="1200">
              <a:solidFill>
                <a:srgbClr val="FF0000"/>
              </a:solidFill>
            </a:endParaRPr>
          </a:p>
        </p:txBody>
      </p:sp>
      <p:sp>
        <p:nvSpPr>
          <p:cNvPr id="14" name="内容占位符 2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695960" y="1301750"/>
            <a:ext cx="10618470" cy="1612900"/>
          </a:xfrm>
          <a:prstGeom prst="rect">
            <a:avLst/>
          </a:prstGeom>
        </p:spPr>
        <p:txBody>
          <a:bodyPr vert="horz" wrap="square" lIns="0" tIns="0" rIns="0" bIns="0" rtlCol="0">
            <a:normAutofit fontScale="90000" lnSpcReduction="2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chemeClr val="tx1"/>
                </a:solidFill>
              </a:rPr>
              <a:t>第四，</a:t>
            </a:r>
            <a:r>
              <a:rPr lang="en-US" altLang="zh-CN">
                <a:solidFill>
                  <a:schemeClr val="tx1"/>
                </a:solidFill>
              </a:rPr>
              <a:t>AIGC</a:t>
            </a:r>
            <a:r>
              <a:rPr lang="zh-CN" altLang="en-US">
                <a:solidFill>
                  <a:schemeClr val="tx1"/>
                </a:solidFill>
              </a:rPr>
              <a:t>的出版应用是系统工程，绝不仅仅是审校功能，是真正落实编辑三审制，实现全面质量管理的基础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第五，不改变现有出版流程，给编辑</a:t>
            </a:r>
            <a:r>
              <a:rPr lang="en-US" altLang="zh-CN">
                <a:solidFill>
                  <a:schemeClr val="tx1"/>
                </a:solidFill>
              </a:rPr>
              <a:t>“</a:t>
            </a:r>
            <a:r>
              <a:rPr lang="zh-CN" altLang="en-US">
                <a:solidFill>
                  <a:schemeClr val="tx1"/>
                </a:solidFill>
              </a:rPr>
              <a:t>换笔</a:t>
            </a:r>
            <a:r>
              <a:rPr lang="en-US" altLang="zh-CN">
                <a:solidFill>
                  <a:schemeClr val="tx1"/>
                </a:solidFill>
              </a:rPr>
              <a:t>”</a:t>
            </a:r>
            <a:r>
              <a:rPr lang="zh-CN" altLang="en-US">
                <a:solidFill>
                  <a:schemeClr val="tx1"/>
                </a:solidFill>
              </a:rPr>
              <a:t>，给部主任和总编辑减负，全员润物无声进入</a:t>
            </a:r>
            <a:r>
              <a:rPr lang="en-US" altLang="zh-CN">
                <a:solidFill>
                  <a:schemeClr val="tx1"/>
                </a:solidFill>
              </a:rPr>
              <a:t>AI</a:t>
            </a:r>
            <a:r>
              <a:rPr lang="zh-CN" altLang="en-US">
                <a:solidFill>
                  <a:schemeClr val="tx1"/>
                </a:solidFill>
              </a:rPr>
              <a:t>时代，是成本最低、效率最高的解决方式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6400" y="1161415"/>
            <a:ext cx="10515600" cy="1325563"/>
          </a:xfrm>
        </p:spPr>
        <p:txBody>
          <a:bodyPr/>
          <a:p>
            <a:r>
              <a:rPr lang="zh-CN" altLang="en-US"/>
              <a:t>感谢垂听，多多批评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227830" y="2535555"/>
            <a:ext cx="1366520" cy="383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客服</a:t>
            </a:r>
            <a:r>
              <a:rPr lang="zh-CN"/>
              <a:t>微信</a:t>
            </a:r>
            <a:endParaRPr 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2050" y="3178810"/>
            <a:ext cx="1390650" cy="14954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835" y="3178810"/>
            <a:ext cx="1561465" cy="15500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252980" y="4764405"/>
            <a:ext cx="1931035" cy="12287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915" y="4561840"/>
            <a:ext cx="1499870" cy="134493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598035" y="5993130"/>
            <a:ext cx="2456815" cy="852170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p>
            <a:pPr algn="ctr">
              <a:lnSpc>
                <a:spcPct val="120000"/>
              </a:lnSpc>
            </a:pPr>
            <a:r>
              <a:rPr lang="zh-CN" altLang="en-US" sz="1400" b="1">
                <a:solidFill>
                  <a:schemeClr val="tx1"/>
                </a:solidFill>
                <a:sym typeface="+mn-ea"/>
              </a:rPr>
              <a:t>作为作品的初级符号性知识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tx1"/>
                </a:solidFill>
                <a:sym typeface="+mn-ea"/>
              </a:rPr>
              <a:t>以文字语言等转化为初级符号性知识的作品。</a:t>
            </a:r>
            <a:endParaRPr lang="zh-CN" altLang="en-US" sz="1400">
              <a:solidFill>
                <a:schemeClr val="tx1"/>
              </a:solidFill>
              <a:sym typeface="+mn-ea"/>
            </a:endParaRPr>
          </a:p>
        </p:txBody>
      </p:sp>
      <p:pic>
        <p:nvPicPr>
          <p:cNvPr id="20" name="Picture 14" descr="https://timgsa.baidu.com/timg?image&amp;quality=80&amp;size=b9999_10000&amp;sec=1523423307000&amp;di=006a44a7351355b598b44b9de4bd6254&amp;imgtype=0&amp;src=http%3A%2F%2Fimgsrc.baidu.com%2Fimgad%2Fpic%2Fitem%2F7c1ed21b0ef41bd59392503d5bda81cb38db3d31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685" y="4466590"/>
            <a:ext cx="1896745" cy="126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7291705" y="5612765"/>
            <a:ext cx="244729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chemeClr val="tx1"/>
                </a:solidFill>
                <a:sym typeface="+mn-ea"/>
              </a:rPr>
              <a:t>规制化、系统化符号性知识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  <a:p>
            <a:r>
              <a:rPr lang="zh-CN" altLang="en-US" sz="1400">
                <a:solidFill>
                  <a:schemeClr val="tx1"/>
                </a:solidFill>
                <a:sym typeface="+mn-ea"/>
              </a:rPr>
              <a:t>出版者按照出版规制进行编辑、复制，再以出版物形式呈现的符号性知识，最终完成知识生产。</a:t>
            </a:r>
            <a:endParaRPr lang="zh-CN" altLang="en-US" sz="1400">
              <a:solidFill>
                <a:schemeClr val="tx1"/>
              </a:solidFill>
            </a:endParaRPr>
          </a:p>
          <a:p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>
            <p:custDataLst>
              <p:tags r:id="rId9"/>
            </p:custDataLst>
          </p:nvPr>
        </p:nvSpPr>
        <p:spPr>
          <a:xfrm>
            <a:off x="9173210" y="3358515"/>
            <a:ext cx="2836545" cy="1203325"/>
          </a:xfrm>
          <a:prstGeom prst="wedgeRoundRectCallout">
            <a:avLst>
              <a:gd name="adj1" fmla="val -54487"/>
              <a:gd name="adj2" fmla="val -19076"/>
              <a:gd name="adj3" fmla="val 16667"/>
            </a:avLst>
          </a:prstGeom>
          <a:noFill/>
          <a:ln w="25273" cap="flat">
            <a:solidFill>
              <a:schemeClr val="tx2">
                <a:alpha val="20000"/>
              </a:schemeClr>
            </a:solidFill>
            <a:prstDash val="solid"/>
            <a:miter/>
          </a:ln>
        </p:spPr>
        <p:txBody>
          <a:bodyPr wrap="square" rtlCol="0" anchor="ctr">
            <a:normAutofit/>
          </a:bodyPr>
          <a:p>
            <a:pPr algn="l"/>
            <a:r>
              <a:rPr lang="zh-CN" altLang="en-US" sz="1400" b="1">
                <a:solidFill>
                  <a:schemeClr val="tx1"/>
                </a:solidFill>
                <a:sym typeface="+mn-ea"/>
              </a:rPr>
              <a:t>通过出版，知识从意识形式转化为符号形式，实现其广泛传播、历史积淀与世代继承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9" name="右箭头 8"/>
          <p:cNvSpPr/>
          <p:nvPr>
            <p:custDataLst>
              <p:tags r:id="rId10"/>
            </p:custDataLst>
          </p:nvPr>
        </p:nvSpPr>
        <p:spPr>
          <a:xfrm>
            <a:off x="4399280" y="5341620"/>
            <a:ext cx="747395" cy="220980"/>
          </a:xfrm>
          <a:prstGeom prst="rightArrow">
            <a:avLst/>
          </a:prstGeom>
          <a:noFill/>
          <a:ln w="25273" cap="flat">
            <a:solidFill>
              <a:srgbClr val="FF0000">
                <a:alpha val="20000"/>
              </a:srgbClr>
            </a:solidFill>
            <a:prstDash val="solid"/>
            <a:miter/>
          </a:ln>
        </p:spPr>
        <p:txBody>
          <a:bodyPr rtlCol="0" anchor="ctr"/>
          <a:p>
            <a:pPr algn="l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0" name="右箭头 9"/>
          <p:cNvSpPr/>
          <p:nvPr>
            <p:custDataLst>
              <p:tags r:id="rId11"/>
            </p:custDataLst>
          </p:nvPr>
        </p:nvSpPr>
        <p:spPr>
          <a:xfrm>
            <a:off x="7009765" y="5283200"/>
            <a:ext cx="747395" cy="220980"/>
          </a:xfrm>
          <a:prstGeom prst="rightArrow">
            <a:avLst/>
          </a:prstGeom>
          <a:noFill/>
          <a:ln w="25273" cap="flat">
            <a:solidFill>
              <a:srgbClr val="FF0000">
                <a:alpha val="20000"/>
              </a:srgbClr>
            </a:solidFill>
            <a:prstDash val="solid"/>
            <a:miter/>
          </a:ln>
        </p:spPr>
        <p:txBody>
          <a:bodyPr rtlCol="0" anchor="ctr"/>
          <a:p>
            <a:pPr algn="l"/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3" name="肘形连接符 12"/>
          <p:cNvCxnSpPr>
            <a:stCxn id="20" idx="0"/>
          </p:cNvCxnSpPr>
          <p:nvPr>
            <p:custDataLst>
              <p:tags r:id="rId12"/>
            </p:custDataLst>
          </p:nvPr>
        </p:nvCxnSpPr>
        <p:spPr>
          <a:xfrm rot="16200000" flipH="1" flipV="1">
            <a:off x="5945505" y="1739900"/>
            <a:ext cx="170180" cy="5623560"/>
          </a:xfrm>
          <a:prstGeom prst="bentConnector3">
            <a:avLst>
              <a:gd name="adj1" fmla="val -139925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4272915" y="4866640"/>
            <a:ext cx="1015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chemeClr val="accent1"/>
                </a:solidFill>
              </a:rPr>
              <a:t>知识生产</a:t>
            </a:r>
            <a:endParaRPr lang="zh-CN" altLang="en-US" sz="1600">
              <a:solidFill>
                <a:schemeClr val="accent1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6931025" y="4837430"/>
            <a:ext cx="10153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chemeClr val="accent1"/>
                </a:solidFill>
              </a:rPr>
              <a:t>知识生产</a:t>
            </a:r>
            <a:endParaRPr lang="zh-CN" altLang="en-US" sz="1600">
              <a:solidFill>
                <a:schemeClr val="accent1"/>
              </a:solidFill>
            </a:endParaRPr>
          </a:p>
        </p:txBody>
      </p:sp>
      <p:sp>
        <p:nvSpPr>
          <p:cNvPr id="18" name="圆角矩形标注 17"/>
          <p:cNvSpPr/>
          <p:nvPr>
            <p:custDataLst>
              <p:tags r:id="rId15"/>
            </p:custDataLst>
          </p:nvPr>
        </p:nvSpPr>
        <p:spPr>
          <a:xfrm>
            <a:off x="59690" y="3232785"/>
            <a:ext cx="2501900" cy="1696720"/>
          </a:xfrm>
          <a:prstGeom prst="wedgeRoundRectCallout">
            <a:avLst>
              <a:gd name="adj1" fmla="val 54185"/>
              <a:gd name="adj2" fmla="val -10254"/>
              <a:gd name="adj3" fmla="val 16667"/>
            </a:avLst>
          </a:prstGeom>
          <a:noFill/>
          <a:ln w="25273" cap="flat">
            <a:solidFill>
              <a:schemeClr val="tx2">
                <a:alpha val="20000"/>
              </a:schemeClr>
            </a:solidFill>
            <a:prstDash val="solid"/>
            <a:miter/>
          </a:ln>
        </p:spPr>
        <p:txBody>
          <a:bodyPr wrap="square" rtlCol="0" anchor="ctr"/>
          <a:p>
            <a:pPr algn="just"/>
            <a:r>
              <a:rPr lang="zh-CN" altLang="en-US" sz="1400" b="1">
                <a:solidFill>
                  <a:schemeClr val="tx1"/>
                </a:solidFill>
                <a:sym typeface="+mn-ea"/>
              </a:rPr>
              <a:t>借助发行等特定的传播渠道，出版为社会提供了知识服务，将知识的符号形式再次转化为意识形式，使知识从载体进入人们的头脑，转化为个体或集体的意识内容，进而成为推动知识创新的源泉。</a:t>
            </a:r>
            <a:endParaRPr lang="zh-CN" altLang="en-US" sz="1400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11" name="圆角矩形标注 10"/>
          <p:cNvSpPr/>
          <p:nvPr>
            <p:custDataLst>
              <p:tags r:id="rId16"/>
            </p:custDataLst>
          </p:nvPr>
        </p:nvSpPr>
        <p:spPr>
          <a:xfrm>
            <a:off x="7893685" y="1606550"/>
            <a:ext cx="4208145" cy="1602105"/>
          </a:xfrm>
          <a:prstGeom prst="wedgeRoundRectCallout">
            <a:avLst>
              <a:gd name="adj1" fmla="val -55755"/>
              <a:gd name="adj2" fmla="val -2561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just"/>
            <a:r>
              <a:rPr lang="zh-CN" altLang="en-US" sz="1600">
                <a:solidFill>
                  <a:schemeClr val="lt1"/>
                </a:solidFill>
              </a:rPr>
              <a:t>有了</a:t>
            </a:r>
            <a:r>
              <a:rPr lang="en-US" altLang="zh-CN" sz="1600">
                <a:solidFill>
                  <a:schemeClr val="lt1"/>
                </a:solidFill>
              </a:rPr>
              <a:t>“</a:t>
            </a:r>
            <a:r>
              <a:rPr lang="zh-CN" altLang="en-US" sz="1600">
                <a:solidFill>
                  <a:schemeClr val="lt1"/>
                </a:solidFill>
              </a:rPr>
              <a:t>版</a:t>
            </a:r>
            <a:r>
              <a:rPr lang="en-US" altLang="zh-CN" sz="1600">
                <a:solidFill>
                  <a:schemeClr val="lt1"/>
                </a:solidFill>
              </a:rPr>
              <a:t>”</a:t>
            </a:r>
            <a:r>
              <a:rPr lang="zh-CN" altLang="en-US" sz="1600">
                <a:solidFill>
                  <a:schemeClr val="lt1"/>
                </a:solidFill>
              </a:rPr>
              <a:t>，才有出版活动，人类的思想和知识才能稳定传播和永续传承。印刷术是中国贡献给人类最伟大的发明，</a:t>
            </a:r>
            <a:r>
              <a:rPr lang="zh-CN" altLang="en-US" sz="1600">
                <a:solidFill>
                  <a:schemeClr val="lt1"/>
                </a:solidFill>
                <a:sym typeface="+mn-ea"/>
              </a:rPr>
              <a:t>在雕版印刷技术面前，</a:t>
            </a:r>
            <a:r>
              <a:rPr lang="zh-CN" altLang="en-US" sz="1600">
                <a:solidFill>
                  <a:schemeClr val="lt1"/>
                </a:solidFill>
              </a:rPr>
              <a:t>移动互联网、人工智能等所谓</a:t>
            </a:r>
            <a:r>
              <a:rPr lang="en-US" altLang="zh-CN" sz="1600">
                <a:solidFill>
                  <a:schemeClr val="lt1"/>
                </a:solidFill>
              </a:rPr>
              <a:t>“</a:t>
            </a:r>
            <a:r>
              <a:rPr lang="zh-CN" altLang="en-US" sz="1600">
                <a:solidFill>
                  <a:schemeClr val="lt1"/>
                </a:solidFill>
              </a:rPr>
              <a:t>新技术</a:t>
            </a:r>
            <a:r>
              <a:rPr lang="en-US" altLang="zh-CN" sz="1600">
                <a:solidFill>
                  <a:schemeClr val="lt1"/>
                </a:solidFill>
              </a:rPr>
              <a:t>”</a:t>
            </a:r>
            <a:r>
              <a:rPr lang="zh-CN" altLang="en-US" sz="1600">
                <a:solidFill>
                  <a:schemeClr val="lt1"/>
                </a:solidFill>
              </a:rPr>
              <a:t>都不值得炫耀。</a:t>
            </a:r>
            <a:endParaRPr lang="zh-CN" altLang="en-US" sz="1600">
              <a:solidFill>
                <a:schemeClr val="lt1"/>
              </a:solidFill>
            </a:endParaRPr>
          </a:p>
        </p:txBody>
      </p:sp>
      <p:sp>
        <p:nvSpPr>
          <p:cNvPr id="23" name="内容占位符 2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651510" y="1456690"/>
            <a:ext cx="6911975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>
                <a:solidFill>
                  <a:schemeClr val="tx1"/>
                </a:solidFill>
                <a:sym typeface="+mn-ea"/>
              </a:rPr>
              <a:t>出版的本质是通过规制化复制作品，以发行这种特定的销售方式，使知识在意识性与符号性循环中不断积累提升，成为人类文明发展的不竭动力，当然也赋予出版知识服务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生产服务一体化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的天然禀赋。</a:t>
            </a:r>
            <a:endParaRPr lang="zh-CN" altLang="en-US" sz="2000">
              <a:solidFill>
                <a:schemeClr val="tx1"/>
              </a:solidFill>
            </a:endParaRPr>
          </a:p>
          <a:p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3" name="标题 2"/>
          <p:cNvSpPr/>
          <p:nvPr>
            <p:ph type="title"/>
            <p:custDataLst>
              <p:tags r:id="rId18"/>
            </p:custDataLst>
          </p:nvPr>
        </p:nvSpPr>
        <p:spPr>
          <a:xfrm>
            <a:off x="597535" y="280670"/>
            <a:ext cx="6333490" cy="1325880"/>
          </a:xfrm>
        </p:spPr>
        <p:txBody>
          <a:bodyPr/>
          <a:p>
            <a:pPr>
              <a:lnSpc>
                <a:spcPct val="11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一、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时代编辑需要什么样的笔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——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出版协作平台开发的动机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9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圆角矩形标注 14"/>
          <p:cNvSpPr/>
          <p:nvPr>
            <p:custDataLst>
              <p:tags r:id="rId1"/>
            </p:custDataLst>
          </p:nvPr>
        </p:nvSpPr>
        <p:spPr>
          <a:xfrm>
            <a:off x="8046085" y="1024890"/>
            <a:ext cx="3776345" cy="2460625"/>
          </a:xfrm>
          <a:prstGeom prst="wedgeRoundRectCallout">
            <a:avLst>
              <a:gd name="adj1" fmla="val -54311"/>
              <a:gd name="adj2" fmla="val -12613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rmAutofit fontScale="90000"/>
          </a:bodyPr>
          <a:p>
            <a:pPr algn="l">
              <a:lnSpc>
                <a:spcPct val="110000"/>
              </a:lnSpc>
            </a:pPr>
            <a:r>
              <a:rPr lang="zh-CN" altLang="en-US">
                <a:solidFill>
                  <a:schemeClr val="lt1"/>
                </a:solidFill>
                <a:sym typeface="+mn-ea"/>
              </a:rPr>
              <a:t>规制即按照一个时代文化标准、意识形态标准、学术标准、语言文字标准选择最优知识成果，通过编辑加工使其系统化，以制版复制的方式确保知识生产传播的稳定可靠。印刷时代如此，互联网人工智能时代也应如此。</a:t>
            </a: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08" y="3983684"/>
            <a:ext cx="1182787" cy="1060958"/>
          </a:xfrm>
          <a:prstGeom prst="rect">
            <a:avLst/>
          </a:prstGeom>
        </p:spPr>
      </p:pic>
      <p:pic>
        <p:nvPicPr>
          <p:cNvPr id="18" name="Picture 2" descr="https://timgsa.baidu.com/timg?image&amp;quality=80&amp;size=b9999_10000&amp;sec=1523422642145&amp;di=88a97b01e05f83f227f965fb68c56431&amp;imgtype=0&amp;src=http%3A%2F%2Ff.hiphotos.baidu.com%2Fexp%2Fw%3D500%2Fsign%3D72b70f07ae345982c58ae5923cf5310b%2F8d5494eef01f3a29c89f4ebd9a25bc315c607c6a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763" y="3985584"/>
            <a:ext cx="1042380" cy="105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timgsa.baidu.com/timg?image&amp;quality=80&amp;size=b9999_10000&amp;sec=1523423164695&amp;di=a4684c35c94b2d0812aad1b0e74491ba&amp;imgtype=0&amp;src=http%3A%2F%2Fwww.kfzimg.com%2FG00%2FM00%2F6A%2FC3%2FoYYBAFbuJkyARe8yAACzpR2FyM8601_b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31" y="4000066"/>
            <a:ext cx="1392769" cy="104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https://timgsa.baidu.com/timg?image&amp;quality=80&amp;size=b9999_10000&amp;sec=1523423307000&amp;di=006a44a7351355b598b44b9de4bd6254&amp;imgtype=0&amp;src=http%3A%2F%2Fimgsrc.baidu.com%2Fimgad%2Fpic%2Fitem%2F7c1ed21b0ef41bd59392503d5bda81cb38db3d31.jp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598" y="4068660"/>
            <a:ext cx="1440160" cy="96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3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264160" y="3234690"/>
            <a:ext cx="7400290" cy="6191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zh-CN" altLang="zh-CN">
              <a:latin typeface="+mn-ea"/>
              <a:cs typeface="Arial" panose="020B0604020202020204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25120" y="3218815"/>
            <a:ext cx="1913255" cy="6191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zh-CN" altLang="zh-CN">
              <a:latin typeface="+mn-ea"/>
              <a:cs typeface="Arial" panose="020B0604020202020204" pitchFamily="34" charset="0"/>
            </a:endParaRPr>
          </a:p>
        </p:txBody>
      </p:sp>
      <p:sp>
        <p:nvSpPr>
          <p:cNvPr id="23" name="AutoShape 6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 rot="5400000">
            <a:off x="2138680" y="3439160"/>
            <a:ext cx="288925" cy="1905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zh-CN" altLang="zh-CN">
              <a:latin typeface="+mn-ea"/>
              <a:cs typeface="Arial" panose="020B0604020202020204" pitchFamily="34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2239636" y="3350584"/>
            <a:ext cx="1676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审稿编辑加工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25" name="Rectangle 8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347336" y="3325184"/>
            <a:ext cx="1836737" cy="36830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outerShdw dist="17961" dir="2700000" algn="ctr" rotWithShape="0">
              <a:srgbClr val="003300"/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选题策划组稿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26" name="AutoShape 9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811261" y="3385509"/>
            <a:ext cx="368300" cy="273050"/>
          </a:xfrm>
          <a:prstGeom prst="rightArrow">
            <a:avLst>
              <a:gd name="adj1" fmla="val 50000"/>
              <a:gd name="adj2" fmla="val 6046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noFill/>
            <a:miter lim="800000"/>
          </a:ln>
          <a:effectLst>
            <a:outerShdw dist="28398" dir="1593903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ea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4190365" y="3350895"/>
            <a:ext cx="136144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校对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28" name="AutoShape 11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5805170" y="3385820"/>
            <a:ext cx="403225" cy="273050"/>
          </a:xfrm>
          <a:prstGeom prst="rightArrow">
            <a:avLst>
              <a:gd name="adj1" fmla="val 50000"/>
              <a:gd name="adj2" fmla="val 6046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noFill/>
            <a:miter lim="800000"/>
          </a:ln>
          <a:effectLst>
            <a:outerShdw dist="28398" dir="1593903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ea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6095038" y="2481269"/>
            <a:ext cx="1676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复制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0" name="Text Box 24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263857" y="5543835"/>
            <a:ext cx="1614488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1600" dirty="0" smtClean="0">
                <a:solidFill>
                  <a:schemeClr val="dk1"/>
                </a:solidFill>
                <a:latin typeface="+mn-lt"/>
              </a:rPr>
              <a:t>以</a:t>
            </a:r>
            <a:r>
              <a:rPr lang="zh-CN" altLang="zh-CN" sz="1600" dirty="0">
                <a:solidFill>
                  <a:schemeClr val="dk1"/>
                </a:solidFill>
                <a:latin typeface="+mn-lt"/>
              </a:rPr>
              <a:t>正确的文化价值取向策划选题</a:t>
            </a:r>
            <a:r>
              <a:rPr lang="zh-CN" altLang="zh-CN" sz="1600" dirty="0" smtClean="0">
                <a:solidFill>
                  <a:schemeClr val="dk1"/>
                </a:solidFill>
                <a:latin typeface="+mn-lt"/>
              </a:rPr>
              <a:t>组稿</a:t>
            </a:r>
            <a:endParaRPr lang="zh-CN" altLang="zh-CN" sz="1600" dirty="0" smtClean="0">
              <a:solidFill>
                <a:schemeClr val="dk1"/>
              </a:solidFill>
              <a:latin typeface="+mn-lt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" name="Text Box 24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gray">
          <a:xfrm>
            <a:off x="176520" y="5174504"/>
            <a:ext cx="1614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Char char="•"/>
            </a:pPr>
            <a:r>
              <a:rPr lang="en-US" altLang="zh-CN" dirty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dirty="0" smtClean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稿本</a:t>
            </a:r>
            <a:endParaRPr lang="zh-CN" altLang="en-US" dirty="0" smtClean="0">
              <a:solidFill>
                <a:schemeClr val="dk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2" name="Text Box 24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2201053" y="5148360"/>
            <a:ext cx="1614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Char char="•"/>
            </a:pPr>
            <a:r>
              <a:rPr lang="en-US" altLang="zh-CN" dirty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dirty="0" smtClean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范本</a:t>
            </a:r>
            <a:endParaRPr lang="zh-CN" altLang="en-US" dirty="0" smtClean="0">
              <a:solidFill>
                <a:schemeClr val="dk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3" name="Text Box 24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6054070" y="5158629"/>
            <a:ext cx="1614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Char char="•"/>
            </a:pPr>
            <a:r>
              <a:rPr lang="en-US" altLang="zh-CN" dirty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dirty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产品</a:t>
            </a:r>
            <a:endParaRPr lang="zh-CN" altLang="en-US" dirty="0">
              <a:solidFill>
                <a:schemeClr val="dk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4" name="Text Box 24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4127808" y="5174503"/>
            <a:ext cx="1614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Char char="•"/>
            </a:pPr>
            <a:r>
              <a:rPr lang="en-US" altLang="zh-CN" dirty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zh-CN" altLang="en-US" dirty="0" smtClean="0">
                <a:solidFill>
                  <a:schemeClr val="dk1"/>
                </a:solidFill>
                <a:latin typeface="+mn-ea"/>
                <a:cs typeface="Arial" panose="020B0604020202020204" pitchFamily="34" charset="0"/>
              </a:rPr>
              <a:t>样本</a:t>
            </a:r>
            <a:endParaRPr lang="zh-CN" altLang="en-US" dirty="0" smtClean="0">
              <a:solidFill>
                <a:schemeClr val="dk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6178480" y="5527324"/>
            <a:ext cx="1614488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1600" dirty="0" smtClean="0">
                <a:solidFill>
                  <a:schemeClr val="dk1"/>
                </a:solidFill>
                <a:latin typeface="+mn-lt"/>
              </a:rPr>
              <a:t>按照</a:t>
            </a:r>
            <a:r>
              <a:rPr lang="zh-CN" altLang="en-US" sz="1600" dirty="0" smtClean="0">
                <a:solidFill>
                  <a:schemeClr val="dk1"/>
                </a:solidFill>
                <a:latin typeface="+mn-lt"/>
              </a:rPr>
              <a:t>标准模板复制产品</a:t>
            </a:r>
            <a:endParaRPr lang="zh-CN" altLang="en-US" sz="1600" dirty="0" smtClean="0">
              <a:solidFill>
                <a:schemeClr val="dk1"/>
              </a:solidFill>
              <a:latin typeface="+mn-lt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6" name="Text Box 24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4233248" y="5543834"/>
            <a:ext cx="16144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1600" dirty="0">
                <a:solidFill>
                  <a:schemeClr val="dk1"/>
                </a:solidFill>
                <a:latin typeface="+mn-lt"/>
              </a:rPr>
              <a:t>按照各类知识文化标准编校</a:t>
            </a:r>
            <a:r>
              <a:rPr lang="zh-CN" altLang="zh-CN" sz="1600" dirty="0" smtClean="0">
                <a:solidFill>
                  <a:schemeClr val="dk1"/>
                </a:solidFill>
                <a:latin typeface="+mn-lt"/>
              </a:rPr>
              <a:t>加工</a:t>
            </a:r>
            <a:r>
              <a:rPr lang="en-US" altLang="zh-CN" sz="1600" dirty="0" smtClean="0">
                <a:solidFill>
                  <a:schemeClr val="dk1"/>
                </a:solidFill>
                <a:latin typeface="+mn-lt"/>
              </a:rPr>
              <a:t>,</a:t>
            </a:r>
            <a:r>
              <a:rPr lang="zh-CN" altLang="en-US" sz="1600" dirty="0" smtClean="0">
                <a:solidFill>
                  <a:schemeClr val="dk1"/>
                </a:solidFill>
                <a:latin typeface="+mn-lt"/>
              </a:rPr>
              <a:t>比照复制标准修订标准模板</a:t>
            </a:r>
            <a:endParaRPr lang="zh-CN" altLang="en-US" sz="1600" dirty="0" smtClean="0">
              <a:solidFill>
                <a:schemeClr val="dk1"/>
              </a:solidFill>
              <a:latin typeface="+mn-lt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7" name="Text Box 24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2260106" y="5556811"/>
            <a:ext cx="1614488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zh-CN" sz="1600" dirty="0">
                <a:solidFill>
                  <a:schemeClr val="dk1"/>
                </a:solidFill>
                <a:latin typeface="+mn-lt"/>
              </a:rPr>
              <a:t>按照各类知识文化标准编校</a:t>
            </a:r>
            <a:r>
              <a:rPr lang="zh-CN" altLang="zh-CN" sz="1600" dirty="0" smtClean="0">
                <a:solidFill>
                  <a:schemeClr val="dk1"/>
                </a:solidFill>
                <a:latin typeface="+mn-lt"/>
              </a:rPr>
              <a:t>加工</a:t>
            </a:r>
            <a:r>
              <a:rPr lang="zh-CN" altLang="en-US" sz="1600" dirty="0" smtClean="0">
                <a:solidFill>
                  <a:schemeClr val="dk1"/>
                </a:solidFill>
                <a:latin typeface="+mn-lt"/>
              </a:rPr>
              <a:t>，提供复制标准</a:t>
            </a:r>
            <a:endParaRPr lang="zh-CN" altLang="en-US" sz="1600" dirty="0" smtClean="0">
              <a:solidFill>
                <a:schemeClr val="dk1"/>
              </a:solidFill>
              <a:latin typeface="+mn-lt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8" name="圆角矩形标注 37"/>
          <p:cNvSpPr/>
          <p:nvPr>
            <p:custDataLst>
              <p:tags r:id="rId27"/>
            </p:custDataLst>
          </p:nvPr>
        </p:nvSpPr>
        <p:spPr>
          <a:xfrm>
            <a:off x="8169275" y="3685540"/>
            <a:ext cx="3802380" cy="2620010"/>
          </a:xfrm>
          <a:prstGeom prst="wedgeRoundRectCallout">
            <a:avLst>
              <a:gd name="adj1" fmla="val -54311"/>
              <a:gd name="adj2" fmla="val -12613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rmAutofit lnSpcReduction="20000"/>
          </a:bodyPr>
          <a:p>
            <a:pPr algn="l">
              <a:lnSpc>
                <a:spcPct val="110000"/>
              </a:lnSpc>
            </a:pPr>
            <a:r>
              <a:rPr lang="zh-CN" altLang="en-US">
                <a:solidFill>
                  <a:schemeClr val="lt1"/>
                </a:solidFill>
              </a:rPr>
              <a:t>东汉造纸术、隋末唐初雕版印刷术两项伟大的发明，奠定了以印刷复制为主的</a:t>
            </a:r>
            <a:r>
              <a:rPr lang="en-US" altLang="zh-CN">
                <a:solidFill>
                  <a:schemeClr val="lt1"/>
                </a:solidFill>
              </a:rPr>
              <a:t>“</a:t>
            </a:r>
            <a:r>
              <a:rPr lang="zh-CN" altLang="en-US">
                <a:solidFill>
                  <a:schemeClr val="lt1"/>
                </a:solidFill>
              </a:rPr>
              <a:t>传统出版</a:t>
            </a:r>
            <a:r>
              <a:rPr lang="en-US" altLang="zh-CN">
                <a:solidFill>
                  <a:schemeClr val="lt1"/>
                </a:solidFill>
              </a:rPr>
              <a:t>”</a:t>
            </a:r>
            <a:r>
              <a:rPr lang="zh-CN" altLang="en-US">
                <a:solidFill>
                  <a:schemeClr val="lt1"/>
                </a:solidFill>
              </a:rPr>
              <a:t>的技术基础和工艺基础，</a:t>
            </a:r>
            <a:r>
              <a:rPr lang="zh-CN" altLang="en-US" b="1">
                <a:solidFill>
                  <a:schemeClr val="lt1"/>
                </a:solidFill>
              </a:rPr>
              <a:t>解决了社会知识信息需求无限性与</a:t>
            </a:r>
            <a:r>
              <a:rPr lang="zh-CN" altLang="en-US" b="1" dirty="0" smtClean="0">
                <a:solidFill>
                  <a:schemeClr val="lt1"/>
                </a:solidFill>
                <a:sym typeface="+mn-ea"/>
              </a:rPr>
              <a:t>知识内容可靠性的矛盾。</a:t>
            </a:r>
            <a:r>
              <a:rPr lang="zh-CN" altLang="en-US">
                <a:sym typeface="+mn-ea"/>
              </a:rPr>
              <a:t>当</a:t>
            </a:r>
            <a:r>
              <a:rPr lang="en-US" altLang="zh-CN">
                <a:sym typeface="+mn-ea"/>
              </a:rPr>
              <a:t>AIGC</a:t>
            </a:r>
            <a:r>
              <a:rPr lang="zh-CN" altLang="en-US">
                <a:sym typeface="+mn-ea"/>
              </a:rPr>
              <a:t>可以生产知识，可信数据将是人类最重要的财富。</a:t>
            </a:r>
            <a:endParaRPr lang="zh-CN" altLang="en-US" b="1" dirty="0" smtClean="0">
              <a:solidFill>
                <a:schemeClr val="lt1"/>
              </a:solidFill>
              <a:sym typeface="+mn-ea"/>
            </a:endParaRPr>
          </a:p>
        </p:txBody>
      </p:sp>
      <p:sp>
        <p:nvSpPr>
          <p:cNvPr id="39" name="AutoShape 9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1993891" y="3412179"/>
            <a:ext cx="368300" cy="273050"/>
          </a:xfrm>
          <a:prstGeom prst="rightArrow">
            <a:avLst>
              <a:gd name="adj1" fmla="val 50000"/>
              <a:gd name="adj2" fmla="val 6046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noFill/>
            <a:miter lim="800000"/>
          </a:ln>
          <a:effectLst>
            <a:outerShdw dist="28398" dir="1593903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29"/>
            </p:custDataLst>
          </p:nvPr>
        </p:nvSpPr>
        <p:spPr>
          <a:xfrm>
            <a:off x="479425" y="1455420"/>
            <a:ext cx="6917690" cy="9747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zh-CN" sz="2400" dirty="0" smtClean="0">
                <a:solidFill>
                  <a:schemeClr val="tx1"/>
                </a:solidFill>
                <a:sym typeface="+mn-ea"/>
              </a:rPr>
              <a:t>出版知识生产是以标准建立标准，进而保证人类思想、知识在一定时期具有稳定性</a:t>
            </a:r>
            <a:r>
              <a:rPr lang="zh-CN" altLang="zh-CN" sz="2400" b="1" dirty="0" smtClean="0">
                <a:solidFill>
                  <a:schemeClr val="tx1"/>
                </a:solidFill>
                <a:sym typeface="+mn-ea"/>
              </a:rPr>
              <a:t>，</a:t>
            </a:r>
            <a:r>
              <a:rPr lang="zh-CN" altLang="en-US" sz="2400" dirty="0" smtClean="0">
                <a:solidFill>
                  <a:schemeClr val="tx1"/>
                </a:solidFill>
              </a:rPr>
              <a:t>在流量逻辑、饭圈文化和粉丝经济猖獗的情况下，出版知识生产弥足珍贵，不可或缺。</a:t>
            </a:r>
            <a:endParaRPr lang="zh-CN" altLang="en-US" sz="2400" dirty="0" smtClean="0">
              <a:solidFill>
                <a:schemeClr val="tx1"/>
              </a:solidFill>
              <a:sym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75565" y="106680"/>
            <a:ext cx="7364730" cy="1325880"/>
          </a:xfrm>
        </p:spPr>
        <p:txBody>
          <a:bodyPr/>
          <a:p>
            <a:pPr>
              <a:lnSpc>
                <a:spcPct val="11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一、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时代编辑需要什么样的笔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</a:rPr>
              <a:t>——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出版协作平台开发的动机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</a:endParaRPr>
          </a:p>
        </p:txBody>
      </p:sp>
    </p:spTree>
    <p:custDataLst>
      <p:tags r:id="rId3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295650" y="2482215"/>
            <a:ext cx="1616710" cy="1274445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94055" y="2482215"/>
            <a:ext cx="1797685" cy="1322705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939155" y="2442845"/>
            <a:ext cx="1830705" cy="13620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2975610" y="4115435"/>
            <a:ext cx="2258060" cy="12109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zh-CN" altLang="en-US" sz="1400">
                <a:solidFill>
                  <a:schemeClr val="tx1"/>
                </a:solidFill>
                <a:sym typeface="+mn-ea"/>
              </a:rPr>
              <a:t>从</a:t>
            </a:r>
            <a:r>
              <a:rPr lang="en-US" altLang="zh-CN" sz="14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铅与火</a:t>
            </a:r>
            <a:r>
              <a:rPr lang="en-US" altLang="zh-CN" sz="14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到</a:t>
            </a:r>
            <a:r>
              <a:rPr lang="en-US" altLang="zh-CN" sz="1400">
                <a:solidFill>
                  <a:schemeClr val="tx1"/>
                </a:solidFill>
                <a:sym typeface="+mn-ea"/>
              </a:rPr>
              <a:t>“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光与电</a:t>
            </a:r>
            <a:r>
              <a:rPr lang="en-US" altLang="zh-CN" sz="1400">
                <a:solidFill>
                  <a:schemeClr val="tx1"/>
                </a:solidFill>
                <a:sym typeface="+mn-ea"/>
              </a:rPr>
              <a:t>”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，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复制速度高于编辑速度，出现了编校质量危机，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20世纪</a:t>
            </a:r>
            <a:r>
              <a:rPr lang="en-US" altLang="zh-CN" sz="1400">
                <a:solidFill>
                  <a:schemeClr val="tx1"/>
                </a:solidFill>
                <a:sym typeface="+mn-ea"/>
              </a:rPr>
              <a:t>90</a:t>
            </a:r>
            <a:r>
              <a:rPr lang="zh-CN" altLang="en-US" sz="1400">
                <a:solidFill>
                  <a:schemeClr val="tx1"/>
                </a:solidFill>
                <a:sym typeface="+mn-ea"/>
              </a:rPr>
              <a:t>年代初，国家出台了《图书质量保障体系》《报刊质量保证体系》等法规</a:t>
            </a:r>
            <a:endParaRPr lang="zh-CN" altLang="en-US" sz="1400">
              <a:solidFill>
                <a:schemeClr val="tx1"/>
              </a:solidFill>
            </a:endParaRPr>
          </a:p>
          <a:p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5706110" y="4069080"/>
            <a:ext cx="229679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zh-CN" altLang="en-US" sz="1400">
                <a:solidFill>
                  <a:schemeClr val="tx1"/>
                </a:solidFill>
                <a:sym typeface="+mn-ea"/>
              </a:rPr>
              <a:t>进入数字网络时代，复制传播的速度全面超越了知识创新的速度，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图书内容</a:t>
            </a:r>
            <a:r>
              <a:rPr lang="en-US" altLang="zh-CN" sz="1400">
                <a:solidFill>
                  <a:srgbClr val="FF0000"/>
                </a:solidFill>
                <a:sym typeface="+mn-ea"/>
              </a:rPr>
              <a:t>“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注水</a:t>
            </a:r>
            <a:r>
              <a:rPr lang="en-US" altLang="zh-CN" sz="1400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屡见不鲜，内容质量问题也凸显出来</a:t>
            </a:r>
            <a:endParaRPr lang="zh-CN" altLang="en-US" sz="14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10" name="图片 9" descr="e7d195523061f1c03a90ee8e42cb24248e56383cd534985688F9F494128731F165EE95AB4B0C0A38076AAEA07667B1565C446FC45FF01DFB0E885BCDBDF3A284F3DB14DA61DD97F0BAB2E6C668FB493198CFB52848DC86EB32E158CEB95F07F27379598D2F8459C6A7D7D5B39ED66CEC40B042001F35362FEF3F060011F37A3925A685D433086FB0CB5B00235881DA7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8965565" y="2306955"/>
            <a:ext cx="1725295" cy="156273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8475345" y="3910965"/>
            <a:ext cx="2834005" cy="1864995"/>
          </a:xfrm>
          <a:prstGeom prst="rect">
            <a:avLst/>
          </a:prstGeom>
          <a:noFill/>
        </p:spPr>
        <p:txBody>
          <a:bodyPr wrap="square" rtlCol="0"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tx1"/>
                </a:solidFill>
                <a:sym typeface="+mn-ea"/>
              </a:rPr>
              <a:t>进入数智时代，</a:t>
            </a:r>
            <a:r>
              <a:rPr lang="en-US" altLang="zh-CN" sz="1400">
                <a:solidFill>
                  <a:srgbClr val="FF0000"/>
                </a:solidFill>
                <a:sym typeface="+mn-ea"/>
              </a:rPr>
              <a:t>AI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全面介入人类初级知识生产（作品），</a:t>
            </a:r>
            <a:r>
              <a:rPr lang="en-US" altLang="zh-CN" sz="1400">
                <a:solidFill>
                  <a:srgbClr val="FF0000"/>
                </a:solidFill>
                <a:sym typeface="+mn-ea"/>
              </a:rPr>
              <a:t>AI+</a:t>
            </a:r>
            <a:r>
              <a:rPr lang="zh-CN" altLang="en-US" sz="1400">
                <a:solidFill>
                  <a:srgbClr val="FF0000"/>
                </a:solidFill>
                <a:sym typeface="+mn-ea"/>
              </a:rPr>
              <a:t>人脑成为主要知识生产方式，</a:t>
            </a:r>
            <a:r>
              <a:rPr lang="zh-CN" altLang="en-US" sz="1400" b="1" i="1">
                <a:solidFill>
                  <a:schemeClr val="tx1"/>
                </a:solidFill>
                <a:sym typeface="+mn-ea"/>
              </a:rPr>
              <a:t>出版主体要进行规制化系统化处理作品的数量以几何级数增加，全员掌握</a:t>
            </a:r>
            <a:r>
              <a:rPr lang="en-US" altLang="zh-CN" sz="1400" b="1" i="1">
                <a:solidFill>
                  <a:schemeClr val="tx1"/>
                </a:solidFill>
                <a:sym typeface="+mn-ea"/>
              </a:rPr>
              <a:t>AI</a:t>
            </a:r>
            <a:r>
              <a:rPr lang="zh-CN" altLang="en-US" sz="1400" b="1" i="1">
                <a:solidFill>
                  <a:schemeClr val="tx1"/>
                </a:solidFill>
                <a:sym typeface="+mn-ea"/>
              </a:rPr>
              <a:t>技术、全域应用</a:t>
            </a:r>
            <a:r>
              <a:rPr lang="en-US" altLang="zh-CN" sz="1400" b="1" i="1">
                <a:solidFill>
                  <a:schemeClr val="tx1"/>
                </a:solidFill>
                <a:sym typeface="+mn-ea"/>
              </a:rPr>
              <a:t>AI</a:t>
            </a:r>
            <a:r>
              <a:rPr lang="zh-CN" altLang="en-US" sz="1400" b="1" i="1">
                <a:solidFill>
                  <a:schemeClr val="tx1"/>
                </a:solidFill>
                <a:sym typeface="+mn-ea"/>
              </a:rPr>
              <a:t>技术成为亟待解决的问题</a:t>
            </a:r>
            <a:endParaRPr lang="zh-CN" altLang="en-US" sz="1400" b="1" i="1">
              <a:solidFill>
                <a:schemeClr val="tx1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522605" y="4069080"/>
            <a:ext cx="2258060" cy="12109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>
                <a:solidFill>
                  <a:schemeClr val="tx1"/>
                </a:solidFill>
              </a:rPr>
              <a:t>印刷复制工艺、出版流程、出版管理、出版法律法规，均诞生于</a:t>
            </a:r>
            <a:r>
              <a:rPr lang="en-US" altLang="zh-CN" sz="1400">
                <a:solidFill>
                  <a:schemeClr val="tx1"/>
                </a:solidFill>
              </a:rPr>
              <a:t>“</a:t>
            </a:r>
            <a:r>
              <a:rPr lang="zh-CN" altLang="en-US" sz="1400">
                <a:solidFill>
                  <a:schemeClr val="tx1"/>
                </a:solidFill>
              </a:rPr>
              <a:t>铅与火</a:t>
            </a:r>
            <a:r>
              <a:rPr lang="en-US" altLang="zh-CN" sz="1400">
                <a:solidFill>
                  <a:schemeClr val="tx1"/>
                </a:solidFill>
              </a:rPr>
              <a:t>”</a:t>
            </a:r>
            <a:r>
              <a:rPr lang="zh-CN" altLang="en-US" sz="1400">
                <a:solidFill>
                  <a:schemeClr val="tx1"/>
                </a:solidFill>
              </a:rPr>
              <a:t>时代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2613660" y="2965450"/>
            <a:ext cx="537210" cy="36576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5189855" y="2932430"/>
            <a:ext cx="559435" cy="39878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8036560" y="2993390"/>
            <a:ext cx="598170" cy="3492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86740" y="1403350"/>
            <a:ext cx="6777990" cy="4603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000" b="1" i="1">
                <a:sym typeface="+mn-ea"/>
              </a:rPr>
              <a:t>媒介技术的每一次革命性变化，都对出版产生了重大影响，但都集中在印刷复制领域，从没有像今天这样影响到编辑工作。</a:t>
            </a:r>
            <a:endParaRPr lang="zh-CN" altLang="en-US" sz="2000" b="1" i="1">
              <a:sym typeface="+mn-ea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7903845" y="1403350"/>
            <a:ext cx="3301365" cy="862330"/>
          </a:xfrm>
          <a:prstGeom prst="wedgeRoundRectCallou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600"/>
              <a:t>AI</a:t>
            </a:r>
            <a:r>
              <a:rPr lang="zh-CN" altLang="en-US" sz="1600"/>
              <a:t>加入知识生产，初级知识生产再也不单纯是人的意识状态，出版应该怎么办？</a:t>
            </a:r>
            <a:endParaRPr lang="zh-CN" altLang="en-US" sz="1600"/>
          </a:p>
        </p:txBody>
      </p:sp>
      <p:sp>
        <p:nvSpPr>
          <p:cNvPr id="16" name="圆角矩形标注 15"/>
          <p:cNvSpPr/>
          <p:nvPr/>
        </p:nvSpPr>
        <p:spPr>
          <a:xfrm>
            <a:off x="6055360" y="5734685"/>
            <a:ext cx="5415280" cy="770890"/>
          </a:xfrm>
          <a:prstGeom prst="wedgeRoundRectCallout">
            <a:avLst>
              <a:gd name="adj1" fmla="val 27514"/>
              <a:gd name="adj2" fmla="val -56260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400"/>
              <a:t>在这种背景下，</a:t>
            </a:r>
            <a:r>
              <a:rPr lang="zh-CN" altLang="en-US" sz="1400">
                <a:sym typeface="+mn-ea"/>
              </a:rPr>
              <a:t>我们团队</a:t>
            </a:r>
            <a:r>
              <a:rPr lang="zh-CN" altLang="en-US" sz="1400"/>
              <a:t>考虑解决</a:t>
            </a:r>
            <a:r>
              <a:rPr lang="en-US" altLang="zh-CN" sz="1400"/>
              <a:t>AIGC</a:t>
            </a:r>
            <a:r>
              <a:rPr lang="zh-CN" altLang="en-US" sz="1400"/>
              <a:t>如何在出版实践中落地，虽然有些</a:t>
            </a:r>
            <a:r>
              <a:rPr lang="en-US" altLang="zh-CN" sz="1400"/>
              <a:t>“</a:t>
            </a:r>
            <a:r>
              <a:rPr lang="zh-CN" altLang="en-US" sz="1400"/>
              <a:t>自不量力</a:t>
            </a:r>
            <a:r>
              <a:rPr lang="en-US" altLang="zh-CN" sz="1400"/>
              <a:t>”</a:t>
            </a:r>
            <a:r>
              <a:rPr lang="zh-CN" altLang="en-US" sz="1400"/>
              <a:t>，但</a:t>
            </a:r>
            <a:r>
              <a:rPr lang="zh-CN" altLang="en-US" sz="1400">
                <a:sym typeface="+mn-ea"/>
              </a:rPr>
              <a:t>感觉这是一件必须做的事情。</a:t>
            </a:r>
            <a:endParaRPr lang="zh-CN" altLang="en-US" sz="1400">
              <a:sym typeface="+mn-ea"/>
            </a:endParaRPr>
          </a:p>
        </p:txBody>
      </p:sp>
      <p:sp>
        <p:nvSpPr>
          <p:cNvPr id="18" name="标题 17"/>
          <p:cNvSpPr>
            <a:spLocks noGrp="1"/>
          </p:cNvSpPr>
          <p:nvPr>
            <p:ph type="title"/>
          </p:nvPr>
        </p:nvSpPr>
        <p:spPr>
          <a:xfrm>
            <a:off x="522605" y="77470"/>
            <a:ext cx="6057900" cy="1325880"/>
          </a:xfrm>
        </p:spPr>
        <p:txBody>
          <a:bodyPr/>
          <a:p>
            <a:pPr>
              <a:lnSpc>
                <a:spcPct val="12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一、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时代编辑需要什么样的笔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</a:rPr>
              <a:t>——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出版协作平台开发的动机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17855" y="1403985"/>
            <a:ext cx="6112510" cy="4314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chemeClr val="tx1"/>
                </a:solidFill>
              </a:rPr>
              <a:t>AIGC</a:t>
            </a:r>
            <a:r>
              <a:rPr lang="zh-CN" altLang="en-US" sz="2000">
                <a:solidFill>
                  <a:schemeClr val="tx1"/>
                </a:solidFill>
              </a:rPr>
              <a:t>的大爆发，多模态、实时化的平台出版即将与书籍等单品化出版并列发展，</a:t>
            </a:r>
            <a:r>
              <a:rPr lang="en-US" altLang="zh-CN" sz="2000">
                <a:solidFill>
                  <a:schemeClr val="tx1"/>
                </a:solidFill>
              </a:rPr>
              <a:t>“</a:t>
            </a:r>
            <a:r>
              <a:rPr lang="zh-CN" altLang="en-US" sz="2000">
                <a:solidFill>
                  <a:schemeClr val="tx1"/>
                </a:solidFill>
              </a:rPr>
              <a:t>人</a:t>
            </a:r>
            <a:r>
              <a:rPr lang="en-US" altLang="zh-CN" sz="2000">
                <a:solidFill>
                  <a:schemeClr val="tx1"/>
                </a:solidFill>
              </a:rPr>
              <a:t>+AI”</a:t>
            </a:r>
            <a:r>
              <a:rPr lang="zh-CN" altLang="en-US" sz="2000">
                <a:solidFill>
                  <a:schemeClr val="tx1"/>
                </a:solidFill>
              </a:rPr>
              <a:t>作品的编辑加工也将成为常态</a:t>
            </a:r>
            <a:endParaRPr lang="en-US" altLang="zh-CN" sz="200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出版是编辑复制作品并发行的活动，编辑是出版之根，编辑是出版之魂，没有编辑就没有出版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 b="1">
                <a:sym typeface="+mn-ea"/>
              </a:rPr>
              <a:t>综合考察，将</a:t>
            </a:r>
            <a:r>
              <a:rPr lang="en-US" altLang="zh-CN" sz="2000" b="1">
                <a:sym typeface="+mn-ea"/>
              </a:rPr>
              <a:t>AIGC</a:t>
            </a:r>
            <a:r>
              <a:rPr lang="zh-CN" altLang="en-US" sz="2000" b="1">
                <a:sym typeface="+mn-ea"/>
              </a:rPr>
              <a:t>工具定义为</a:t>
            </a:r>
            <a:r>
              <a:rPr lang="zh-CN" altLang="en-US" sz="2000" b="1">
                <a:sym typeface="+mn-ea"/>
              </a:rPr>
              <a:t>编辑手中的笔是比较恰当的。不用毛笔，永远不是书法家。编辑不用</a:t>
            </a:r>
            <a:r>
              <a:rPr lang="en-US" altLang="zh-CN" sz="2000" b="1">
                <a:sym typeface="+mn-ea"/>
              </a:rPr>
              <a:t>AI</a:t>
            </a:r>
            <a:r>
              <a:rPr lang="zh-CN" altLang="en-US" sz="2000" b="1">
                <a:sym typeface="+mn-ea"/>
              </a:rPr>
              <a:t>工具，无法进入</a:t>
            </a:r>
            <a:r>
              <a:rPr lang="en-US" altLang="zh-CN" sz="2000" b="1">
                <a:sym typeface="+mn-ea"/>
              </a:rPr>
              <a:t>AI</a:t>
            </a:r>
            <a:r>
              <a:rPr lang="zh-CN" altLang="en-US" sz="2000" b="1">
                <a:sym typeface="+mn-ea"/>
              </a:rPr>
              <a:t>时代。但无论如何笔是要听人指挥的。</a:t>
            </a:r>
            <a:endParaRPr lang="zh-CN" altLang="en-US" sz="2000" b="1"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>
                <a:solidFill>
                  <a:srgbClr val="FF0000"/>
                </a:solidFill>
                <a:sym typeface="+mn-ea"/>
              </a:rPr>
              <a:t>千里之行，始于足下，</a:t>
            </a:r>
            <a:r>
              <a:rPr lang="zh-CN" altLang="en-US" sz="2000">
                <a:solidFill>
                  <a:srgbClr val="FF0000"/>
                </a:solidFill>
              </a:rPr>
              <a:t>给编辑换</a:t>
            </a:r>
            <a:r>
              <a:rPr lang="en-US" altLang="zh-CN" sz="2000">
                <a:solidFill>
                  <a:srgbClr val="FF0000"/>
                </a:solidFill>
              </a:rPr>
              <a:t>“</a:t>
            </a:r>
            <a:r>
              <a:rPr lang="zh-CN" altLang="en-US" sz="2000">
                <a:solidFill>
                  <a:srgbClr val="FF0000"/>
                </a:solidFill>
              </a:rPr>
              <a:t>笔</a:t>
            </a:r>
            <a:r>
              <a:rPr lang="en-US" altLang="zh-CN" sz="2000">
                <a:solidFill>
                  <a:srgbClr val="FF0000"/>
                </a:solidFill>
              </a:rPr>
              <a:t>”</a:t>
            </a:r>
            <a:r>
              <a:rPr lang="zh-CN" altLang="en-US" sz="2000">
                <a:solidFill>
                  <a:srgbClr val="FF0000"/>
                </a:solidFill>
              </a:rPr>
              <a:t>，让每一位出版者使用</a:t>
            </a:r>
            <a:r>
              <a:rPr lang="en-US" altLang="zh-CN" sz="2000">
                <a:solidFill>
                  <a:srgbClr val="FF0000"/>
                </a:solidFill>
              </a:rPr>
              <a:t>AI</a:t>
            </a:r>
            <a:r>
              <a:rPr lang="zh-CN" altLang="en-US" sz="2000">
                <a:solidFill>
                  <a:srgbClr val="FF0000"/>
                </a:solidFill>
              </a:rPr>
              <a:t>工具，在坚守出版知识生产和知识服务本分的情况下，</a:t>
            </a:r>
            <a:r>
              <a:rPr lang="en-US" altLang="zh-CN" sz="2000">
                <a:solidFill>
                  <a:srgbClr val="FF0000"/>
                </a:solidFill>
              </a:rPr>
              <a:t>“</a:t>
            </a:r>
            <a:r>
              <a:rPr lang="zh-CN" altLang="en-US" sz="2000">
                <a:solidFill>
                  <a:srgbClr val="FF0000"/>
                </a:solidFill>
              </a:rPr>
              <a:t>润物无声</a:t>
            </a:r>
            <a:r>
              <a:rPr lang="en-US" altLang="zh-CN" sz="2000">
                <a:solidFill>
                  <a:srgbClr val="FF0000"/>
                </a:solidFill>
              </a:rPr>
              <a:t>”</a:t>
            </a:r>
            <a:r>
              <a:rPr lang="zh-CN" altLang="en-US" sz="2000">
                <a:solidFill>
                  <a:srgbClr val="FF0000"/>
                </a:solidFill>
              </a:rPr>
              <a:t>进入</a:t>
            </a:r>
            <a:r>
              <a:rPr lang="en-US" altLang="zh-CN" sz="2000">
                <a:solidFill>
                  <a:srgbClr val="FF0000"/>
                </a:solidFill>
              </a:rPr>
              <a:t>AI</a:t>
            </a:r>
            <a:r>
              <a:rPr lang="zh-CN" altLang="en-US" sz="2000">
                <a:solidFill>
                  <a:srgbClr val="FF0000"/>
                </a:solidFill>
              </a:rPr>
              <a:t>时代</a:t>
            </a:r>
            <a:endParaRPr lang="zh-CN" altLang="en-US" sz="2000">
              <a:solidFill>
                <a:srgbClr val="FF0000"/>
              </a:solidFill>
            </a:endParaRPr>
          </a:p>
        </p:txBody>
      </p:sp>
      <p:sp>
        <p:nvSpPr>
          <p:cNvPr id="7" name="圆角矩形标注 6"/>
          <p:cNvSpPr/>
          <p:nvPr>
            <p:custDataLst>
              <p:tags r:id="rId2"/>
            </p:custDataLst>
          </p:nvPr>
        </p:nvSpPr>
        <p:spPr>
          <a:xfrm>
            <a:off x="7166610" y="3657600"/>
            <a:ext cx="4377055" cy="1648460"/>
          </a:xfrm>
          <a:prstGeom prst="wedgeRoundRectCallout">
            <a:avLst>
              <a:gd name="adj1" fmla="val -52928"/>
              <a:gd name="adj2" fmla="val -18560"/>
              <a:gd name="adj3" fmla="val 16667"/>
            </a:avLst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sym typeface="+mn-ea"/>
              </a:rPr>
              <a:t>以实时精准审读审校为基础，设计构建通过智能化质量管理和资源管理实现共享、共创和泛在的智慧出版平台，是出版进入数智时代的破局之道</a:t>
            </a:r>
            <a:endParaRPr lang="zh-CN" altLang="en-US">
              <a:solidFill>
                <a:schemeClr val="bg1"/>
              </a:solidFill>
              <a:sym typeface="+mn-ea"/>
            </a:endParaRPr>
          </a:p>
        </p:txBody>
      </p:sp>
      <p:sp>
        <p:nvSpPr>
          <p:cNvPr id="8" name="圆角矩形标注 7"/>
          <p:cNvSpPr/>
          <p:nvPr>
            <p:custDataLst>
              <p:tags r:id="rId3"/>
            </p:custDataLst>
          </p:nvPr>
        </p:nvSpPr>
        <p:spPr>
          <a:xfrm>
            <a:off x="7239635" y="1478915"/>
            <a:ext cx="4304030" cy="1648460"/>
          </a:xfrm>
          <a:prstGeom prst="wedgeRoundRectCallout">
            <a:avLst>
              <a:gd name="adj1" fmla="val -52928"/>
              <a:gd name="adj2" fmla="val -18560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rmAutofit lnSpcReduction="10000"/>
          </a:bodyPr>
          <a:p>
            <a:pPr algn="l"/>
            <a:r>
              <a:rPr lang="zh-CN" altLang="en-US">
                <a:solidFill>
                  <a:schemeClr val="lt1"/>
                </a:solidFill>
              </a:rPr>
              <a:t>回溯科学技术史，造纸术、印刷术的诞生都与文化有关，是书写和文本牵引下的技术创新，一定程度上就是古代出版人引领的结果。</a:t>
            </a:r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标题 17"/>
          <p:cNvSpPr>
            <a:spLocks noGrp="1"/>
          </p:cNvSpPr>
          <p:nvPr>
            <p:ph type="title"/>
          </p:nvPr>
        </p:nvSpPr>
        <p:spPr>
          <a:xfrm>
            <a:off x="522605" y="77470"/>
            <a:ext cx="6057900" cy="1325880"/>
          </a:xfrm>
        </p:spPr>
        <p:txBody>
          <a:bodyPr/>
          <a:p>
            <a:pPr>
              <a:lnSpc>
                <a:spcPct val="12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一、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时代编辑需要什么样的笔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</a:rPr>
              <a:t>——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出版协作平台开发的动机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955" y="211455"/>
            <a:ext cx="7442200" cy="1325880"/>
          </a:xfrm>
        </p:spPr>
        <p:txBody>
          <a:bodyPr>
            <a:normAutofit/>
          </a:bodyPr>
          <a:p>
            <a:pPr>
              <a:lnSpc>
                <a:spcPct val="12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</a:rPr>
              <a:t>二、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1.0——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提示词封装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大模型微调</a:t>
            </a:r>
            <a:b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</a:b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解决有无问题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8465" y="1537335"/>
            <a:ext cx="6294755" cy="5082540"/>
          </a:xfrm>
        </p:spPr>
        <p:txBody>
          <a:bodyPr>
            <a:normAutofit/>
          </a:bodyPr>
          <a:p>
            <a:pPr>
              <a:lnSpc>
                <a:spcPct val="120000"/>
              </a:lnSpc>
            </a:pP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提示词封装：编写规范化、系统化的编辑提示词封装在系统内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用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工作流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（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workflow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）取代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聊天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（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chatflow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），对接开源大模型，替代个人对大模型提问的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“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千人千面处理方式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</a:rPr>
              <a:t>”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</a:rPr>
              <a:t>。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大模型微调：在已经训练好的通用大模型基础上，用少量特定的出版数据再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 “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针对性训练一遍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”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，让它更擅长编校任务。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</a:rPr>
              <a:t>通过这种方式，首阳文正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</a:rPr>
              <a:t>1.0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</a:rPr>
              <a:t>智能审校系统解决了数据库比对审校系统不能语义审校、不能审稿的问题，也解决了直接对话大模型因提示词水平不同导致的误差。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lnSpc>
                <a:spcPct val="120000"/>
              </a:lnSpc>
            </a:pPr>
            <a:endParaRPr lang="zh-CN" altLang="en-US" sz="2000"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6840220" y="3857625"/>
            <a:ext cx="5057140" cy="2762885"/>
          </a:xfrm>
          <a:prstGeom prst="wedgeRoundRectCallout">
            <a:avLst>
              <a:gd name="adj1" fmla="val -52917"/>
              <a:gd name="adj2" fmla="val -18687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6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</a:t>
            </a:r>
            <a:r>
              <a:rPr lang="en-US" altLang="zh-CN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 </a:t>
            </a:r>
            <a:r>
              <a:rPr lang="zh-CN" altLang="en-US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新闻出版署陕西师范大学西部多语种文化资源智慧出版重点实验室，曾经开发过汉语和部分少数民族语言数据库比对型智能校对软件</a:t>
            </a:r>
            <a:endParaRPr lang="zh-CN" altLang="en-US" sz="1800">
              <a:latin typeface="Arial" panose="020B0604020202020204" pitchFamily="34" charset="0"/>
              <a:ea typeface="黑体" panose="02010609060101010101" charset="-122"/>
            </a:endParaRPr>
          </a:p>
          <a:p>
            <a:pPr algn="l"/>
            <a:r>
              <a:rPr lang="en-US" altLang="zh-CN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 </a:t>
            </a:r>
            <a:r>
              <a:rPr lang="zh-CN" altLang="en-US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陕西师范大学出版总社、陕西师范大学出版传媒研究院，是集图书、报刊、音像电子出版物为一体的出版机构，具有开发数字出版产品的经验</a:t>
            </a:r>
            <a:endParaRPr lang="zh-CN" altLang="en-US" sz="1800">
              <a:latin typeface="Arial" panose="020B0604020202020204" pitchFamily="34" charset="0"/>
              <a:ea typeface="黑体" panose="02010609060101010101" charset="-122"/>
            </a:endParaRPr>
          </a:p>
          <a:p>
            <a:pPr algn="l"/>
            <a:r>
              <a:rPr lang="en-US" altLang="zh-CN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</a:t>
            </a:r>
            <a:r>
              <a:rPr lang="zh-CN" altLang="en-US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西安天雨流芳新技术公司，一直追踪</a:t>
            </a:r>
            <a:r>
              <a:rPr lang="en-US" altLang="zh-CN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AIGC</a:t>
            </a:r>
            <a:r>
              <a:rPr lang="zh-CN" altLang="en-US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产品开发，曾开发</a:t>
            </a:r>
            <a:r>
              <a:rPr lang="en-US" altLang="zh-CN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AIGC</a:t>
            </a:r>
            <a:r>
              <a:rPr lang="zh-CN" altLang="en-US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辅助阅读</a:t>
            </a:r>
            <a:r>
              <a:rPr lang="en-US" altLang="zh-CN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APP</a:t>
            </a:r>
            <a:r>
              <a:rPr lang="zh-CN" altLang="en-US" sz="18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等</a:t>
            </a:r>
            <a:endParaRPr lang="zh-CN" altLang="en-US" sz="1800">
              <a:latin typeface="Arial" panose="020B0604020202020204" pitchFamily="34" charset="0"/>
              <a:ea typeface="黑体" panose="02010609060101010101" charset="-122"/>
              <a:sym typeface="+mn-ea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6840220" y="1365885"/>
            <a:ext cx="5057140" cy="2324100"/>
          </a:xfrm>
          <a:prstGeom prst="wedgeRoundRectCallout">
            <a:avLst>
              <a:gd name="adj1" fmla="val -52917"/>
              <a:gd name="adj2" fmla="val -18687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sym typeface="+mn-ea"/>
              </a:rPr>
              <a:t>     </a:t>
            </a:r>
            <a:r>
              <a:rPr lang="zh-CN" altLang="en-US" sz="1800">
                <a:sym typeface="+mn-ea"/>
              </a:rPr>
              <a:t>传统的数据库型校对软件只能对字、词、标点符号、量和单位等进行比对式识别和改错，文正审稿编校系统具有强大的审稿功能，实现了语义审校，并能对书稿的内容进行系统的评价。</a:t>
            </a:r>
            <a:endParaRPr lang="zh-CN" altLang="en-US" sz="1800">
              <a:solidFill>
                <a:schemeClr val="lt1"/>
              </a:solidFill>
              <a:sym typeface="+mn-ea"/>
            </a:endParaRPr>
          </a:p>
          <a:p>
            <a:pPr algn="l"/>
            <a:r>
              <a:rPr lang="en-US" altLang="zh-CN" sz="1800">
                <a:sym typeface="+mn-ea"/>
              </a:rPr>
              <a:t>      </a:t>
            </a:r>
            <a:r>
              <a:rPr lang="zh-CN" altLang="en-US" sz="1800">
                <a:sym typeface="+mn-ea"/>
              </a:rPr>
              <a:t>文正系统为出版机构智能化质量管理和资源开发奠</a:t>
            </a:r>
            <a:r>
              <a:rPr lang="en-US" altLang="zh-CN" sz="1800">
                <a:sym typeface="+mn-ea"/>
              </a:rPr>
              <a:t> </a:t>
            </a:r>
            <a:r>
              <a:rPr lang="zh-CN" altLang="en-US" sz="1800">
                <a:sym typeface="+mn-ea"/>
              </a:rPr>
              <a:t>定了坚实的基础</a:t>
            </a:r>
            <a:endParaRPr lang="zh-CN" altLang="en-US" sz="1800">
              <a:latin typeface="Arial" panose="020B0604020202020204" pitchFamily="34" charset="0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7415" y="132715"/>
            <a:ext cx="7053580" cy="1325880"/>
          </a:xfrm>
        </p:spPr>
        <p:txBody>
          <a:bodyPr>
            <a:normAutofit/>
          </a:bodyPr>
          <a:p>
            <a:pPr>
              <a:lnSpc>
                <a:spcPct val="11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2.0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编辑智能体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大模型接口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提升审读审校精度和著作权安全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</a:endParaRPr>
          </a:p>
        </p:txBody>
      </p:sp>
      <p:pic>
        <p:nvPicPr>
          <p:cNvPr id="4" name="内容占位符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360" y="2696845"/>
            <a:ext cx="7426325" cy="4161155"/>
          </a:xfrm>
          <a:prstGeom prst="rect">
            <a:avLst/>
          </a:prstGeom>
        </p:spPr>
      </p:pic>
      <p:sp>
        <p:nvSpPr>
          <p:cNvPr id="10" name="圆角矩形标注 9"/>
          <p:cNvSpPr/>
          <p:nvPr/>
        </p:nvSpPr>
        <p:spPr>
          <a:xfrm>
            <a:off x="8324215" y="1070610"/>
            <a:ext cx="3867785" cy="2052320"/>
          </a:xfrm>
          <a:prstGeom prst="wedgeRoundRectCallout">
            <a:avLst>
              <a:gd name="adj1" fmla="val -50593"/>
              <a:gd name="adj2" fmla="val 20744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800">
                <a:sym typeface="+mn-ea"/>
              </a:rPr>
              <a:t>LLM</a:t>
            </a:r>
            <a:r>
              <a:rPr lang="zh-CN" altLang="en-US" sz="1800">
                <a:sym typeface="+mn-ea"/>
              </a:rPr>
              <a:t>（</a:t>
            </a:r>
            <a:r>
              <a:rPr lang="en-US" altLang="zh-CN" sz="1800">
                <a:sym typeface="+mn-ea"/>
              </a:rPr>
              <a:t>Large Language Model</a:t>
            </a:r>
            <a:r>
              <a:rPr lang="zh-CN" altLang="en-US" sz="1800">
                <a:sym typeface="+mn-ea"/>
              </a:rPr>
              <a:t>）</a:t>
            </a:r>
            <a:r>
              <a:rPr lang="en-US" altLang="zh-CN" sz="1800">
                <a:sym typeface="+mn-ea"/>
              </a:rPr>
              <a:t>:</a:t>
            </a:r>
            <a:r>
              <a:rPr lang="zh-CN" altLang="en-US" sz="1800">
                <a:sym typeface="+mn-ea"/>
              </a:rPr>
              <a:t>大型语言模型，它们可以处理和生成自然语言。</a:t>
            </a:r>
            <a:endParaRPr lang="zh-CN" altLang="en-US" sz="1800">
              <a:sym typeface="+mn-ea"/>
            </a:endParaRPr>
          </a:p>
          <a:p>
            <a:pPr algn="l"/>
            <a:r>
              <a:rPr lang="en-US" altLang="zh-CN" sz="1800">
                <a:sym typeface="+mn-ea"/>
              </a:rPr>
              <a:t>API</a:t>
            </a:r>
            <a:r>
              <a:rPr lang="zh-CN" altLang="en-US" sz="1800">
                <a:sym typeface="+mn-ea"/>
              </a:rPr>
              <a:t>（</a:t>
            </a:r>
            <a:r>
              <a:rPr lang="en-US" altLang="zh-CN" sz="1800">
                <a:sym typeface="+mn-ea"/>
              </a:rPr>
              <a:t>Application Programming Interface</a:t>
            </a:r>
            <a:r>
              <a:rPr lang="zh-CN" altLang="en-US" sz="1800">
                <a:sym typeface="+mn-ea"/>
              </a:rPr>
              <a:t>）</a:t>
            </a:r>
            <a:r>
              <a:rPr lang="en-US" altLang="zh-CN" sz="1800">
                <a:sym typeface="+mn-ea"/>
              </a:rPr>
              <a:t>:</a:t>
            </a:r>
            <a:r>
              <a:rPr lang="zh-CN" altLang="en-US" sz="1800">
                <a:sym typeface="+mn-ea"/>
              </a:rPr>
              <a:t>应用程序编程接口，它允许不同的软件应用程序之间进行交互。</a:t>
            </a:r>
            <a:endParaRPr lang="zh-CN" altLang="en-US" sz="1800">
              <a:sym typeface="+mn-ea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8274685" y="3288030"/>
            <a:ext cx="3832225" cy="3570605"/>
          </a:xfrm>
          <a:prstGeom prst="wedgeRoundRectCallout">
            <a:avLst>
              <a:gd name="adj1" fmla="val -51959"/>
              <a:gd name="adj2" fmla="val -28723"/>
              <a:gd name="adj3" fmla="val 16667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800"/>
              <a:t>智能生命体，通过大模型技术实现上下文理解、指令遵循和逐步推理等能力，从而在特定场景中执行任务或提供服务。</a:t>
            </a:r>
            <a:r>
              <a:rPr lang="en-US" altLang="zh-CN" sz="1800"/>
              <a:t>AI Agent</a:t>
            </a:r>
            <a:r>
              <a:rPr lang="zh-CN" altLang="en-US" sz="1800"/>
              <a:t>的概念并非全新，自人工智能诞生以来就已经存在，并且随着技术的发展，其形态从完成特定任务的工具（如</a:t>
            </a:r>
            <a:r>
              <a:rPr lang="en-US" altLang="zh-CN" sz="1800"/>
              <a:t>RPA</a:t>
            </a:r>
            <a:r>
              <a:rPr lang="zh-CN" altLang="en-US" sz="1800"/>
              <a:t>、</a:t>
            </a:r>
            <a:r>
              <a:rPr lang="en-US" altLang="zh-CN" sz="1800"/>
              <a:t>OCR</a:t>
            </a:r>
            <a:r>
              <a:rPr lang="zh-CN" altLang="en-US" sz="1800"/>
              <a:t>）演变为具有通用任务解决能力的</a:t>
            </a:r>
            <a:r>
              <a:rPr lang="en-US" altLang="zh-CN" sz="1800"/>
              <a:t>Copilot</a:t>
            </a:r>
            <a:r>
              <a:rPr lang="zh-CN" altLang="en-US" sz="1800"/>
              <a:t>形态，甚至进一步发展为能够自主规划并使用工具完成任务的</a:t>
            </a:r>
            <a:r>
              <a:rPr lang="en-US" altLang="zh-CN" sz="1800"/>
              <a:t>Autopilot</a:t>
            </a:r>
            <a:r>
              <a:rPr lang="zh-CN" altLang="en-US" sz="1800"/>
              <a:t>形态。</a:t>
            </a:r>
            <a:endParaRPr lang="zh-CN" altLang="en-US" sz="1800"/>
          </a:p>
        </p:txBody>
      </p:sp>
      <p:sp>
        <p:nvSpPr>
          <p:cNvPr id="5" name="圆角矩形 4"/>
          <p:cNvSpPr/>
          <p:nvPr/>
        </p:nvSpPr>
        <p:spPr>
          <a:xfrm>
            <a:off x="2590165" y="4893310"/>
            <a:ext cx="646430" cy="4324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900">
                <a:ln>
                  <a:noFill/>
                </a:ln>
              </a:rPr>
              <a:t>编辑</a:t>
            </a:r>
            <a:endParaRPr lang="zh-CN" altLang="en-US" sz="900">
              <a:ln>
                <a:noFill/>
              </a:ln>
            </a:endParaRPr>
          </a:p>
          <a:p>
            <a:pPr algn="ctr"/>
            <a:r>
              <a:rPr lang="zh-CN" altLang="en-US" sz="900">
                <a:ln>
                  <a:noFill/>
                </a:ln>
              </a:rPr>
              <a:t>智能体</a:t>
            </a:r>
            <a:endParaRPr lang="zh-CN" altLang="en-US" sz="900">
              <a:ln>
                <a:noFill/>
              </a:ln>
            </a:endParaRPr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633095" y="1630045"/>
            <a:ext cx="5126355" cy="1482090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首阳文正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AI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出版协作平台</a:t>
            </a:r>
            <a:r>
              <a:rPr lang="en-US" altLang="zh-CN" sz="20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2.0</a:t>
            </a:r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的迭代工作：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第一，进一步完善编辑智能体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20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第二，开发大语言模型应用程序</a:t>
            </a:r>
            <a:r>
              <a:rPr lang="zh-CN" altLang="en-US" sz="2000">
                <a:sym typeface="+mn-ea"/>
              </a:rPr>
              <a:t>编程接口</a:t>
            </a:r>
            <a:endParaRPr lang="zh-CN" altLang="en-US" sz="2000">
              <a:latin typeface="Arial" panose="020B0604020202020204" pitchFamily="3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09600" y="1576070"/>
            <a:ext cx="1569085" cy="12954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44780" y="3246120"/>
            <a:ext cx="26993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chemeClr val="tx1"/>
                </a:solidFill>
              </a:rPr>
              <a:t>观察、调研编辑工作方法和思维路径，收集不同类型出版社质量管理流程文件</a:t>
            </a:r>
            <a:endParaRPr lang="zh-CN" altLang="en-US" sz="1600">
              <a:solidFill>
                <a:schemeClr val="tx1"/>
              </a:solidFill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2327275" y="2275205"/>
            <a:ext cx="686435" cy="38671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3013710" y="1115060"/>
            <a:ext cx="8047990" cy="295910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47365" y="1205865"/>
            <a:ext cx="3819525" cy="213677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118485" y="3429000"/>
            <a:ext cx="37331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solidFill>
                  <a:schemeClr val="tx1"/>
                </a:solidFill>
              </a:rPr>
              <a:t>设计建构</a:t>
            </a:r>
            <a:r>
              <a:rPr lang="en-US" altLang="zh-CN" sz="1600">
                <a:solidFill>
                  <a:schemeClr val="tx1"/>
                </a:solidFill>
              </a:rPr>
              <a:t>“</a:t>
            </a:r>
            <a:r>
              <a:rPr lang="zh-CN" altLang="en-US" sz="1600">
                <a:solidFill>
                  <a:schemeClr val="tx1"/>
                </a:solidFill>
              </a:rPr>
              <a:t>名编辑思维模型</a:t>
            </a:r>
            <a:r>
              <a:rPr lang="en-US" altLang="zh-CN" sz="1600">
                <a:solidFill>
                  <a:schemeClr val="tx1"/>
                </a:solidFill>
              </a:rPr>
              <a:t>”</a:t>
            </a:r>
            <a:r>
              <a:rPr lang="zh-CN" altLang="en-US" sz="1600">
                <a:solidFill>
                  <a:schemeClr val="tx1"/>
                </a:solidFill>
              </a:rPr>
              <a:t>（专家模型）</a:t>
            </a:r>
            <a:endParaRPr lang="zh-CN" altLang="en-US" sz="160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903210" y="1513840"/>
            <a:ext cx="2599055" cy="169672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8457565" y="3429000"/>
            <a:ext cx="23539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>
                <a:solidFill>
                  <a:schemeClr val="tx1"/>
                </a:solidFill>
              </a:rPr>
              <a:t>AIGC</a:t>
            </a:r>
            <a:r>
              <a:rPr lang="zh-CN" altLang="en-US" sz="1400">
                <a:solidFill>
                  <a:schemeClr val="tx1"/>
                </a:solidFill>
              </a:rPr>
              <a:t>模型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12" name="右箭头 11"/>
          <p:cNvSpPr/>
          <p:nvPr/>
        </p:nvSpPr>
        <p:spPr>
          <a:xfrm>
            <a:off x="6851650" y="2272665"/>
            <a:ext cx="697865" cy="18669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 rot="10800000">
            <a:off x="6851650" y="2475230"/>
            <a:ext cx="697865" cy="18669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6619240" y="1874520"/>
            <a:ext cx="1146175" cy="697865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zh-CN" altLang="en-US" sz="1200">
                <a:solidFill>
                  <a:schemeClr val="tx1"/>
                </a:solidFill>
                <a:sym typeface="+mn-ea"/>
              </a:rPr>
              <a:t>指挥数据集</a:t>
            </a:r>
            <a:r>
              <a:rPr lang="zh-CN" altLang="en-US" sz="1200">
                <a:solidFill>
                  <a:schemeClr val="tx1"/>
                </a:solidFill>
              </a:rPr>
              <a:t>训练暨应用调动</a:t>
            </a:r>
            <a:endParaRPr lang="zh-CN" altLang="en-US" sz="1200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6866890" y="2734945"/>
            <a:ext cx="9632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tx1"/>
                </a:solidFill>
              </a:rPr>
              <a:t>反馈</a:t>
            </a:r>
            <a:endParaRPr lang="zh-CN" altLang="en-US" sz="1200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3262630" y="4273550"/>
            <a:ext cx="3736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i="1">
                <a:solidFill>
                  <a:srgbClr val="FF0000"/>
                </a:solidFill>
              </a:rPr>
              <a:t>编辑智能体</a:t>
            </a:r>
            <a:endParaRPr lang="zh-CN" altLang="en-US" sz="2400" i="1">
              <a:solidFill>
                <a:srgbClr val="FF0000"/>
              </a:solidFill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768" y="5633414"/>
            <a:ext cx="1182787" cy="1060958"/>
          </a:xfrm>
          <a:prstGeom prst="rect">
            <a:avLst/>
          </a:prstGeom>
        </p:spPr>
      </p:pic>
      <p:pic>
        <p:nvPicPr>
          <p:cNvPr id="20" name="Picture 2" descr="https://timgsa.baidu.com/timg?image&amp;quality=80&amp;size=b9999_10000&amp;sec=1523422642145&amp;di=88a97b01e05f83f227f965fb68c56431&amp;imgtype=0&amp;src=http%3A%2F%2Ff.hiphotos.baidu.com%2Fexp%2Fw%3D500%2Fsign%3D72b70f07ae345982c58ae5923cf5310b%2F8d5494eef01f3a29c89f4ebd9a25bc315c607c6a.jpg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823" y="5635314"/>
            <a:ext cx="1042380" cy="105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s://timgsa.baidu.com/timg?image&amp;quality=80&amp;size=b9999_10000&amp;sec=1523423164695&amp;di=a4684c35c94b2d0812aad1b0e74491ba&amp;imgtype=0&amp;src=http%3A%2F%2Fwww.kfzimg.com%2FG00%2FM00%2F6A%2FC3%2FoYYBAFbuJkyARe8yAACzpR2FyM8601_b.jpg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291" y="5649796"/>
            <a:ext cx="1392769" cy="104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https://timgsa.baidu.com/timg?image&amp;quality=80&amp;size=b9999_10000&amp;sec=1523423307000&amp;di=006a44a7351355b598b44b9de4bd6254&amp;imgtype=0&amp;src=http%3A%2F%2Fimgsrc.baidu.com%2Fimgad%2Fpic%2Fitem%2F7c1ed21b0ef41bd59392503d5bda81cb38db3d31.jpg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658" y="5718390"/>
            <a:ext cx="1440160" cy="96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3"/>
          <p:cNvSpPr>
            <a:spLocks noChangeArrowheads="1"/>
          </p:cNvSpPr>
          <p:nvPr>
            <p:custDataLst>
              <p:tags r:id="rId21"/>
            </p:custDataLst>
          </p:nvPr>
        </p:nvSpPr>
        <p:spPr bwMode="gray">
          <a:xfrm>
            <a:off x="3411220" y="4884420"/>
            <a:ext cx="7400290" cy="6191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zh-CN" altLang="zh-CN">
              <a:latin typeface="+mn-ea"/>
              <a:cs typeface="Arial" panose="020B0604020202020204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3472180" y="4868545"/>
            <a:ext cx="1913255" cy="6191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zh-CN" altLang="zh-CN">
              <a:latin typeface="+mn-ea"/>
              <a:cs typeface="Arial" panose="020B0604020202020204" pitchFamily="34" charset="0"/>
            </a:endParaRPr>
          </a:p>
        </p:txBody>
      </p:sp>
      <p:sp>
        <p:nvSpPr>
          <p:cNvPr id="25" name="AutoShape 6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 rot="5400000">
            <a:off x="5285740" y="5088890"/>
            <a:ext cx="288925" cy="1905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zh-CN" altLang="zh-CN">
              <a:latin typeface="+mn-ea"/>
              <a:cs typeface="Arial" panose="020B0604020202020204" pitchFamily="34" charset="0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5386696" y="5000314"/>
            <a:ext cx="1676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审稿编辑加工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27" name="Rectangle 8"/>
          <p:cNvSpPr>
            <a:spLocks noChangeArrowheads="1"/>
          </p:cNvSpPr>
          <p:nvPr>
            <p:custDataLst>
              <p:tags r:id="rId25"/>
            </p:custDataLst>
          </p:nvPr>
        </p:nvSpPr>
        <p:spPr bwMode="gray">
          <a:xfrm>
            <a:off x="3411211" y="5000314"/>
            <a:ext cx="1836737" cy="36830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outerShdw dist="17961" dir="2700000" algn="ctr" rotWithShape="0">
              <a:srgbClr val="003300"/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选题策划组稿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28" name="AutoShape 9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6958321" y="5035239"/>
            <a:ext cx="368300" cy="273050"/>
          </a:xfrm>
          <a:prstGeom prst="rightArrow">
            <a:avLst>
              <a:gd name="adj1" fmla="val 50000"/>
              <a:gd name="adj2" fmla="val 6046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noFill/>
            <a:miter lim="800000"/>
          </a:ln>
          <a:effectLst>
            <a:outerShdw dist="28398" dir="1593903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ea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gray">
          <a:xfrm>
            <a:off x="7337425" y="5000625"/>
            <a:ext cx="136144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校对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0" name="AutoShape 11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8952230" y="5035550"/>
            <a:ext cx="403225" cy="273050"/>
          </a:xfrm>
          <a:prstGeom prst="rightArrow">
            <a:avLst>
              <a:gd name="adj1" fmla="val 50000"/>
              <a:gd name="adj2" fmla="val 6046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noFill/>
            <a:miter lim="800000"/>
          </a:ln>
          <a:effectLst>
            <a:outerShdw dist="28398" dir="1593903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ea"/>
            </a:endParaRPr>
          </a:p>
        </p:txBody>
      </p:sp>
      <p:sp>
        <p:nvSpPr>
          <p:cNvPr id="31" name="Text Box 12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9325283" y="5000314"/>
            <a:ext cx="1676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 dirty="0" smtClean="0">
                <a:solidFill>
                  <a:schemeClr val="lt1"/>
                </a:solidFill>
                <a:latin typeface="+mn-ea"/>
                <a:cs typeface="Arial" panose="020B0604020202020204" pitchFamily="34" charset="0"/>
              </a:rPr>
              <a:t>复制</a:t>
            </a:r>
            <a:endParaRPr lang="zh-CN" altLang="en-US" b="1" dirty="0" smtClean="0">
              <a:solidFill>
                <a:schemeClr val="lt1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9" name="AutoShape 9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5140951" y="5061909"/>
            <a:ext cx="368300" cy="273050"/>
          </a:xfrm>
          <a:prstGeom prst="rightArrow">
            <a:avLst>
              <a:gd name="adj1" fmla="val 50000"/>
              <a:gd name="adj2" fmla="val 6046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algn="ctr">
            <a:noFill/>
            <a:miter lim="800000"/>
          </a:ln>
          <a:effectLst>
            <a:outerShdw dist="28398" dir="1593903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ea"/>
            </a:endParaRPr>
          </a:p>
        </p:txBody>
      </p:sp>
      <p:sp>
        <p:nvSpPr>
          <p:cNvPr id="32" name="右箭头 31"/>
          <p:cNvSpPr/>
          <p:nvPr/>
        </p:nvSpPr>
        <p:spPr>
          <a:xfrm rot="5400000">
            <a:off x="9394190" y="4271010"/>
            <a:ext cx="686435" cy="386715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右箭头 32"/>
          <p:cNvSpPr/>
          <p:nvPr/>
        </p:nvSpPr>
        <p:spPr>
          <a:xfrm rot="5400000">
            <a:off x="6790055" y="4271010"/>
            <a:ext cx="686435" cy="386715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849630" y="44450"/>
            <a:ext cx="7053580" cy="1325880"/>
          </a:xfrm>
        </p:spPr>
        <p:txBody>
          <a:bodyPr/>
          <a:p>
            <a:pPr>
              <a:lnSpc>
                <a:spcPct val="110000"/>
              </a:lnSpc>
            </a:pPr>
            <a:r>
              <a:rPr lang="zh-CN" altLang="en-US" sz="24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三、首阳文正</a:t>
            </a:r>
            <a:r>
              <a:rPr lang="en-US" altLang="zh-CN" sz="24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2.0——</a:t>
            </a:r>
            <a:r>
              <a:rPr lang="zh-CN" altLang="en-US" sz="24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编辑智能体</a:t>
            </a:r>
            <a:r>
              <a:rPr lang="en-US" altLang="zh-CN" sz="24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24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大模型接口提升审读审校精度和著作权安全</a:t>
            </a:r>
            <a:endParaRPr lang="zh-CN" altLang="en-US" sz="24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00990" y="5487670"/>
            <a:ext cx="25431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编辑智能体的开发思路</a:t>
            </a:r>
            <a:endParaRPr lang="zh-CN" altLang="en-US" sz="2400"/>
          </a:p>
        </p:txBody>
      </p:sp>
    </p:spTree>
    <p:custDataLst>
      <p:tags r:id="rId3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924800" cy="1325880"/>
          </a:xfrm>
        </p:spPr>
        <p:txBody>
          <a:bodyPr/>
          <a:p>
            <a:pPr>
              <a:lnSpc>
                <a:spcPct val="120000"/>
              </a:lnSpc>
            </a:pP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三、首阳文正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2.0——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编辑智能体</a:t>
            </a:r>
            <a:r>
              <a:rPr lang="en-US" altLang="zh-CN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+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大模型接口</a:t>
            </a:r>
            <a:r>
              <a:rPr lang="zh-CN" altLang="en-US" sz="2800">
                <a:latin typeface="Arial Black" panose="020B0A04020102020204" charset="0"/>
                <a:ea typeface="微软雅黑" panose="020B0503020204020204" pitchFamily="34" charset="-122"/>
                <a:sym typeface="+mn-ea"/>
              </a:rPr>
              <a:t>提升审读审校精度和著作权安全</a:t>
            </a:r>
            <a:endParaRPr lang="zh-CN" altLang="en-US" sz="2800">
              <a:latin typeface="Arial Black" panose="020B0A0402010202020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" name="流程图: 可选过程 5"/>
          <p:cNvSpPr/>
          <p:nvPr/>
        </p:nvSpPr>
        <p:spPr>
          <a:xfrm>
            <a:off x="3599180" y="3829050"/>
            <a:ext cx="1320800" cy="648335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ym typeface="+mn-ea"/>
              </a:rPr>
              <a:t>LLM API</a:t>
            </a:r>
            <a:endParaRPr lang="en-US" altLang="zh-CN" sz="1600">
              <a:sym typeface="+mn-ea"/>
            </a:endParaRPr>
          </a:p>
        </p:txBody>
      </p:sp>
      <p:cxnSp>
        <p:nvCxnSpPr>
          <p:cNvPr id="8" name="直接连接符 7"/>
          <p:cNvCxnSpPr>
            <a:stCxn id="19" idx="1"/>
            <a:endCxn id="11" idx="1"/>
          </p:cNvCxnSpPr>
          <p:nvPr/>
        </p:nvCxnSpPr>
        <p:spPr>
          <a:xfrm>
            <a:off x="6616065" y="4144645"/>
            <a:ext cx="781050" cy="1905"/>
          </a:xfrm>
          <a:prstGeom prst="line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流程图: 可选过程 8"/>
          <p:cNvSpPr/>
          <p:nvPr/>
        </p:nvSpPr>
        <p:spPr>
          <a:xfrm>
            <a:off x="7400925" y="2691765"/>
            <a:ext cx="3090545" cy="39878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ym typeface="+mn-ea"/>
              </a:rPr>
              <a:t>Doubao Pro</a:t>
            </a:r>
            <a:r>
              <a:rPr lang="zh-CN" altLang="en-US" sz="1600">
                <a:sym typeface="+mn-ea"/>
              </a:rPr>
              <a:t>（字节跳动）</a:t>
            </a:r>
            <a:endParaRPr lang="zh-CN" altLang="en-US" sz="1600">
              <a:sym typeface="+mn-ea"/>
            </a:endParaRPr>
          </a:p>
        </p:txBody>
      </p:sp>
      <p:sp>
        <p:nvSpPr>
          <p:cNvPr id="10" name="流程图: 可选过程 9"/>
          <p:cNvSpPr/>
          <p:nvPr/>
        </p:nvSpPr>
        <p:spPr>
          <a:xfrm>
            <a:off x="7400925" y="3293745"/>
            <a:ext cx="3090545" cy="39878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ym typeface="+mn-ea"/>
              </a:rPr>
              <a:t>Qwen2.5</a:t>
            </a:r>
            <a:r>
              <a:rPr lang="zh-CN" altLang="en-US" sz="1600">
                <a:sym typeface="+mn-ea"/>
              </a:rPr>
              <a:t>（阿里开源）</a:t>
            </a:r>
            <a:endParaRPr lang="zh-CN" altLang="en-US" sz="1600">
              <a:sym typeface="+mn-ea"/>
            </a:endParaRPr>
          </a:p>
        </p:txBody>
      </p:sp>
      <p:sp>
        <p:nvSpPr>
          <p:cNvPr id="11" name="流程图: 可选过程 10"/>
          <p:cNvSpPr/>
          <p:nvPr/>
        </p:nvSpPr>
        <p:spPr>
          <a:xfrm>
            <a:off x="7397115" y="3947160"/>
            <a:ext cx="3090545" cy="39878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ym typeface="+mn-ea"/>
              </a:rPr>
              <a:t>LLama2.2</a:t>
            </a: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Meta</a:t>
            </a:r>
            <a:r>
              <a:rPr lang="zh-CN" altLang="en-US" sz="1600">
                <a:sym typeface="+mn-ea"/>
              </a:rPr>
              <a:t>开源）</a:t>
            </a:r>
            <a:endParaRPr lang="zh-CN" altLang="en-US" sz="1600">
              <a:sym typeface="+mn-ea"/>
            </a:endParaRPr>
          </a:p>
        </p:txBody>
      </p:sp>
      <p:sp>
        <p:nvSpPr>
          <p:cNvPr id="12" name="流程图: 可选过程 11"/>
          <p:cNvSpPr/>
          <p:nvPr/>
        </p:nvSpPr>
        <p:spPr>
          <a:xfrm>
            <a:off x="7400925" y="4585335"/>
            <a:ext cx="3090545" cy="39878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ym typeface="+mn-ea"/>
              </a:rPr>
              <a:t>ERNIE</a:t>
            </a:r>
            <a:r>
              <a:rPr lang="zh-CN" altLang="en-US" sz="1600">
                <a:sym typeface="+mn-ea"/>
              </a:rPr>
              <a:t>（百度）</a:t>
            </a:r>
            <a:endParaRPr lang="zh-CN" altLang="en-US" sz="1600">
              <a:sym typeface="+mn-ea"/>
            </a:endParaRPr>
          </a:p>
        </p:txBody>
      </p:sp>
      <p:sp>
        <p:nvSpPr>
          <p:cNvPr id="13" name="流程图: 可选过程 12"/>
          <p:cNvSpPr/>
          <p:nvPr/>
        </p:nvSpPr>
        <p:spPr>
          <a:xfrm>
            <a:off x="7400925" y="5203190"/>
            <a:ext cx="3090545" cy="398780"/>
          </a:xfrm>
          <a:prstGeom prst="flowChartAlternateProcess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600">
                <a:sym typeface="+mn-ea"/>
              </a:rPr>
              <a:t>……</a:t>
            </a:r>
            <a:endParaRPr lang="en-US" sz="1600">
              <a:sym typeface="+mn-ea"/>
            </a:endParaRPr>
          </a:p>
        </p:txBody>
      </p:sp>
      <p:sp>
        <p:nvSpPr>
          <p:cNvPr id="19" name="左中括号 18"/>
          <p:cNvSpPr/>
          <p:nvPr/>
        </p:nvSpPr>
        <p:spPr>
          <a:xfrm>
            <a:off x="6616065" y="2887345"/>
            <a:ext cx="781050" cy="2514600"/>
          </a:xfrm>
          <a:prstGeom prst="leftBracket">
            <a:avLst/>
          </a:prstGeom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左中括号 19"/>
          <p:cNvSpPr/>
          <p:nvPr/>
        </p:nvSpPr>
        <p:spPr>
          <a:xfrm>
            <a:off x="7022465" y="3474720"/>
            <a:ext cx="346710" cy="1356995"/>
          </a:xfrm>
          <a:prstGeom prst="leftBracket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910455" y="4344670"/>
            <a:ext cx="1113155" cy="2844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/>
          </a:p>
        </p:txBody>
      </p:sp>
      <p:cxnSp>
        <p:nvCxnSpPr>
          <p:cNvPr id="30" name="直接箭头连接符 29"/>
          <p:cNvCxnSpPr/>
          <p:nvPr/>
        </p:nvCxnSpPr>
        <p:spPr>
          <a:xfrm flipH="1">
            <a:off x="4919980" y="4137660"/>
            <a:ext cx="1696085" cy="10160"/>
          </a:xfrm>
          <a:prstGeom prst="straightConnector1">
            <a:avLst/>
          </a:prstGeom>
          <a:ln w="31750" cap="rnd">
            <a:solidFill>
              <a:schemeClr val="accent1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圆角矩形 30"/>
          <p:cNvSpPr/>
          <p:nvPr/>
        </p:nvSpPr>
        <p:spPr>
          <a:xfrm>
            <a:off x="5109845" y="3293745"/>
            <a:ext cx="1316355" cy="90233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>
                <a:solidFill>
                  <a:srgbClr val="FF0000"/>
                </a:solidFill>
                <a:sym typeface="+mn-ea"/>
              </a:rPr>
              <a:t>乱序传输</a:t>
            </a:r>
            <a:endParaRPr lang="zh-CN" altLang="en-US" sz="1600">
              <a:solidFill>
                <a:srgbClr val="FF0000"/>
              </a:solidFill>
            </a:endParaRPr>
          </a:p>
          <a:p>
            <a:pPr algn="ctr"/>
            <a:r>
              <a:rPr lang="zh-CN" altLang="en-US" sz="1600">
                <a:solidFill>
                  <a:srgbClr val="FF0000"/>
                </a:solidFill>
                <a:sym typeface="+mn-ea"/>
              </a:rPr>
              <a:t>噪声植入</a:t>
            </a:r>
            <a:endParaRPr lang="zh-CN" altLang="en-US" sz="1600">
              <a:solidFill>
                <a:srgbClr val="FF0000"/>
              </a:solidFill>
            </a:endParaRPr>
          </a:p>
          <a:p>
            <a:pPr algn="ctr"/>
            <a:r>
              <a:rPr lang="zh-CN" altLang="en-US" sz="1600">
                <a:solidFill>
                  <a:srgbClr val="FF0000"/>
                </a:solidFill>
                <a:sym typeface="+mn-ea"/>
              </a:rPr>
              <a:t>动态偏移</a:t>
            </a:r>
            <a:endParaRPr lang="zh-CN" altLang="en-US" sz="1600">
              <a:solidFill>
                <a:srgbClr val="FF0000"/>
              </a:solidFill>
              <a:sym typeface="+mn-ea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026660" y="2981325"/>
            <a:ext cx="158940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600">
                <a:solidFill>
                  <a:schemeClr val="tx1"/>
                </a:solidFill>
                <a:sym typeface="+mn-ea"/>
              </a:rPr>
              <a:t>MCP</a:t>
            </a:r>
            <a:r>
              <a:rPr lang="zh-CN" altLang="en-US" sz="1600">
                <a:solidFill>
                  <a:schemeClr val="tx1"/>
                </a:solidFill>
                <a:sym typeface="+mn-ea"/>
              </a:rPr>
              <a:t>协议</a:t>
            </a:r>
            <a:endParaRPr lang="zh-CN" altLang="en-US" sz="1600">
              <a:solidFill>
                <a:schemeClr val="tx1"/>
              </a:solidFill>
              <a:sym typeface="+mn-ea"/>
            </a:endParaRPr>
          </a:p>
        </p:txBody>
      </p:sp>
      <p:sp>
        <p:nvSpPr>
          <p:cNvPr id="33" name="流程图: 可选过程 32"/>
          <p:cNvSpPr/>
          <p:nvPr/>
        </p:nvSpPr>
        <p:spPr>
          <a:xfrm>
            <a:off x="965200" y="3180715"/>
            <a:ext cx="1318895" cy="648335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/>
              <a:t>编辑智能体</a:t>
            </a:r>
            <a:endParaRPr lang="zh-CN" altLang="en-US" sz="1600"/>
          </a:p>
        </p:txBody>
      </p:sp>
      <p:sp>
        <p:nvSpPr>
          <p:cNvPr id="35" name="文本框 34"/>
          <p:cNvSpPr txBox="1"/>
          <p:nvPr/>
        </p:nvSpPr>
        <p:spPr>
          <a:xfrm>
            <a:off x="2621915" y="3168015"/>
            <a:ext cx="1203325" cy="381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被审稿件</a:t>
            </a:r>
            <a:endParaRPr lang="zh-CN" altLang="en-US" sz="1600"/>
          </a:p>
        </p:txBody>
      </p:sp>
      <p:cxnSp>
        <p:nvCxnSpPr>
          <p:cNvPr id="39" name="曲线连接符 38"/>
          <p:cNvCxnSpPr/>
          <p:nvPr/>
        </p:nvCxnSpPr>
        <p:spPr>
          <a:xfrm flipV="1">
            <a:off x="3655060" y="-1377950"/>
            <a:ext cx="5715" cy="5080"/>
          </a:xfrm>
          <a:prstGeom prst="curvedConnector3">
            <a:avLst>
              <a:gd name="adj1" fmla="val 55556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曲线连接符 40"/>
          <p:cNvCxnSpPr>
            <a:stCxn id="33" idx="3"/>
          </p:cNvCxnSpPr>
          <p:nvPr/>
        </p:nvCxnSpPr>
        <p:spPr>
          <a:xfrm>
            <a:off x="2284095" y="3505200"/>
            <a:ext cx="1241425" cy="504825"/>
          </a:xfrm>
          <a:prstGeom prst="curvedConnector3">
            <a:avLst>
              <a:gd name="adj1" fmla="val 50026"/>
            </a:avLst>
          </a:prstGeom>
          <a:ln w="31750" cap="rnd">
            <a:solidFill>
              <a:schemeClr val="accent1"/>
            </a:solidFill>
            <a:prstDash val="sysDot"/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9" name="流程图: 可选过程 48"/>
          <p:cNvSpPr/>
          <p:nvPr/>
        </p:nvSpPr>
        <p:spPr>
          <a:xfrm>
            <a:off x="1998345" y="5311775"/>
            <a:ext cx="2559050" cy="648335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/>
              <a:t>首阳文正</a:t>
            </a:r>
            <a:r>
              <a:rPr lang="en-US" altLang="zh-CN" sz="1600"/>
              <a:t>AI</a:t>
            </a:r>
            <a:r>
              <a:rPr lang="zh-CN" altLang="en-US" sz="1600"/>
              <a:t>出版协作平台</a:t>
            </a:r>
            <a:endParaRPr lang="zh-CN" altLang="en-US" sz="1600"/>
          </a:p>
        </p:txBody>
      </p:sp>
      <p:cxnSp>
        <p:nvCxnSpPr>
          <p:cNvPr id="50" name="曲线连接符 49"/>
          <p:cNvCxnSpPr>
            <a:stCxn id="6" idx="2"/>
            <a:endCxn id="49" idx="0"/>
          </p:cNvCxnSpPr>
          <p:nvPr/>
        </p:nvCxnSpPr>
        <p:spPr>
          <a:xfrm rot="5400000">
            <a:off x="3351530" y="4403725"/>
            <a:ext cx="834390" cy="981710"/>
          </a:xfrm>
          <a:prstGeom prst="curvedConnector3">
            <a:avLst>
              <a:gd name="adj1" fmla="val 50000"/>
            </a:avLst>
          </a:prstGeom>
          <a:ln w="31750" cap="rnd">
            <a:solidFill>
              <a:schemeClr val="accent1"/>
            </a:solidFill>
            <a:prstDash val="sysDot"/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3906520" y="4777740"/>
            <a:ext cx="1203325" cy="381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数据清洗</a:t>
            </a:r>
            <a:endParaRPr lang="zh-CN" altLang="en-US" sz="1600"/>
          </a:p>
        </p:txBody>
      </p:sp>
      <p:cxnSp>
        <p:nvCxnSpPr>
          <p:cNvPr id="54" name="曲线连接符 53"/>
          <p:cNvCxnSpPr>
            <a:stCxn id="33" idx="2"/>
          </p:cNvCxnSpPr>
          <p:nvPr/>
        </p:nvCxnSpPr>
        <p:spPr>
          <a:xfrm rot="5400000" flipV="1">
            <a:off x="1490345" y="3963670"/>
            <a:ext cx="1483995" cy="1214120"/>
          </a:xfrm>
          <a:prstGeom prst="curvedConnector3">
            <a:avLst>
              <a:gd name="adj1" fmla="val 50000"/>
            </a:avLst>
          </a:prstGeom>
          <a:ln w="31750" cap="rnd">
            <a:solidFill>
              <a:schemeClr val="accent1"/>
            </a:solidFill>
            <a:prstDash val="sysDot"/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982345" y="1872615"/>
            <a:ext cx="76371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Arial" panose="020B0604020202020204" pitchFamily="34" charset="0"/>
                <a:ea typeface="黑体" panose="02010609060101010101" charset="-122"/>
                <a:cs typeface="黑体" panose="02010609060101010101" charset="-122"/>
                <a:sym typeface="+mn-ea"/>
              </a:rPr>
              <a:t>大语言模型应用程序</a:t>
            </a:r>
            <a:r>
              <a:rPr lang="zh-CN" altLang="en-US" sz="2400">
                <a:sym typeface="+mn-ea"/>
              </a:rPr>
              <a:t>编程接口（</a:t>
            </a:r>
            <a:r>
              <a:rPr lang="en-US" altLang="zh-CN" sz="2400">
                <a:sym typeface="+mn-ea"/>
              </a:rPr>
              <a:t>LLM</a:t>
            </a:r>
            <a:r>
              <a:rPr lang="zh-CN" altLang="en-US" sz="2400">
                <a:sym typeface="+mn-ea"/>
              </a:rPr>
              <a:t>）</a:t>
            </a:r>
            <a:r>
              <a:rPr lang="zh-CN" altLang="en-US" sz="2400">
                <a:sym typeface="+mn-ea"/>
              </a:rPr>
              <a:t>工作原理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NDEX" val="3"/>
  <p:tag name="KSO_WM_UNIT_TYPE" val="d"/>
  <p:tag name="KSO_WM_BEAUTIFY_FLAG" val="#wm#"/>
</p:tagLst>
</file>

<file path=ppt/tags/tag10.xml><?xml version="1.0" encoding="utf-8"?>
<p:tagLst xmlns:p="http://schemas.openxmlformats.org/presentationml/2006/main">
  <p:tag name="KSO_WM_BEAUTIFY_FLAG" val="#wm#"/>
  <p:tag name="KSO_WM_UNIT_TYPE" val="l_h_a"/>
  <p:tag name="KSO_WM_UNIT_INDEX" val="1_1_1"/>
  <p:tag name="KSO_WM_UNIT_ID" val="diagram19882022_2*l_h_a*1_1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f*1_2_3_1"/>
  <p:tag name="KSO_WM_TEMPLATE_CATEGORY" val="diagram"/>
  <p:tag name="KSO_WM_TEMPLATE_INDEX" val="20230321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3_1"/>
  <p:tag name="KSO_WM_UNIT_VALUE" val="5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可以添加文本的具体内容"/>
  <p:tag name="KSO_WM_UNIT_TEXT_FILL_FORE_SCHEMECOLOR_INDEX" val="1"/>
  <p:tag name="KSO_WM_UNIT_TEXT_FILL_TYPE" val="1"/>
  <p:tag name="KSO_WM_UNIT_USESOURCEFORMAT_APPLY" val="1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i*1_2_3_1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7"/>
  <p:tag name="KSO_WM_UNIT_USESOURCEFORMAT_APPLY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i*1_2_1_1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USESOURCEFORMAT_APPLY" val="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f*1_2_1_1"/>
  <p:tag name="KSO_WM_TEMPLATE_CATEGORY" val="diagram"/>
  <p:tag name="KSO_WM_TEMPLATE_INDEX" val="20230321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1_1"/>
  <p:tag name="KSO_WM_UNIT_VALUE" val="5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可以添加文本的具体内容"/>
  <p:tag name="KSO_WM_UNIT_TEXT_FILL_FORE_SCHEMECOLOR_INDEX" val="1"/>
  <p:tag name="KSO_WM_UNIT_TEXT_FILL_TYPE" val="1"/>
  <p:tag name="KSO_WM_UNIT_USESOURCEFORMAT_APPLY" val="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a*1_2_1_1"/>
  <p:tag name="KSO_WM_TEMPLATE_CATEGORY" val="diagram"/>
  <p:tag name="KSO_WM_TEMPLATE_INDEX" val="20230321"/>
  <p:tag name="KSO_WM_UNIT_LAYERLEVEL" val="1_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1_1"/>
  <p:tag name="KSO_WM_UNIT_VALUE" val="2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a*1_2_3_1"/>
  <p:tag name="KSO_WM_TEMPLATE_CATEGORY" val="diagram"/>
  <p:tag name="KSO_WM_TEMPLATE_INDEX" val="20230321"/>
  <p:tag name="KSO_WM_UNIT_LAYERLEVEL" val="1_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3_1"/>
  <p:tag name="KSO_WM_UNIT_VALUE" val="2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i*1_2_2_1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6"/>
  <p:tag name="KSO_WM_UNIT_USESOURCEFORMAT_APPLY" val="1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f*1_2_2_1"/>
  <p:tag name="KSO_WM_TEMPLATE_CATEGORY" val="diagram"/>
  <p:tag name="KSO_WM_TEMPLATE_INDEX" val="20230321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2_1"/>
  <p:tag name="KSO_WM_UNIT_VALUE" val="5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可以添加文本的具体内容"/>
  <p:tag name="KSO_WM_UNIT_TEXT_FILL_FORE_SCHEMECOLOR_INDEX" val="1"/>
  <p:tag name="KSO_WM_UNIT_TEXT_FILL_TYPE" val="1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a*1_2_2_1"/>
  <p:tag name="KSO_WM_TEMPLATE_CATEGORY" val="diagram"/>
  <p:tag name="KSO_WM_TEMPLATE_INDEX" val="20230321"/>
  <p:tag name="KSO_WM_UNIT_LAYERLEVEL" val="1_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2_1"/>
  <p:tag name="KSO_WM_UNIT_VALUE" val="2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2*n_h_h_x*1_2_2_1"/>
  <p:tag name="KSO_WM_TEMPLATE_CATEGORY" val="diagram"/>
  <p:tag name="KSO_WM_TEMPLATE_INDEX" val="20230321"/>
  <p:tag name="KSO_WM_UNIT_LAYERLEVEL" val="1_1_1_1"/>
  <p:tag name="KSO_WM_TAG_VERSION" val="3.0"/>
  <p:tag name="KSO_WM_UNIT_VALUE" val="54*61"/>
  <p:tag name="KSO_WM_UNIT_TYPE" val="n_h_h_x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11.xml><?xml version="1.0" encoding="utf-8"?>
<p:tagLst xmlns:p="http://schemas.openxmlformats.org/presentationml/2006/main">
  <p:tag name="KSO_WM_BEAUTIFY_FLAG" val="#wm#"/>
  <p:tag name="KSO_WM_UNIT_TYPE" val="l_h_a"/>
  <p:tag name="KSO_WM_UNIT_INDEX" val="1_2_1"/>
  <p:tag name="KSO_WM_UNIT_ID" val="diagram19882022_2*l_h_a*1_2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2*n_h_h_x*1_2_1_1"/>
  <p:tag name="KSO_WM_TEMPLATE_CATEGORY" val="diagram"/>
  <p:tag name="KSO_WM_TEMPLATE_INDEX" val="20230321"/>
  <p:tag name="KSO_WM_UNIT_LAYERLEVEL" val="1_1_1_1"/>
  <p:tag name="KSO_WM_TAG_VERSION" val="3.0"/>
  <p:tag name="KSO_WM_UNIT_VALUE" val="58*67"/>
  <p:tag name="KSO_WM_UNIT_TYPE" val="n_h_h_x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2*n_h_h_x*1_2_3_1"/>
  <p:tag name="KSO_WM_TEMPLATE_CATEGORY" val="diagram"/>
  <p:tag name="KSO_WM_TEMPLATE_INDEX" val="20230321"/>
  <p:tag name="KSO_WM_UNIT_LAYERLEVEL" val="1_1_1_1"/>
  <p:tag name="KSO_WM_TAG_VERSION" val="3.0"/>
  <p:tag name="KSO_WM_UNIT_VALUE" val="67*58"/>
  <p:tag name="KSO_WM_UNIT_TYPE" val="n_h_h_x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112.xml><?xml version="1.0" encoding="utf-8"?>
<p:tagLst xmlns:p="http://schemas.openxmlformats.org/presentationml/2006/main">
  <p:tag name="KSO_WM_SLIDE_ID" val="diagram20230321_5"/>
  <p:tag name="KSO_WM_TEMPLATE_SUBCATEGORY" val="0"/>
  <p:tag name="KSO_WM_TEMPLATE_MASTER_TYPE" val="0"/>
  <p:tag name="KSO_WM_TEMPLATE_COLOR_TYPE" val="0"/>
  <p:tag name="KSO_WM_SLIDE_ITEM_CNT" val="6"/>
  <p:tag name="KSO_WM_SLIDE_INDEX" val="5"/>
  <p:tag name="KSO_WM_TAG_VERSION" val="3.0"/>
  <p:tag name="KSO_WM_BEAUTIFY_FLAG" val="#wm#"/>
  <p:tag name="KSO_WM_TEMPLATE_CATEGORY" val="diagram"/>
  <p:tag name="KSO_WM_TEMPLATE_INDEX" val="20230321"/>
  <p:tag name="KSO_WM_SLIDE_TYPE" val="text"/>
  <p:tag name="KSO_WM_SLIDE_SUBTYPE" val="diag"/>
  <p:tag name="KSO_WM_SLIDE_SIZE" val="827.991*346.3"/>
  <p:tag name="KSO_WM_SLIDE_POSITION" val="66.0278*135.4"/>
  <p:tag name="KSO_WM_SLIDE_LAYOUT" val="a_n"/>
  <p:tag name="KSO_WM_SLIDE_LAYOUT_CNT" val="1_1"/>
  <p:tag name="KSO_WM_SPECIAL_SOURCE" val="bdnull"/>
  <p:tag name="KSO_WM_DIAGRAM_GROUP_CODE" val="n1-1"/>
  <p:tag name="KSO_WM_SLIDE_DIAGTYPE" val="n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072_3*a*1"/>
  <p:tag name="KSO_WM_TEMPLATE_CATEGORY" val="diagram"/>
  <p:tag name="KSO_WM_TEMPLATE_INDEX" val="20231072"/>
  <p:tag name="KSO_WM_UNIT_LAYERLEVEL" val="1"/>
  <p:tag name="KSO_WM_TAG_VERSION" val="3.0"/>
  <p:tag name="KSO_WM_BEAUTIFY_FLAG" val="#wm#"/>
  <p:tag name="KSO_WM_DIAGRAM_GROUP_CODE" val="q1-1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0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a*1_2_1"/>
  <p:tag name="KSO_WM_TEMPLATE_CATEGORY" val="diagram"/>
  <p:tag name="KSO_WM_TEMPLATE_INDEX" val="2023107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39"/>
  <p:tag name="KSO_WM_DIAGRAM_GROUP_CODE" val="q1-1"/>
  <p:tag name="KSO_WM_UNIT_TYPE" val="q_h_a"/>
  <p:tag name="KSO_WM_UNIT_INDEX" val="1_2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f*1_2_1"/>
  <p:tag name="KSO_WM_TEMPLATE_CATEGORY" val="diagram"/>
  <p:tag name="KSO_WM_TEMPLATE_INDEX" val="20231072"/>
  <p:tag name="KSO_WM_UNIT_LAYERLEVEL" val="1_1_1"/>
  <p:tag name="KSO_WM_TAG_VERSION" val="3.0"/>
  <p:tag name="KSO_WM_UNIT_SUBTYPE" val="a"/>
  <p:tag name="KSO_WM_UNIT_NOCLEAR" val="0"/>
  <p:tag name="KSO_WM_UNIT_VALUE" val="68"/>
  <p:tag name="KSO_WM_DIAGRAM_GROUP_CODE" val="q1-1"/>
  <p:tag name="KSO_WM_UNIT_TYPE" val="q_h_f"/>
  <p:tag name="KSO_WM_UNIT_INDEX" val="1_2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，文字是您思想的提炼"/>
  <p:tag name="KSO_WM_UNIT_TEXT_FILL_FORE_SCHEMECOLOR_INDEX" val="1"/>
  <p:tag name="KSO_WM_UNIT_TEXT_FILL_TYPE" val="1"/>
  <p:tag name="KSO_WM_UNIT_USESOURCEFORMAT_APPLY" val="0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a*1_3_1"/>
  <p:tag name="KSO_WM_TEMPLATE_CATEGORY" val="diagram"/>
  <p:tag name="KSO_WM_TEMPLATE_INDEX" val="2023107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39"/>
  <p:tag name="KSO_WM_DIAGRAM_GROUP_CODE" val="q1-1"/>
  <p:tag name="KSO_WM_UNIT_TYPE" val="q_h_a"/>
  <p:tag name="KSO_WM_UNIT_INDEX" val="1_3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f*1_3_1"/>
  <p:tag name="KSO_WM_TEMPLATE_CATEGORY" val="diagram"/>
  <p:tag name="KSO_WM_TEMPLATE_INDEX" val="20231072"/>
  <p:tag name="KSO_WM_UNIT_LAYERLEVEL" val="1_1_1"/>
  <p:tag name="KSO_WM_TAG_VERSION" val="3.0"/>
  <p:tag name="KSO_WM_UNIT_SUBTYPE" val="a"/>
  <p:tag name="KSO_WM_UNIT_NOCLEAR" val="0"/>
  <p:tag name="KSO_WM_UNIT_VALUE" val="68"/>
  <p:tag name="KSO_WM_DIAGRAM_GROUP_CODE" val="q1-1"/>
  <p:tag name="KSO_WM_UNIT_TYPE" val="q_h_f"/>
  <p:tag name="KSO_WM_UNIT_INDEX" val="1_3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具体内容，文字是您思想的提炼"/>
  <p:tag name="KSO_WM_UNIT_TEXT_FILL_FORE_SCHEMECOLOR_INDEX" val="1"/>
  <p:tag name="KSO_WM_UNIT_TEXT_FILL_TYPE" val="1"/>
  <p:tag name="KSO_WM_UNIT_USESOURCEFORMAT_APPLY" val="0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2_4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2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6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6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2_3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2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6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2.xml><?xml version="1.0" encoding="utf-8"?>
<p:tagLst xmlns:p="http://schemas.openxmlformats.org/presentationml/2006/main">
  <p:tag name="KSO_WM_UNIT_INDEX" val="11"/>
  <p:tag name="KSO_WM_UNIT_TEXT_SUBTYPE" val="a"/>
  <p:tag name="KSO_WM_UNIT_SUBTYPE" val="a"/>
  <p:tag name="KSO_WM_UNIT_TYPE" val="f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2_2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2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solidLine&quot;:{&quot;brightness&quot;:0,&quot;colorType&quot;:1,&quot;foreColorIndex&quot;: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6"/>
  <p:tag name="KSO_WM_UNIT_LINE_FILL_TYPE" val="2"/>
  <p:tag name="KSO_WM_UNIT_USESOURCEFORMAT_APPLY" val="0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3_4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3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7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7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3_3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3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7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3_2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3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7"/>
  <p:tag name="KSO_WM_UNIT_LINE_FILL_TYPE" val="2"/>
  <p:tag name="KSO_WM_UNIT_USESOURCEFORMAT_APPLY" val="0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a*1_4_1"/>
  <p:tag name="KSO_WM_TEMPLATE_CATEGORY" val="diagram"/>
  <p:tag name="KSO_WM_TEMPLATE_INDEX" val="2023107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39"/>
  <p:tag name="KSO_WM_DIAGRAM_GROUP_CODE" val="q1-1"/>
  <p:tag name="KSO_WM_UNIT_TYPE" val="q_h_a"/>
  <p:tag name="KSO_WM_UNIT_INDEX" val="1_4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f*1_4_1"/>
  <p:tag name="KSO_WM_TEMPLATE_CATEGORY" val="diagram"/>
  <p:tag name="KSO_WM_TEMPLATE_INDEX" val="20231072"/>
  <p:tag name="KSO_WM_UNIT_LAYERLEVEL" val="1_1_1"/>
  <p:tag name="KSO_WM_TAG_VERSION" val="3.0"/>
  <p:tag name="KSO_WM_UNIT_SUBTYPE" val="a"/>
  <p:tag name="KSO_WM_UNIT_NOCLEAR" val="0"/>
  <p:tag name="KSO_WM_UNIT_VALUE" val="68"/>
  <p:tag name="KSO_WM_DIAGRAM_GROUP_CODE" val="q1-1"/>
  <p:tag name="KSO_WM_UNIT_TYPE" val="q_h_f"/>
  <p:tag name="KSO_WM_UNIT_INDEX" val="1_4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，文字是您思想的提炼"/>
  <p:tag name="KSO_WM_UNIT_TEXT_FILL_FORE_SCHEMECOLOR_INDEX" val="1"/>
  <p:tag name="KSO_WM_UNIT_TEXT_FILL_TYPE" val="1"/>
  <p:tag name="KSO_WM_UNIT_USESOURCEFORMAT_APPLY" val="0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4_4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4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8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8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4_3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4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8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4_2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4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solidLine&quot;:{&quot;brightness&quot;:0,&quot;colorType&quot;:1,&quot;foreColorIndex&quot;:8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8"/>
  <p:tag name="KSO_WM_UNIT_LINE_FILL_TYPE" val="2"/>
  <p:tag name="KSO_WM_UNIT_USESOURCEFORMAT_APPLY" val="0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a*1_1_1"/>
  <p:tag name="KSO_WM_TEMPLATE_CATEGORY" val="diagram"/>
  <p:tag name="KSO_WM_TEMPLATE_INDEX" val="20231072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39"/>
  <p:tag name="KSO_WM_DIAGRAM_GROUP_CODE" val="q1-1"/>
  <p:tag name="KSO_WM_UNIT_TYPE" val="q_h_a"/>
  <p:tag name="KSO_WM_UNIT_INDEX" val="1_1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添加标题"/>
  <p:tag name="KSO_WM_UNIT_TEXT_FILL_FORE_SCHEMECOLOR_INDEX" val="1"/>
  <p:tag name="KSO_WM_UNIT_TEXT_FILL_TYPE" val="1"/>
  <p:tag name="KSO_WM_UNIT_USESOURCEFORMAT_APPLY" val="0"/>
</p:tagLst>
</file>

<file path=ppt/tags/tag13.xml><?xml version="1.0" encoding="utf-8"?>
<p:tagLst xmlns:p="http://schemas.openxmlformats.org/presentationml/2006/main">
  <p:tag name="KSO_WM_UNIT_INDEX" val="12"/>
  <p:tag name="KSO_WM_UNIT_TEXT_SUBTYPE" val="a"/>
  <p:tag name="KSO_WM_UNIT_SUBTYPE" val="a"/>
  <p:tag name="KSO_WM_UNIT_TYPE" val="f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f*1_1_1"/>
  <p:tag name="KSO_WM_TEMPLATE_CATEGORY" val="diagram"/>
  <p:tag name="KSO_WM_TEMPLATE_INDEX" val="20231072"/>
  <p:tag name="KSO_WM_UNIT_LAYERLEVEL" val="1_1_1"/>
  <p:tag name="KSO_WM_TAG_VERSION" val="3.0"/>
  <p:tag name="KSO_WM_UNIT_SUBTYPE" val="a"/>
  <p:tag name="KSO_WM_UNIT_NOCLEAR" val="0"/>
  <p:tag name="KSO_WM_UNIT_VALUE" val="68"/>
  <p:tag name="KSO_WM_DIAGRAM_GROUP_CODE" val="q1-1"/>
  <p:tag name="KSO_WM_UNIT_TYPE" val="q_h_f"/>
  <p:tag name="KSO_WM_UNIT_INDEX" val="1_1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输入你的项正文具体内容，文字是您思想的提炼"/>
  <p:tag name="KSO_WM_UNIT_TEXT_FILL_FORE_SCHEMECOLOR_INDEX" val="1"/>
  <p:tag name="KSO_WM_UNIT_TEXT_FILL_TYPE" val="1"/>
  <p:tag name="KSO_WM_UNIT_USESOURCEFORMAT_APPLY" val="0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1_4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1_4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1_3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1_3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1_2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1_2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4_6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4_6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.4000000059604645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8"/>
  <p:tag name="KSO_WM_UNIT_FILL_FORE_SCHEMECOLOR_INDEX_BRIGHTNESS" val="0.4"/>
  <p:tag name="KSO_WM_UNIT_TEXT_FILL_FORE_SCHEMECOLOR_INDEX" val="2"/>
  <p:tag name="KSO_WM_UNIT_TEXT_FILL_TYPE" val="1"/>
  <p:tag name="KSO_WM_UNIT_USESOURCEFORMAT_APPLY" val="0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3_5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3_5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7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4_5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4_5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8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2_5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2_5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6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2_6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2_6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.4000000059604645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6"/>
  <p:tag name="KSO_WM_UNIT_FILL_FORE_SCHEMECOLOR_INDEX_BRIGHTNESS" val="0.4"/>
  <p:tag name="KSO_WM_UNIT_TEXT_FILL_FORE_SCHEMECOLOR_INDEX" val="2"/>
  <p:tag name="KSO_WM_UNIT_TEXT_FILL_TYPE" val="1"/>
  <p:tag name="KSO_WM_UNIT_USESOURCEFORMAT_APPLY" val="0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2_1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SUBTYPE" val="d"/>
  <p:tag name="KSO_WM_UNIT_TYPE" val="q_h_i"/>
  <p:tag name="KSO_WM_UNIT_INDEX" val="1_2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949999988079071,&quot;colorType&quot;:1,&quot;foreColorIndex&quot;:5,&quot;pos&quot;:0,&quot;transparency&quot;:0},{&quot;brightness&quot;: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3"/>
  <p:tag name="KSO_WM_UNIT_TEXT_FILL_TYPE" val="3"/>
  <p:tag name="KSO_WM_UNIT_USESOURCEFORMAT_APPLY" val="0"/>
</p:tagLst>
</file>

<file path=ppt/tags/tag14.xml><?xml version="1.0" encoding="utf-8"?>
<p:tagLst xmlns:p="http://schemas.openxmlformats.org/presentationml/2006/main">
  <p:tag name="KSO_WM_UNIT_INDEX" val="2"/>
  <p:tag name="KSO_WM_UNIT_TEXT_SUBTYPE" val="a"/>
  <p:tag name="KSO_WM_UNIT_SUBTYPE" val="a"/>
  <p:tag name="KSO_WM_UNIT_TYPE" val="f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3_6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3_6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.4000000059604645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7"/>
  <p:tag name="KSO_WM_UNIT_FILL_FORE_SCHEMECOLOR_INDEX_BRIGHTNESS" val="0.4"/>
  <p:tag name="KSO_WM_UNIT_TEXT_FILL_FORE_SCHEMECOLOR_INDEX" val="2"/>
  <p:tag name="KSO_WM_UNIT_TEXT_FILL_TYPE" val="1"/>
  <p:tag name="KSO_WM_UNIT_USESOURCEFORMAT_APPLY" val="0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3_1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SUBTYPE" val="d"/>
  <p:tag name="KSO_WM_UNIT_TYPE" val="q_h_i"/>
  <p:tag name="KSO_WM_UNIT_INDEX" val="1_3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949999988079071,&quot;colorType&quot;:1,&quot;foreColorIndex&quot;:5,&quot;pos&quot;:0,&quot;transparency&quot;:0},{&quot;brightness&quot;: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3"/>
  <p:tag name="KSO_WM_UNIT_TEXT_FILL_TYPE" val="3"/>
  <p:tag name="KSO_WM_UNIT_USESOURCEFORMAT_APPLY" val="0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1_6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1_6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.4000000059604645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0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1_5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TYPE" val="q_h_i"/>
  <p:tag name="KSO_WM_UNIT_INDEX" val="1_1_5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1_1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SUBTYPE" val="d"/>
  <p:tag name="KSO_WM_UNIT_TYPE" val="q_h_i"/>
  <p:tag name="KSO_WM_UNIT_INDEX" val="1_1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949999988079071,&quot;colorType&quot;:1,&quot;foreColorIndex&quot;:5,&quot;pos&quot;:0,&quot;transparency&quot;:0},{&quot;brightness&quot;: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3"/>
  <p:tag name="KSO_WM_UNIT_TEXT_FILL_TYPE" val="3"/>
  <p:tag name="KSO_WM_UNIT_USESOURCEFORMAT_APPLY" val="0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72_3*q_h_i*1_4_1"/>
  <p:tag name="KSO_WM_TEMPLATE_CATEGORY" val="diagram"/>
  <p:tag name="KSO_WM_TEMPLATE_INDEX" val="20231072"/>
  <p:tag name="KSO_WM_UNIT_LAYERLEVEL" val="1_1_1"/>
  <p:tag name="KSO_WM_TAG_VERSION" val="3.0"/>
  <p:tag name="KSO_WM_DIAGRAM_GROUP_CODE" val="q1-1"/>
  <p:tag name="KSO_WM_UNIT_SUBTYPE" val="d"/>
  <p:tag name="KSO_WM_UNIT_TYPE" val="q_h_i"/>
  <p:tag name="KSO_WM_UNIT_INDEX" val="1_4_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401.34681396484376,&quot;left&quot;:47.65,&quot;top&quot;:98.99554823988065,&quot;width&quot;:862.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.949999988079071,&quot;colorType&quot;:1,&quot;foreColorIndex&quot;:5,&quot;pos&quot;:0,&quot;transparency&quot;:0},{&quot;brightness&quot;: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FILL_FORE_SCHEMECOLOR_INDEX" val="3"/>
  <p:tag name="KSO_WM_UNIT_TEXT_FILL_TYPE" val="3"/>
  <p:tag name="KSO_WM_UNIT_USESOURCEFORMAT_APPLY" val="0"/>
</p:tagLst>
</file>

<file path=ppt/tags/tag146.xml><?xml version="1.0" encoding="utf-8"?>
<p:tagLst xmlns:p="http://schemas.openxmlformats.org/presentationml/2006/main">
  <p:tag name="KSO_WM_SLIDE_ID" val="diagram20231072_3"/>
  <p:tag name="KSO_WM_TEMPLATE_SUBCATEGORY" val="0"/>
  <p:tag name="KSO_WM_TEMPLATE_MASTER_TYPE" val="0"/>
  <p:tag name="KSO_WM_TEMPLATE_COLOR_TYPE" val="0"/>
  <p:tag name="KSO_WM_SLIDE_ITEM_CNT" val="4"/>
  <p:tag name="KSO_WM_SLIDE_INDEX" val="3"/>
  <p:tag name="KSO_WM_TAG_VERSION" val="3.0"/>
  <p:tag name="KSO_WM_BEAUTIFY_FLAG" val="#wm#"/>
  <p:tag name="KSO_WM_TEMPLATE_CATEGORY" val="diagram"/>
  <p:tag name="KSO_WM_TEMPLATE_INDEX" val="20230321"/>
  <p:tag name="KSO_WM_SLIDE_TYPE" val="text"/>
  <p:tag name="KSO_WM_SLIDE_SUBTYPE" val="diag"/>
  <p:tag name="KSO_WM_SLIDE_SIZE" val="850.45*338.086"/>
  <p:tag name="KSO_WM_SLIDE_POSITION" val="54.95*130.484"/>
  <p:tag name="KSO_WM_SLIDE_LAYOUT" val="a_q"/>
  <p:tag name="KSO_WM_SLIDE_LAYOUT_CNT" val="1_1"/>
  <p:tag name="KSO_WM_SPECIAL_SOURCE" val="bdnull"/>
  <p:tag name="KSO_WM_DIAGRAM_GROUP_CODE" val="q1-1"/>
  <p:tag name="KSO_WM_SLIDE_DIAGTYPE" val="q"/>
</p:tagLst>
</file>

<file path=ppt/tags/tag14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751_2*a*1"/>
  <p:tag name="KSO_WM_TEMPLATE_CATEGORY" val="diagram"/>
  <p:tag name="KSO_WM_TEMPLATE_INDEX" val="20231751"/>
  <p:tag name="KSO_WM_UNIT_LAYERLEVEL" val="1"/>
  <p:tag name="KSO_WM_TAG_VERSION" val="3.0"/>
  <p:tag name="KSO_WM_BEAUTIFY_FLAG" val="#wm#"/>
  <p:tag name="KSO_WM_DIAGRAM_GROUP_CODE" val="l1-1"/>
  <p:tag name="KSO_WM_UNIT_TEXT_TYPE" val="1"/>
  <p:tag name="KSO_WM_UNIT_PRESET_TEXT" val="单击此处添加标题"/>
  <p:tag name="KSO_WM_UNIT_TEXT_FILL_FORE_SCHEMECOLOR_INDEX" val="13"/>
  <p:tag name="KSO_WM_UNIT_TEXT_FILL_TYPE" val="1"/>
  <p:tag name="KSO_WM_UNIT_USESOURCEFORMAT_APPLY" val="1"/>
</p:tagLst>
</file>

<file path=ppt/tags/tag148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1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4*l_h_f*1_1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具体内容，简明扼要地阐述您的观点，根据需要可酌情增减文字内容"/>
  <p:tag name="KSO_WM_UNIT_LINE_FORE_SCHEMECOLOR_INDEX" val="5"/>
  <p:tag name="KSO_WM_UNIT_TEXT_FILL_FORE_SCHEMECOLOR_INDEX" val="1"/>
  <p:tag name="KSO_WM_UNIT_TEXT_FILL_TYPE" val="1"/>
  <p:tag name="KSO_WM_UNIT_USESOURCEFORMAT_APPLY" val="1"/>
</p:tagLst>
</file>

<file path=ppt/tags/tag14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51_4*l_h_a*1_1_1"/>
  <p:tag name="KSO_WM_TEMPLATE_CATEGORY" val="diagram"/>
  <p:tag name="KSO_WM_TEMPLATE_INDEX" val="2023175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添加标题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15.xml><?xml version="1.0" encoding="utf-8"?>
<p:tagLst xmlns:p="http://schemas.openxmlformats.org/presentationml/2006/main">
  <p:tag name="KSO_WM_UNIT_INDEX" val="1"/>
  <p:tag name="KSO_WM_UNIT_TYPE" val="a"/>
  <p:tag name="KSO_WM_BEAUTIFY_FLAG" val="#wm#"/>
</p:tagLst>
</file>

<file path=ppt/tags/tag150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2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4*l_h_f*1_2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type&quot;:0},&quot;glow&quot;:{&quot;colorType&quot;:0},&quot;line&quot;:{&quot;solidLine&quot;:{&quot;brightness&quot;:0,&quot;colorType&quot;:1,&quot;foreColorIndex&quot;:6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，简明扼要地阐述您的观点，根据需要可酌情增减文字"/>
  <p:tag name="KSO_WM_UNIT_LINE_FORE_SCHEMECOLOR_INDEX" val="6"/>
  <p:tag name="KSO_WM_UNIT_TEXT_FILL_FORE_SCHEMECOLOR_INDEX" val="1"/>
  <p:tag name="KSO_WM_UNIT_TEXT_FILL_TYPE" val="1"/>
  <p:tag name="KSO_WM_UNIT_USESOURCEFORMAT_APPLY" val="1"/>
</p:tagLst>
</file>

<file path=ppt/tags/tag1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51_4*l_h_a*1_2_1"/>
  <p:tag name="KSO_WM_TEMPLATE_CATEGORY" val="diagram"/>
  <p:tag name="KSO_WM_TEMPLATE_INDEX" val="2023175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添加标题"/>
  <p:tag name="KSO_WM_UNIT_FILL_TYPE" val="1"/>
  <p:tag name="KSO_WM_UNIT_FILL_FORE_SCHEMECOLOR_INDEX" val="6"/>
  <p:tag name="KSO_WM_UNIT_FILL_FORE_SCHEMECOLOR_INDEX_BRIGHTNESS" val="0"/>
  <p:tag name="KSO_WM_UNIT_USESOURCEFORMAT_APPLY" val="1"/>
</p:tagLst>
</file>

<file path=ppt/tags/tag152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3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4*l_h_f*1_3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内容，简明扼要地阐述您的观点，根据需要可酌情增减文字"/>
  <p:tag name="KSO_WM_UNIT_LINE_FORE_SCHEMECOLOR_INDEX" val="5"/>
  <p:tag name="KSO_WM_UNIT_TEXT_FILL_FORE_SCHEMECOLOR_INDEX" val="1"/>
  <p:tag name="KSO_WM_UNIT_TEXT_FILL_TYPE" val="1"/>
  <p:tag name="KSO_WM_UNIT_USESOURCEFORMAT_APPLY" val="1"/>
</p:tagLst>
</file>

<file path=ppt/tags/tag15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751_4*l_h_a*1_3_1"/>
  <p:tag name="KSO_WM_TEMPLATE_CATEGORY" val="diagram"/>
  <p:tag name="KSO_WM_TEMPLATE_INDEX" val="2023175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添加标题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154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4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4*l_h_f*1_4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type&quot;:0},&quot;glow&quot;:{&quot;colorType&quot;:0},&quot;line&quot;:{&quot;solidLine&quot;:{&quot;brightness&quot;:0,&quot;colorType&quot;:1,&quot;foreColorIndex&quot;:6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具体内容，简明扼要地阐述您的观点。根据需要可酌情增减文字，以便观者准确地理解您传达的思想。单击此处添加文本具体内容"/>
  <p:tag name="KSO_WM_UNIT_LINE_FORE_SCHEMECOLOR_INDEX" val="6"/>
  <p:tag name="KSO_WM_UNIT_TEXT_FILL_FORE_SCHEMECOLOR_INDEX" val="1"/>
  <p:tag name="KSO_WM_UNIT_TEXT_FILL_TYPE" val="1"/>
  <p:tag name="KSO_WM_UNIT_USESOURCEFORMAT_APPLY" val="1"/>
</p:tagLst>
</file>

<file path=ppt/tags/tag1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751_4*l_h_a*1_4_1"/>
  <p:tag name="KSO_WM_TEMPLATE_CATEGORY" val="diagram"/>
  <p:tag name="KSO_WM_TEMPLATE_INDEX" val="2023175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添加标题"/>
  <p:tag name="KSO_WM_UNIT_FILL_TYPE" val="1"/>
  <p:tag name="KSO_WM_UNIT_FILL_FORE_SCHEMECOLOR_INDEX" val="6"/>
  <p:tag name="KSO_WM_UNIT_FILL_FORE_SCHEMECOLOR_INDEX_BRIGHTNESS" val="0"/>
  <p:tag name="KSO_WM_UNIT_USESOURCEFORMAT_APPLY" val="1"/>
</p:tagLst>
</file>

<file path=ppt/tags/tag156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5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4*l_h_f*1_5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具体内容，简明扼要地阐述您的观点。根据需要可酌情增减文字，以便观者准确地理解您传达的思想。单击此处添加文本具体内容"/>
  <p:tag name="KSO_WM_UNIT_LINE_FORE_SCHEMECOLOR_INDEX" val="5"/>
  <p:tag name="KSO_WM_UNIT_TEXT_FILL_FORE_SCHEMECOLOR_INDEX" val="1"/>
  <p:tag name="KSO_WM_UNIT_TEXT_FILL_TYPE" val="1"/>
  <p:tag name="KSO_WM_UNIT_USESOURCEFORMAT_APPLY" val="1"/>
</p:tagLst>
</file>

<file path=ppt/tags/tag1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5_1"/>
  <p:tag name="KSO_WM_UNIT_ID" val="diagram20231751_4*l_h_a*1_5_1"/>
  <p:tag name="KSO_WM_TEMPLATE_CATEGORY" val="diagram"/>
  <p:tag name="KSO_WM_TEMPLATE_INDEX" val="2023175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88.55086614173234,&quot;left&quot;:54.365984251968484,&quot;top&quot;:111.05496062992127,&quot;width&quot;:850.917007874015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添加标题"/>
  <p:tag name="KSO_WM_UNIT_FILL_TYPE" val="1"/>
  <p:tag name="KSO_WM_UNIT_FILL_FORE_SCHEMECOLOR_INDEX" val="5"/>
  <p:tag name="KSO_WM_UNIT_FILL_FORE_SCHEMECOLOR_INDEX_BRIGHTNESS" val="0"/>
  <p:tag name="KSO_WM_UNIT_USESOURCEFORMAT_APPLY" val="1"/>
</p:tagLst>
</file>

<file path=ppt/tags/tag158.xml><?xml version="1.0" encoding="utf-8"?>
<p:tagLst xmlns:p="http://schemas.openxmlformats.org/presentationml/2006/main">
  <p:tag name="KSO_WM_SLIDE_ID" val="diagram20231751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diagram"/>
  <p:tag name="KSO_WM_TEMPLATE_INDEX" val="20231751"/>
  <p:tag name="KSO_WM_SLIDE_TYPE" val="text"/>
  <p:tag name="KSO_WM_SLIDE_SUBTYPE" val="diag"/>
  <p:tag name="KSO_WM_SLIDE_SIZE" val="850.917*298.158"/>
  <p:tag name="KSO_WM_SLIDE_POSITION" val="54.366*170.703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59.xml><?xml version="1.0" encoding="utf-8"?>
<p:tagLst xmlns:p="http://schemas.openxmlformats.org/presentationml/2006/main">
  <p:tag name="KSO_WM_UNIT_INDEX" val="3"/>
  <p:tag name="KSO_WM_UNIT_TEXT_SUBTYPE" val="a"/>
  <p:tag name="KSO_WM_UNIT_SUBTYPE" val="a"/>
  <p:tag name="KSO_WM_UNIT_TYPE" val="f"/>
  <p:tag name="KSO_WM_BEAUTIFY_FLAG" val="#wm#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38590"/>
  <p:tag name="KSO_WM_SLIDE_TYPE" val="text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SLIDE_INDEX" val="8"/>
  <p:tag name="KSO_WM_SLIDE_ID" val="custom20238590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60.xml><?xml version="1.0" encoding="utf-8"?>
<p:tagLst xmlns:p="http://schemas.openxmlformats.org/presentationml/2006/main">
  <p:tag name="KSO_WM_BEAUTIFY_FLAG" val="#wm#"/>
  <p:tag name="KSO_WM_TEMPLATE_CATEGORY" val="diagram"/>
  <p:tag name="KSO_WM_TEMPLATE_INDEX" val="20231751"/>
</p:tagLst>
</file>

<file path=ppt/tags/tag161.xml><?xml version="1.0" encoding="utf-8"?>
<p:tagLst xmlns:p="http://schemas.openxmlformats.org/presentationml/2006/main">
  <p:tag name="KSO_WM_UNIT_INDEX" val="1"/>
  <p:tag name="KSO_WM_UNIT_TYPE" val="a"/>
  <p:tag name="KSO_WM_BEAUTIFY_FLAG" val="#wm#"/>
</p:tagLst>
</file>

<file path=ppt/tags/tag162.xml><?xml version="1.0" encoding="utf-8"?>
<p:tagLst xmlns:p="http://schemas.openxmlformats.org/presentationml/2006/main">
  <p:tag name="KSO_WM_UNIT_INDEX" val="3"/>
  <p:tag name="KSO_WM_UNIT_TEXT_SUBTYPE" val="a"/>
  <p:tag name="KSO_WM_UNIT_SUBTYPE" val="a"/>
  <p:tag name="KSO_WM_UNIT_TYPE" val="f"/>
  <p:tag name="KSO_WM_BEAUTIFY_FLAG" val="#wm#"/>
</p:tagLst>
</file>

<file path=ppt/tags/tag163.xml><?xml version="1.0" encoding="utf-8"?>
<p:tagLst xmlns:p="http://schemas.openxmlformats.org/presentationml/2006/main">
  <p:tag name="KSO_WM_UNIT_INDEX" val="4"/>
  <p:tag name="KSO_WM_UNIT_TEXT_SUBTYPE" val="a"/>
  <p:tag name="KSO_WM_UNIT_SUBTYPE" val="a"/>
  <p:tag name="KSO_WM_UNIT_TYPE" val="f"/>
  <p:tag name="KSO_WM_BEAUTIFY_FLAG" val="#wm#"/>
</p:tagLst>
</file>

<file path=ppt/tags/tag164.xml><?xml version="1.0" encoding="utf-8"?>
<p:tagLst xmlns:p="http://schemas.openxmlformats.org/presentationml/2006/main">
  <p:tag name="KSO_WM_UNIT_INDEX" val="2"/>
  <p:tag name="KSO_WM_UNIT_TEXT_SUBTYPE" val="a"/>
  <p:tag name="KSO_WM_UNIT_SUBTYPE" val="a"/>
  <p:tag name="KSO_WM_UNIT_TYPE" val="f"/>
  <p:tag name="KSO_WM_BEAUTIFY_FLAG" val="#wm#"/>
</p:tagLst>
</file>

<file path=ppt/tags/tag165.xml><?xml version="1.0" encoding="utf-8"?>
<p:tagLst xmlns:p="http://schemas.openxmlformats.org/presentationml/2006/main">
  <p:tag name="KSO_WM_BEAUTIFY_FLAG" val="#wm#"/>
  <p:tag name="KSO_WM_TEMPLATE_CATEGORY" val="custom"/>
  <p:tag name="KSO_WM_TEMPLATE_INDEX" val="20238590"/>
  <p:tag name="KSO_WM_SLIDE_TYPE" val="text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SLIDE_INDEX" val="8"/>
  <p:tag name="KSO_WM_SLIDE_ID" val="custom20238590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66.xml><?xml version="1.0" encoding="utf-8"?>
<p:tagLst xmlns:p="http://schemas.openxmlformats.org/presentationml/2006/main">
  <p:tag name="KSO_WM_UNIT_INDEX" val="1"/>
  <p:tag name="KSO_WM_UNIT_TYPE" val="a"/>
  <p:tag name="KSO_WM_BEAUTIFY_FLAG" val="#wm#"/>
</p:tagLst>
</file>

<file path=ppt/tags/tag167.xml><?xml version="1.0" encoding="utf-8"?>
<p:tagLst xmlns:p="http://schemas.openxmlformats.org/presentationml/2006/main">
  <p:tag name="KSO_WM_UNIT_INDEX" val="3"/>
  <p:tag name="KSO_WM_UNIT_TYPE" val="d"/>
  <p:tag name="KSO_WM_BEAUTIFY_FLAG" val="#wm#"/>
</p:tagLst>
</file>

<file path=ppt/tags/tag168.xml><?xml version="1.0" encoding="utf-8"?>
<p:tagLst xmlns:p="http://schemas.openxmlformats.org/presentationml/2006/main">
  <p:tag name="KSO_WM_UNIT_INDEX" val="5"/>
  <p:tag name="KSO_WM_UNIT_TEXT_SUBTYPE" val="a"/>
  <p:tag name="KSO_WM_UNIT_SUBTYPE" val="a"/>
  <p:tag name="KSO_WM_UNIT_TYPE" val="f"/>
  <p:tag name="KSO_WM_BEAUTIFY_FLAG" val="#wm#"/>
</p:tagLst>
</file>

<file path=ppt/tags/tag169.xml><?xml version="1.0" encoding="utf-8"?>
<p:tagLst xmlns:p="http://schemas.openxmlformats.org/presentationml/2006/main">
  <p:tag name="KSO_WM_UNIT_INDEX" val="6"/>
  <p:tag name="KSO_WM_UNIT_TEXT_SUBTYPE" val="a"/>
  <p:tag name="KSO_WM_UNIT_SUBTYPE" val="a"/>
  <p:tag name="KSO_WM_UNIT_TYPE" val="f"/>
  <p:tag name="KSO_WM_BEAUTIFY_FLAG" val="#wm#"/>
</p:tagLst>
</file>

<file path=ppt/tags/tag17.xml><?xml version="1.0" encoding="utf-8"?>
<p:tagLst xmlns:p="http://schemas.openxmlformats.org/presentationml/2006/main">
  <p:tag name="KSO_WM_UNIT_INDEX" val="3"/>
  <p:tag name="KSO_WM_UNIT_TEXT_SUBTYPE" val="a"/>
  <p:tag name="KSO_WM_UNIT_SUBTYPE" val="a"/>
  <p:tag name="KSO_WM_UNIT_TYPE" val="f"/>
  <p:tag name="KSO_WM_BEAUTIFY_FLAG" val="#wm#"/>
</p:tagLst>
</file>

<file path=ppt/tags/tag170.xml><?xml version="1.0" encoding="utf-8"?>
<p:tagLst xmlns:p="http://schemas.openxmlformats.org/presentationml/2006/main">
  <p:tag name="KSO_WM_UNIT_INDEX" val="2"/>
  <p:tag name="KSO_WM_UNIT_TEXT_SUBTYPE" val="a"/>
  <p:tag name="KSO_WM_UNIT_SUBTYPE" val="a"/>
  <p:tag name="KSO_WM_UNIT_TYPE" val="f"/>
  <p:tag name="KSO_WM_BEAUTIFY_FLAG" val="#wm#"/>
</p:tagLst>
</file>

<file path=ppt/tags/tag171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590"/>
  <p:tag name="KSO_WM_TEMPLATE_CATEGORY" val="custom"/>
  <p:tag name="KSO_WM_SLIDE_INDEX" val="8"/>
  <p:tag name="KSO_WM_SLIDE_ID" val="custom20238590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172.xml><?xml version="1.0" encoding="utf-8"?>
<p:tagLst xmlns:p="http://schemas.openxmlformats.org/presentationml/2006/main">
  <p:tag name="KSO_WM_BEAUTIFY_FLAG" val="#wm#"/>
  <p:tag name="KSO_WM_TEMPLATE_CATEGORY" val="diagram"/>
  <p:tag name="KSO_WM_TEMPLATE_INDEX" val="20230321"/>
</p:tagLst>
</file>

<file path=ppt/tags/tag173.xml><?xml version="1.0" encoding="utf-8"?>
<p:tagLst xmlns:p="http://schemas.openxmlformats.org/presentationml/2006/main">
  <p:tag name="ISPRING_RESOURCE_PATHS_HASH_PRESENTER" val="2eb4be952223ba77272b2e8c5729025a974f2"/>
  <p:tag name="commondata" val="eyJoZGlkIjoiNjk4YjM4MDY5NTdmN2NjNzRjZjJiYTY3MWM5Y2E5OGMifQ=="/>
</p:tagLst>
</file>

<file path=ppt/tags/tag18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4"/>
  <p:tag name="KSO_WM_UNIT_TYPE" val="d"/>
  <p:tag name="KSO_WM_BEAUTIFY_FLAG" val="#wm#"/>
</p:tagLst>
</file>

<file path=ppt/tags/tag19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5"/>
  <p:tag name="KSO_WM_UNIT_TYPE" val="d"/>
  <p:tag name="KSO_WM_BEAUTIFY_FLAG" val="#wm#"/>
</p:tagLst>
</file>

<file path=ppt/tags/tag2.xml><?xml version="1.0" encoding="utf-8"?>
<p:tagLst xmlns:p="http://schemas.openxmlformats.org/presentationml/2006/main">
  <p:tag name="KSO_WM_BEAUTIFY_FLAG" val="#wm#"/>
  <p:tag name="KSO_WM_UNIT_TYPE" val="l_i"/>
  <p:tag name="KSO_WM_UNIT_INDEX" val="1_1"/>
  <p:tag name="KSO_WM_UNIT_ID" val="diagram19882022_2*l_i*1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20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6"/>
  <p:tag name="KSO_WM_UNIT_TYPE" val="d"/>
  <p:tag name="KSO_WM_BEAUTIFY_FLAG" val="#wm#"/>
</p:tagLst>
</file>

<file path=ppt/tags/tag21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7"/>
  <p:tag name="KSO_WM_UNIT_TYPE" val="d"/>
  <p:tag name="KSO_WM_BEAUTIFY_FLAG" val="#wm#"/>
</p:tagLst>
</file>

<file path=ppt/tags/tag22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23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24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25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8"/>
  <p:tag name="KSO_WM_UNIT_TEXT_SUBTYPE" val="a"/>
  <p:tag name="KSO_WM_UNIT_SUBTYPE" val="a"/>
  <p:tag name="KSO_WM_UNIT_TYPE" val="f"/>
  <p:tag name="KSO_WM_BEAUTIFY_FLAG" val="#wm#"/>
</p:tagLst>
</file>

<file path=ppt/tags/tag26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9"/>
  <p:tag name="KSO_WM_UNIT_TEXT_SUBTYPE" val="a"/>
  <p:tag name="KSO_WM_UNIT_SUBTYPE" val="a"/>
  <p:tag name="KSO_WM_UNIT_TYPE" val="f"/>
  <p:tag name="KSO_WM_BEAUTIFY_FLAG" val="#wm#"/>
</p:tagLst>
</file>

<file path=ppt/tags/tag27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28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0"/>
  <p:tag name="KSO_WM_UNIT_TEXT_SUBTYPE" val="a"/>
  <p:tag name="KSO_WM_UNIT_SUBTYPE" val="a"/>
  <p:tag name="KSO_WM_UNIT_TYPE" val="f"/>
  <p:tag name="KSO_WM_BEAUTIFY_FLAG" val="#wm#"/>
</p:tagLst>
</file>

<file path=ppt/tags/tag29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3.xml><?xml version="1.0" encoding="utf-8"?>
<p:tagLst xmlns:p="http://schemas.openxmlformats.org/presentationml/2006/main">
  <p:tag name="KSO_WM_BEAUTIFY_FLAG" val="#wm#"/>
  <p:tag name="KSO_WM_UNIT_TYPE" val="l_h_f"/>
  <p:tag name="KSO_WM_UNIT_INDEX" val="1_1_1"/>
  <p:tag name="KSO_WM_UNIT_ID" val="diagram19882022_2*l_h_f*1_1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30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1"/>
  <p:tag name="KSO_WM_UNIT_TEXT_SUBTYPE" val="a"/>
  <p:tag name="KSO_WM_UNIT_SUBTYPE" val="a"/>
  <p:tag name="KSO_WM_UNIT_TYPE" val="f"/>
  <p:tag name="KSO_WM_BEAUTIFY_FLAG" val="#wm#"/>
</p:tagLst>
</file>

<file path=ppt/tags/tag31.xml><?xml version="1.0" encoding="utf-8"?>
<p:tagLst xmlns:p="http://schemas.openxmlformats.org/presentationml/2006/main">
  <p:tag name="KSO_WM_UNIT_INDEX" val="12"/>
  <p:tag name="KSO_WM_UNIT_TEXT_SUBTYPE" val="a"/>
  <p:tag name="KSO_WM_UNIT_SUBTYPE" val="a"/>
  <p:tag name="KSO_WM_UNIT_TYPE" val="f"/>
  <p:tag name="KSO_WM_BEAUTIFY_FLAG" val="#wm#"/>
</p:tagLst>
</file>

<file path=ppt/tags/tag32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3"/>
  <p:tag name="KSO_WM_UNIT_TEXT_SUBTYPE" val="a"/>
  <p:tag name="KSO_WM_UNIT_SUBTYPE" val="a"/>
  <p:tag name="KSO_WM_UNIT_TYPE" val="f"/>
  <p:tag name="KSO_WM_BEAUTIFY_FLAG" val="#wm#"/>
</p:tagLst>
</file>

<file path=ppt/tags/tag33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4"/>
  <p:tag name="KSO_WM_UNIT_TEXT_SUBTYPE" val="a"/>
  <p:tag name="KSO_WM_UNIT_SUBTYPE" val="a"/>
  <p:tag name="KSO_WM_UNIT_TYPE" val="f"/>
  <p:tag name="KSO_WM_BEAUTIFY_FLAG" val="#wm#"/>
</p:tagLst>
</file>

<file path=ppt/tags/tag34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5"/>
  <p:tag name="KSO_WM_UNIT_TEXT_SUBTYPE" val="a"/>
  <p:tag name="KSO_WM_UNIT_SUBTYPE" val="a"/>
  <p:tag name="KSO_WM_UNIT_TYPE" val="f"/>
  <p:tag name="KSO_WM_BEAUTIFY_FLAG" val="#wm#"/>
</p:tagLst>
</file>

<file path=ppt/tags/tag35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6"/>
  <p:tag name="KSO_WM_UNIT_TEXT_SUBTYPE" val="a"/>
  <p:tag name="KSO_WM_UNIT_SUBTYPE" val="a"/>
  <p:tag name="KSO_WM_UNIT_TYPE" val="f"/>
  <p:tag name="KSO_WM_BEAUTIFY_FLAG" val="#wm#"/>
</p:tagLst>
</file>

<file path=ppt/tags/tag36.xml><?xml version="1.0" encoding="utf-8"?>
<p:tagLst xmlns:p="http://schemas.openxmlformats.org/presentationml/2006/main">
  <p:tag name="KSO_WM_UNIT_INDEX" val="17"/>
  <p:tag name="KSO_WM_UNIT_TEXT_SUBTYPE" val="a"/>
  <p:tag name="KSO_WM_UNIT_SUBTYPE" val="a"/>
  <p:tag name="KSO_WM_UNIT_TYPE" val="f"/>
  <p:tag name="KSO_WM_BEAUTIFY_FLAG" val="#wm#"/>
</p:tagLst>
</file>

<file path=ppt/tags/tag37.xml><?xml version="1.0" encoding="utf-8"?>
<p:tagLst xmlns:p="http://schemas.openxmlformats.org/presentationml/2006/main">
  <p:tag name="KSO_WM_UNIT_INDEX" val="18"/>
  <p:tag name="KSO_WM_UNIT_TEXT_SUBTYPE" val="a"/>
  <p:tag name="KSO_WM_UNIT_SUBTYPE" val="a"/>
  <p:tag name="KSO_WM_UNIT_TYPE" val="f"/>
  <p:tag name="KSO_WM_BEAUTIFY_FLAG" val="#wm#"/>
</p:tagLst>
</file>

<file path=ppt/tags/tag38.xml><?xml version="1.0" encoding="utf-8"?>
<p:tagLst xmlns:p="http://schemas.openxmlformats.org/presentationml/2006/main">
  <p:tag name="KSO_WM_UNIT_INDEX" val="19"/>
  <p:tag name="KSO_WM_UNIT_TEXT_SUBTYPE" val="a"/>
  <p:tag name="KSO_WM_UNIT_SUBTYPE" val="a"/>
  <p:tag name="KSO_WM_UNIT_TYPE" val="f"/>
  <p:tag name="KSO_WM_BEAUTIFY_FLAG" val="#wm#"/>
</p:tagLst>
</file>

<file path=ppt/tags/tag39.xml><?xml version="1.0" encoding="utf-8"?>
<p:tagLst xmlns:p="http://schemas.openxmlformats.org/presentationml/2006/main">
  <p:tag name="KSO_WM_UNIT_INDEX" val="20"/>
  <p:tag name="KSO_WM_UNIT_TEXT_SUBTYPE" val="a"/>
  <p:tag name="KSO_WM_UNIT_SUBTYPE" val="a"/>
  <p:tag name="KSO_WM_UNIT_TYPE" val="f"/>
  <p:tag name="KSO_WM_BEAUTIFY_FLAG" val="#wm#"/>
</p:tagLst>
</file>

<file path=ppt/tags/tag4.xml><?xml version="1.0" encoding="utf-8"?>
<p:tagLst xmlns:p="http://schemas.openxmlformats.org/presentationml/2006/main">
  <p:tag name="KSO_WM_BEAUTIFY_FLAG" val="#wm#"/>
  <p:tag name="KSO_WM_UNIT_TYPE" val="l_i"/>
  <p:tag name="KSO_WM_UNIT_INDEX" val="1_1"/>
  <p:tag name="KSO_WM_UNIT_ID" val="diagram19882022_2*l_i*1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40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41.xml><?xml version="1.0" encoding="utf-8"?>
<p:tagLst xmlns:p="http://schemas.openxmlformats.org/presentationml/2006/main">
  <p:tag name="KSO_WM_UNIT_INDEX" val="21"/>
  <p:tag name="KSO_WM_UNIT_TEXT_SUBTYPE" val="a"/>
  <p:tag name="KSO_WM_UNIT_SUBTYPE" val="a"/>
  <p:tag name="KSO_WM_UNIT_TYPE" val="f"/>
  <p:tag name="KSO_WM_BEAUTIFY_FLAG" val="#wm#"/>
</p:tagLst>
</file>

<file path=ppt/tags/tag42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590"/>
  <p:tag name="KSO_WM_TEMPLATE_CATEGORY" val="custom"/>
  <p:tag name="KSO_WM_SLIDE_INDEX" val="8"/>
  <p:tag name="KSO_WM_SLIDE_ID" val="custom20238590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43.xml><?xml version="1.0" encoding="utf-8"?>
<p:tagLst xmlns:p="http://schemas.openxmlformats.org/presentationml/2006/main">
  <p:tag name="KSO_WM_UNIT_INDEX" val="2"/>
  <p:tag name="KSO_WM_UNIT_TYPE" val="d"/>
  <p:tag name="KSO_WM_BEAUTIFY_FLAG" val="#wm#"/>
</p:tagLst>
</file>

<file path=ppt/tags/tag44.xml><?xml version="1.0" encoding="utf-8"?>
<p:tagLst xmlns:p="http://schemas.openxmlformats.org/presentationml/2006/main">
  <p:tag name="KSO_WM_UNIT_INDEX" val="3"/>
  <p:tag name="KSO_WM_UNIT_TYPE" val="d"/>
  <p:tag name="KSO_WM_BEAUTIFY_FLAG" val="#wm#"/>
</p:tagLst>
</file>

<file path=ppt/tags/tag45.xml><?xml version="1.0" encoding="utf-8"?>
<p:tagLst xmlns:p="http://schemas.openxmlformats.org/presentationml/2006/main">
  <p:tag name="KSO_WM_UNIT_INDEX" val="4"/>
  <p:tag name="KSO_WM_UNIT_TYPE" val="d"/>
  <p:tag name="KSO_WM_BEAUTIFY_FLAG" val="#wm#"/>
</p:tagLst>
</file>

<file path=ppt/tags/tag46.xml><?xml version="1.0" encoding="utf-8"?>
<p:tagLst xmlns:p="http://schemas.openxmlformats.org/presentationml/2006/main">
  <p:tag name="KSO_WM_UNIT_INDEX" val="5"/>
  <p:tag name="KSO_WM_UNIT_TEXT_SUBTYPE" val="a"/>
  <p:tag name="KSO_WM_UNIT_SUBTYPE" val="a"/>
  <p:tag name="KSO_WM_UNIT_TYPE" val="f"/>
  <p:tag name="KSO_WM_BEAUTIFY_FLAG" val="#wm#"/>
</p:tagLst>
</file>

<file path=ppt/tags/tag47.xml><?xml version="1.0" encoding="utf-8"?>
<p:tagLst xmlns:p="http://schemas.openxmlformats.org/presentationml/2006/main">
  <p:tag name="KSO_WM_UNIT_INDEX" val="6"/>
  <p:tag name="KSO_WM_UNIT_TEXT_SUBTYPE" val="a"/>
  <p:tag name="KSO_WM_UNIT_SUBTYPE" val="a"/>
  <p:tag name="KSO_WM_UNIT_TYPE" val="f"/>
  <p:tag name="KSO_WM_BEAUTIFY_FLAG" val="#wm#"/>
</p:tagLst>
</file>

<file path=ppt/tags/tag48.xml><?xml version="1.0" encoding="utf-8"?>
<p:tagLst xmlns:p="http://schemas.openxmlformats.org/presentationml/2006/main">
  <p:tag name="KSO_WM_UNIT_INDEX" val="7"/>
  <p:tag name="KSO_WM_UNIT_TYPE" val="d"/>
  <p:tag name="KSO_WM_BEAUTIFY_FLAG" val="#wm#"/>
</p:tagLst>
</file>

<file path=ppt/tags/tag49.xml><?xml version="1.0" encoding="utf-8"?>
<p:tagLst xmlns:p="http://schemas.openxmlformats.org/presentationml/2006/main">
  <p:tag name="KSO_WM_UNIT_INDEX" val="8"/>
  <p:tag name="KSO_WM_UNIT_TEXT_SUBTYPE" val="a"/>
  <p:tag name="KSO_WM_UNIT_SUBTYPE" val="a"/>
  <p:tag name="KSO_WM_UNIT_TYPE" val="f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TYPE" val="l_h_f"/>
  <p:tag name="KSO_WM_UNIT_INDEX" val="1_2_1"/>
  <p:tag name="KSO_WM_UNIT_ID" val="diagram19882022_2*l_h_f*1_2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50.xml><?xml version="1.0" encoding="utf-8"?>
<p:tagLst xmlns:p="http://schemas.openxmlformats.org/presentationml/2006/main">
  <p:tag name="KSO_WM_UNIT_INDEX" val="9"/>
  <p:tag name="KSO_WM_UNIT_TEXT_SUBTYPE" val="a"/>
  <p:tag name="KSO_WM_UNIT_SUBTYPE" val="a"/>
  <p:tag name="KSO_WM_UNIT_TYPE" val="f"/>
  <p:tag name="KSO_WM_BEAUTIFY_FLAG" val="#wm#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38590"/>
  <p:tag name="KSO_WM_SLIDE_TYPE" val="text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SLIDE_INDEX" val="8"/>
  <p:tag name="KSO_WM_SLIDE_ID" val="custom20238590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52.xml><?xml version="1.0" encoding="utf-8"?>
<p:tagLst xmlns:p="http://schemas.openxmlformats.org/presentationml/2006/main">
  <p:tag name="KSO_WM_UNIT_INDEX" val="2"/>
  <p:tag name="KSO_WM_UNIT_TEXT_SUBTYPE" val="a"/>
  <p:tag name="KSO_WM_UNIT_SUBTYPE" val="a"/>
  <p:tag name="KSO_WM_UNIT_TYPE" val="f"/>
  <p:tag name="KSO_WM_BEAUTIFY_FLAG" val="#wm#"/>
</p:tagLst>
</file>

<file path=ppt/tags/tag53.xml><?xml version="1.0" encoding="utf-8"?>
<p:tagLst xmlns:p="http://schemas.openxmlformats.org/presentationml/2006/main">
  <p:tag name="KSO_WM_UNIT_INDEX" val="3"/>
  <p:tag name="KSO_WM_UNIT_TEXT_SUBTYPE" val="a"/>
  <p:tag name="KSO_WM_UNIT_SUBTYPE" val="a"/>
  <p:tag name="KSO_WM_UNIT_TYPE" val="f"/>
  <p:tag name="KSO_WM_BEAUTIFY_FLAG" val="#wm#"/>
</p:tagLst>
</file>

<file path=ppt/tags/tag54.xml><?xml version="1.0" encoding="utf-8"?>
<p:tagLst xmlns:p="http://schemas.openxmlformats.org/presentationml/2006/main">
  <p:tag name="KSO_WM_UNIT_INDEX" val="4"/>
  <p:tag name="KSO_WM_UNIT_TEXT_SUBTYPE" val="a"/>
  <p:tag name="KSO_WM_UNIT_SUBTYPE" val="a"/>
  <p:tag name="KSO_WM_UNIT_TYPE" val="f"/>
  <p:tag name="KSO_WM_BEAUTIFY_FLAG" val="#wm#"/>
</p:tagLst>
</file>

<file path=ppt/tags/tag55.xml><?xml version="1.0" encoding="utf-8"?>
<p:tagLst xmlns:p="http://schemas.openxmlformats.org/presentationml/2006/main">
  <p:tag name="KSO_WM_UNIT_INDEX" val="2"/>
  <p:tag name="KSO_WM_UNIT_TYPE" val="d"/>
  <p:tag name="KSO_WM_BEAUTIFY_FLAG" val="#wm#"/>
</p:tagLst>
</file>

<file path=ppt/tags/tag56.xml><?xml version="1.0" encoding="utf-8"?>
<p:tagLst xmlns:p="http://schemas.openxmlformats.org/presentationml/2006/main">
  <p:tag name="KSO_WM_UNIT_INDEX" val="3"/>
  <p:tag name="KSO_WM_UNIT_TEXT_SUBTYPE" val="a"/>
  <p:tag name="KSO_WM_UNIT_SUBTYPE" val="a"/>
  <p:tag name="KSO_WM_UNIT_TYPE" val="f"/>
  <p:tag name="KSO_WM_BEAUTIFY_FLAG" val="#wm#"/>
</p:tagLst>
</file>

<file path=ppt/tags/tag57.xml><?xml version="1.0" encoding="utf-8"?>
<p:tagLst xmlns:p="http://schemas.openxmlformats.org/presentationml/2006/main">
  <p:tag name="KSO_WM_UNIT_INDEX" val="4"/>
  <p:tag name="KSO_WM_UNIT_TYPE" val="d"/>
  <p:tag name="KSO_WM_BEAUTIFY_FLAG" val="#wm#"/>
</p:tagLst>
</file>

<file path=ppt/tags/tag58.xml><?xml version="1.0" encoding="utf-8"?>
<p:tagLst xmlns:p="http://schemas.openxmlformats.org/presentationml/2006/main">
  <p:tag name="KSO_WM_UNIT_INDEX" val="5"/>
  <p:tag name="KSO_WM_UNIT_TEXT_SUBTYPE" val="a"/>
  <p:tag name="KSO_WM_UNIT_SUBTYPE" val="a"/>
  <p:tag name="KSO_WM_UNIT_TYPE" val="f"/>
  <p:tag name="KSO_WM_BEAUTIFY_FLAG" val="#wm#"/>
</p:tagLst>
</file>

<file path=ppt/tags/tag59.xml><?xml version="1.0" encoding="utf-8"?>
<p:tagLst xmlns:p="http://schemas.openxmlformats.org/presentationml/2006/main">
  <p:tag name="KSO_WM_UNIT_INDEX" val="6"/>
  <p:tag name="KSO_WM_UNIT_TYPE" val="d"/>
  <p:tag name="KSO_WM_BEAUTIFY_FLAG" val="#wm#"/>
</p:tagLst>
</file>

<file path=ppt/tags/tag6.xml><?xml version="1.0" encoding="utf-8"?>
<p:tagLst xmlns:p="http://schemas.openxmlformats.org/presentationml/2006/main">
  <p:tag name="KSO_WM_UNIT_INDEX" val="8"/>
  <p:tag name="KSO_WM_UNIT_TEXT_SUBTYPE" val="a"/>
  <p:tag name="KSO_WM_UNIT_SUBTYPE" val="a"/>
  <p:tag name="KSO_WM_UNIT_TYPE" val="f"/>
  <p:tag name="KSO_WM_BEAUTIFY_FLAG" val="#wm#"/>
</p:tagLst>
</file>

<file path=ppt/tags/tag60.xml><?xml version="1.0" encoding="utf-8"?>
<p:tagLst xmlns:p="http://schemas.openxmlformats.org/presentationml/2006/main">
  <p:tag name="KSO_WM_UNIT_INDEX" val="7"/>
  <p:tag name="KSO_WM_UNIT_TEXT_SUBTYPE" val="a"/>
  <p:tag name="KSO_WM_UNIT_SUBTYPE" val="a"/>
  <p:tag name="KSO_WM_UNIT_TYPE" val="f"/>
  <p:tag name="KSO_WM_BEAUTIFY_FLAG" val="#wm#"/>
</p:tagLst>
</file>

<file path=ppt/tags/tag61.xml><?xml version="1.0" encoding="utf-8"?>
<p:tagLst xmlns:p="http://schemas.openxmlformats.org/presentationml/2006/main">
  <p:tag name="KSO_WM_UNIT_INDEX" val="8"/>
  <p:tag name="KSO_WM_UNIT_TEXT_SUBTYPE" val="a"/>
  <p:tag name="KSO_WM_UNIT_SUBTYPE" val="a"/>
  <p:tag name="KSO_WM_UNIT_TYPE" val="f"/>
  <p:tag name="KSO_WM_BEAUTIFY_FLAG" val="#wm#"/>
</p:tagLst>
</file>

<file path=ppt/tags/tag62.xml><?xml version="1.0" encoding="utf-8"?>
<p:tagLst xmlns:p="http://schemas.openxmlformats.org/presentationml/2006/main">
  <p:tag name="KSO_WM_UNIT_INDEX" val="9"/>
  <p:tag name="KSO_WM_UNIT_TEXT_SUBTYPE" val="a"/>
  <p:tag name="KSO_WM_UNIT_SUBTYPE" val="a"/>
  <p:tag name="KSO_WM_UNIT_TYPE" val="f"/>
  <p:tag name="KSO_WM_BEAUTIFY_FLAG" val="#wm#"/>
</p:tagLst>
</file>

<file path=ppt/tags/tag63.xml><?xml version="1.0" encoding="utf-8"?>
<p:tagLst xmlns:p="http://schemas.openxmlformats.org/presentationml/2006/main">
  <p:tag name="KSO_WM_UNIT_INDEX" val="10"/>
  <p:tag name="KSO_WM_UNIT_TEXT_SUBTYPE" val="a"/>
  <p:tag name="KSO_WM_UNIT_SUBTYPE" val="a"/>
  <p:tag name="KSO_WM_UNIT_TYPE" val="f"/>
  <p:tag name="KSO_WM_BEAUTIFY_FLAG" val="#wm#"/>
</p:tagLst>
</file>

<file path=ppt/tags/tag64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1"/>
  <p:tag name="KSO_WM_UNIT_TYPE" val="d"/>
  <p:tag name="KSO_WM_BEAUTIFY_FLAG" val="#wm#"/>
</p:tagLst>
</file>

<file path=ppt/tags/tag65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2"/>
  <p:tag name="KSO_WM_UNIT_TYPE" val="d"/>
  <p:tag name="KSO_WM_BEAUTIFY_FLAG" val="#wm#"/>
</p:tagLst>
</file>

<file path=ppt/tags/tag66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3"/>
  <p:tag name="KSO_WM_UNIT_TYPE" val="d"/>
  <p:tag name="KSO_WM_BEAUTIFY_FLAG" val="#wm#"/>
</p:tagLst>
</file>

<file path=ppt/tags/tag67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4"/>
  <p:tag name="KSO_WM_UNIT_TYPE" val="d"/>
  <p:tag name="KSO_WM_BEAUTIFY_FLAG" val="#wm#"/>
</p:tagLst>
</file>

<file path=ppt/tags/tag68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69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7.xml><?xml version="1.0" encoding="utf-8"?>
<p:tagLst xmlns:p="http://schemas.openxmlformats.org/presentationml/2006/main">
  <p:tag name="KSO_WM_BEAUTIFY_FLAG" val="#wm#"/>
  <p:tag name="KSO_WM_UNIT_TYPE" val="l_h_x"/>
  <p:tag name="KSO_WM_UNIT_INDEX" val="1_1_1"/>
  <p:tag name="KSO_WM_UNIT_ID" val="diagram19882022_2*l_h_x*1_1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70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71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5"/>
  <p:tag name="KSO_WM_UNIT_TEXT_SUBTYPE" val="a"/>
  <p:tag name="KSO_WM_UNIT_SUBTYPE" val="a"/>
  <p:tag name="KSO_WM_UNIT_TYPE" val="f"/>
  <p:tag name="KSO_WM_BEAUTIFY_FLAG" val="#wm#"/>
</p:tagLst>
</file>

<file path=ppt/tags/tag72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6"/>
  <p:tag name="KSO_WM_UNIT_TEXT_SUBTYPE" val="a"/>
  <p:tag name="KSO_WM_UNIT_SUBTYPE" val="a"/>
  <p:tag name="KSO_WM_UNIT_TYPE" val="f"/>
  <p:tag name="KSO_WM_BEAUTIFY_FLAG" val="#wm#"/>
</p:tagLst>
</file>

<file path=ppt/tags/tag73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74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7"/>
  <p:tag name="KSO_WM_UNIT_TEXT_SUBTYPE" val="a"/>
  <p:tag name="KSO_WM_UNIT_SUBTYPE" val="a"/>
  <p:tag name="KSO_WM_UNIT_TYPE" val="f"/>
  <p:tag name="KSO_WM_BEAUTIFY_FLAG" val="#wm#"/>
</p:tagLst>
</file>

<file path=ppt/tags/tag75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76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  <p:tag name="KSO_WM_UNIT_INDEX" val="18"/>
  <p:tag name="KSO_WM_UNIT_TEXT_SUBTYPE" val="a"/>
  <p:tag name="KSO_WM_UNIT_SUBTYPE" val="a"/>
  <p:tag name="KSO_WM_UNIT_TYPE" val="f"/>
  <p:tag name="KSO_WM_BEAUTIFY_FLAG" val="#wm#"/>
</p:tagLst>
</file>

<file path=ppt/tags/tag77.xml><?xml version="1.0" encoding="utf-8"?>
<p:tagLst xmlns:p="http://schemas.openxmlformats.org/presentationml/2006/main">
  <p:tag name="KSO_WM_DIAGRAM_VIRTUALLY_FRAME" val="{&quot;height&quot;:181.7412598425197,&quot;left&quot;:172.95,&quot;top&quot;:196.35,&quot;width&quot;:610.3742519685039}"/>
</p:tagLst>
</file>

<file path=ppt/tags/tag78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8590"/>
  <p:tag name="KSO_WM_TEMPLATE_CATEGORY" val="custom"/>
  <p:tag name="KSO_WM_SLIDE_INDEX" val="8"/>
  <p:tag name="KSO_WM_SLIDE_ID" val="custom20238590_8"/>
  <p:tag name="KSO_WM_TEMPLATE_MASTER_TYPE" val="0"/>
  <p:tag name="KSO_WM_SLIDE_LAYOUT" val="a_f"/>
  <p:tag name="KSO_WM_SLIDE_LAYOUT_CNT" val="1_1"/>
  <p:tag name="KSO_WM_SLIDE_SIZE" val="850*457"/>
  <p:tag name="KSO_WM_SLIDE_POSITION" val="54*28"/>
</p:tagLst>
</file>

<file path=ppt/tags/tag79.xml><?xml version="1.0" encoding="utf-8"?>
<p:tagLst xmlns:p="http://schemas.openxmlformats.org/presentationml/2006/main">
  <p:tag name="KSO_WM_UNIT_INDEX" val="3"/>
  <p:tag name="KSO_WM_UNIT_TEXT_SUBTYPE" val="a"/>
  <p:tag name="KSO_WM_UNIT_SUBTYPE" val="a"/>
  <p:tag name="KSO_WM_UNIT_TYPE" val="f"/>
  <p:tag name="KSO_WM_BEAUTIFY_FLAG" val="#wm#"/>
</p:tagLst>
</file>

<file path=ppt/tags/tag8.xml><?xml version="1.0" encoding="utf-8"?>
<p:tagLst xmlns:p="http://schemas.openxmlformats.org/presentationml/2006/main">
  <p:tag name="KSO_WM_BEAUTIFY_FLAG" val="#wm#"/>
  <p:tag name="KSO_WM_UNIT_TYPE" val="l_h_x"/>
  <p:tag name="KSO_WM_UNIT_INDEX" val="1_2_1"/>
  <p:tag name="KSO_WM_UNIT_ID" val="diagram19882022_2*l_h_x*1_2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80.xml><?xml version="1.0" encoding="utf-8"?>
<p:tagLst xmlns:p="http://schemas.openxmlformats.org/presentationml/2006/main">
  <p:tag name="KSO_WM_UNIT_INDEX" val="4"/>
  <p:tag name="KSO_WM_UNIT_TYPE" val="d"/>
  <p:tag name="KSO_WM_BEAUTIFY_FLAG" val="#wm#"/>
</p:tagLst>
</file>

<file path=ppt/tags/tag81.xml><?xml version="1.0" encoding="utf-8"?>
<p:tagLst xmlns:p="http://schemas.openxmlformats.org/presentationml/2006/main">
  <p:tag name="KSO_WM_UNIT_INDEX" val="5"/>
  <p:tag name="KSO_WM_UNIT_TEXT_SUBTYPE" val="a"/>
  <p:tag name="KSO_WM_UNIT_SUBTYPE" val="a"/>
  <p:tag name="KSO_WM_UNIT_TYPE" val="f"/>
  <p:tag name="KSO_WM_BEAUTIFY_FLAG" val="#wm#"/>
</p:tagLst>
</file>

<file path=ppt/tags/tag82.xml><?xml version="1.0" encoding="utf-8"?>
<p:tagLst xmlns:p="http://schemas.openxmlformats.org/presentationml/2006/main">
  <p:tag name="KSO_WM_UNIT_INDEX" val="6"/>
  <p:tag name="KSO_WM_UNIT_TEXT_SUBTYPE" val="a"/>
  <p:tag name="KSO_WM_UNIT_SUBTYPE" val="a"/>
  <p:tag name="KSO_WM_UNIT_TYPE" val="f"/>
  <p:tag name="KSO_WM_BEAUTIFY_FLAG" val="#wm#"/>
</p:tagLst>
</file>

<file path=ppt/tags/tag83.xml><?xml version="1.0" encoding="utf-8"?>
<p:tagLst xmlns:p="http://schemas.openxmlformats.org/presentationml/2006/main">
  <p:tag name="KSO_WM_UNIT_INDEX" val="2"/>
  <p:tag name="KSO_WM_UNIT_TYPE" val="d"/>
  <p:tag name="KSO_WM_BEAUTIFY_FLAG" val="#wm#"/>
</p:tagLst>
</file>

<file path=ppt/tags/tag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0321_5*a*1"/>
  <p:tag name="KSO_WM_TEMPLATE_CATEGORY" val="diagram"/>
  <p:tag name="KSO_WM_TEMPLATE_INDEX" val="20230321"/>
  <p:tag name="KSO_WM_UNIT_LAYERLEVEL" val="1"/>
  <p:tag name="KSO_WM_TAG_VERSION" val="3.0"/>
  <p:tag name="KSO_WM_BEAUTIFY_FLAG" val="#wm#"/>
  <p:tag name="KSO_WM_DIAGRAM_GROUP_CODE" val="n1-1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11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1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7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1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BEAUTIFY_FLAG" val="#wm#"/>
  <p:tag name="KSO_WM_UNIT_SHADOW_SCHEMECOLOR_INDEX" val="5"/>
  <p:tag name="KSO_WM_UNIT_TEXT_FILL_FORE_SCHEMECOLOR_INDEX" val="5"/>
  <p:tag name="KSO_WM_UNIT_TEXT_FILL_TYPE" val="1"/>
  <p:tag name="KSO_WM_UNIT_USESOURCEFORMAT_APPLY" val="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2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BEAUTIFY_FLAG" val="#wm#"/>
  <p:tag name="KSO_WM_UNIT_SHADOW_SCHEMECOLOR_INDEX" val="5"/>
  <p:tag name="KSO_WM_UNIT_TEXT_FILL_FORE_SCHEMECOLOR_INDEX" val="5"/>
  <p:tag name="KSO_WM_UNIT_TEXT_FILL_TYPE" val="1"/>
  <p:tag name="KSO_WM_UNIT_USESOURCEFORMAT_APPLY" val="1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9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9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gradient&quot;:[{&quot;brightness&quot;:0.949999988079071,&quot;colorType&quot;:1,&quot;foreColorIndex&quot;:5,&quot;pos&quot;:0.3499999940395355,&quot;transparency&quot;:1},{&quot;brightness&quot;:0.4000000059604645,&quot;colorType&quot;:1,&quot;foreColorIndex&quot;:5,&quot;pos&quot;:1,&quot;transparency&quot;:0},{&quot;brightness&quot;:0.699999988079071,&quot;colorType&quot;:1,&quot;foreColorIndex&quot;:5,&quot;pos&quot;:0.8899999856948853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16"/>
  <p:tag name="KSO_WM_UNIT_FILL_FORE_SCHEMECOLOR_INDEX_BRIGHTNESS" val="0"/>
  <p:tag name="KSO_WM_UNIT_LINE_FORE_SCHEMECOLOR_INDEX" val="5"/>
  <p:tag name="KSO_WM_UNIT_TEXT_FILL_FORE_SCHEMECOLOR_INDEX" val="2"/>
  <p:tag name="KSO_WM_UNIT_TEXT_FILL_TYPE" val="1"/>
  <p:tag name="KSO_WM_UNIT_USESOURCEFORMAT_APPLY" val="1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10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0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solid&quot;:{&quot;brightness&quot;:0.4000000059604645,&quot;colorType&quot;:1,&quot;foreColorIndex&quot;:13,&quot;transparency&quot;:0.8500000238418579},&quot;type&quot;:1},&quot;glow&quot;:{&quot;colorType&quot;:0},&quot;line&quot;:{&quot;gradient&quot;:[{&quot;brightness&quot;:0.949999988079071,&quot;colorType&quot;:1,&quot;foreColorIndex&quot;:5,&quot;pos&quot;:0.3499999940395355,&quot;transparency&quot;:1},{&quot;brightness&quot;:0.4000000059604645,&quot;colorType&quot;:1,&quot;foreColorIndex&quot;:5,&quot;pos&quot;:1,&quot;transparency&quot;:0},{&quot;brightness&quot;:0.699999988079071,&quot;colorType&quot;:1,&quot;foreColorIndex&quot;:5,&quot;pos&quot;:0.8899999856948853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13"/>
  <p:tag name="KSO_WM_UNIT_FILL_FORE_SCHEMECOLOR_INDEX_BRIGHTNESS" val="0.4"/>
  <p:tag name="KSO_WM_UNIT_LINE_FORE_SCHEMECOLOR_INDEX" val="5"/>
  <p:tag name="KSO_WM_UNIT_TEXT_FILL_FORE_SCHEMECOLOR_INDEX" val="2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BEAUTIFY_FLAG" val="#wm#"/>
  <p:tag name="KSO_WM_UNIT_TYPE" val="l_i"/>
  <p:tag name="KSO_WM_UNIT_INDEX" val="1_1"/>
  <p:tag name="KSO_WM_UNIT_ID" val="diagram19882022_2*l_i*1_1"/>
  <p:tag name="KSO_WM_TEMPLATE_INDEX" val="19882022"/>
  <p:tag name="KSO_WM_TAG_VERSION" val="3.0"/>
  <p:tag name="KSO_WM_DIAGRAM_VERSION" val="3"/>
  <p:tag name="KSO_WM_DIAGRAM_GROUP_CODE" val="l1-1"/>
  <p:tag name="KSO_WM_DIAGRAM_VIRTUALLY_FRAME" val="{&quot;height&quot;:247,&quot;left&quot;:92.45,&quot;top&quot;:303.9,&quot;width&quot;:678.45}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8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8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.30000001192092896},{&quot;brightness&quot;:0,&quot;colorType&quot;:1,&quot;foreColorIndex&quot;:5,&quot;pos&quot;:0,&quot;transparency&quot;:0.699999988079071},{&quot;brightness&quot;:0,&quot;colorType&quot;:1,&quot;foreColorIndex&quot;:5,&quot;pos&quot;:0.8100000023841858,&quot;transparency&quot;:0.20000000298023224},{&quot;brightness&quot;:0,&quot;colorType&quot;:1,&quot;foreColorIndex&quot;:5,&quot;pos&quot;:1,&quot;transparency&quot;:0.6000000238418579}],&quot;type&quot;:3},&quot;glow&quot;:{&quot;colorType&quot;:0},&quot;line&quot;:{&quot;gradient&quot;:[{&quot;brightness&quot;:0.949999988079071,&quot;colorType&quot;:1,&quot;foreColorIndex&quot;:5,&quot;pos&quot;:0,&quot;transparency&quot;:1},{&quot;brightness&quot;:0,&quot;colorType&quot;:1,&quot;foreColorIndex&quot;:5,&quot;pos&quot;:0.7799999713897705,&quot;transparency&quot;:0},{&quot;brightness&quot;:0,&quot;colorType&quot;:1,&quot;foreColorIndex&quot;:5,&quot;pos&quot;:1,&quot;transparency&quot;:0},{&quot;brightness&quot;:0,&quot;colorType&quot;:1,&quot;foreColorIndex&quot;:5,&quot;pos&quot;:0.7200000286102295,&quot;transparency&quot;:0},{&quot;brightness&quot;:0.699999988079071,&quot;colorType&quot;:1,&quot;foreColorIndex&quot;:5,&quot;pos&quot;:0.4699999988079071,&quot;transparency&quot;:0.939999997615814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4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4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00000023841857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3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99999988079071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5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5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6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6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i*1_1_7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7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2,&quot;pos&quot;:0.8100000023841858,&quot;rgb&quot;:&quot;#ffffff&quot;,&quot;transparency&quot;:0.20000000298023224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9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0321_2*n_h_a*1_1_1"/>
  <p:tag name="KSO_WM_TEMPLATE_CATEGORY" val="diagram"/>
  <p:tag name="KSO_WM_TEMPLATE_INDEX" val="2023032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此处&#10;添加项标题"/>
  <p:tag name="KSO_WM_UNIT_TEXT_FILL_FORE_SCHEMECOLOR_INDEX" val="1"/>
  <p:tag name="KSO_WM_UNIT_TEXT_FILL_TYPE" val="1"/>
  <p:tag name="KSO_WM_UNIT_USESOURCEFORMAT_APPLY" val="1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i*1_2_2_2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6"/>
  <p:tag name="KSO_WM_UNIT_SHADOW_SCHEMECOLOR_INDEX" val="6"/>
  <p:tag name="KSO_WM_UNIT_TEXT_FILL_FORE_SCHEMECOLOR_INDEX" val="2"/>
  <p:tag name="KSO_WM_UNIT_TEXT_FILL_TYPE" val="1"/>
  <p:tag name="KSO_WM_UNIT_USESOURCEFORMAT_APPLY" val="1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i*1_2_3_2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7"/>
  <p:tag name="KSO_WM_UNIT_SHADOW_SCHEMECOLOR_INDEX" val="7"/>
  <p:tag name="KSO_WM_UNIT_TEXT_FILL_FORE_SCHEMECOLOR_INDEX" val="2"/>
  <p:tag name="KSO_WM_UNIT_TEXT_FILL_TYPE" val="1"/>
  <p:tag name="KSO_WM_UNIT_USESOURCEFORMAT_APPLY" val="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2*n_h_h_i*1_2_1_2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75.2608852917597,&quot;left&quot;:60.73826771653544,&quot;top&quot;:114.74439029879147,&quot;width&quot;:833.2807874015747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Arial Black"/>
        <a:ea typeface="微软雅黑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Arial Black"/>
        <a:ea typeface="微软雅黑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5343</Words>
  <Application>WPS 演示</Application>
  <PresentationFormat>自定义</PresentationFormat>
  <Paragraphs>309</Paragraphs>
  <Slides>19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黑体</vt:lpstr>
      <vt:lpstr>Arial Black</vt:lpstr>
      <vt:lpstr>思源黑体 CN Regular</vt:lpstr>
      <vt:lpstr>Arial Unicode MS</vt:lpstr>
      <vt:lpstr>Calibri</vt:lpstr>
      <vt:lpstr>Office 主题</vt:lpstr>
      <vt:lpstr>1_Office 主题</vt:lpstr>
      <vt:lpstr>PowerPoint 演示文稿</vt:lpstr>
      <vt:lpstr>一、AI时代编辑需要什么样的笔——AI出版协作平台开发的动机</vt:lpstr>
      <vt:lpstr>一、AI时代编辑需要什么样的笔——AI出版协作平台开发的动机</vt:lpstr>
      <vt:lpstr>一、AI时代编辑需要什么样的笔——AI出版协作平台开发的动机</vt:lpstr>
      <vt:lpstr>一、AI时代编辑需要什么样的笔——AI出版协作平台开发的动机</vt:lpstr>
      <vt:lpstr>二、首阳文正1.0——提示词封装+大模型微调 解决有无问题</vt:lpstr>
      <vt:lpstr>三、首阳文正2.0——编辑智能体+大模型接口提升审读审校精度和著作权安全</vt:lpstr>
      <vt:lpstr>三、首阳文正2.0——编辑智能体+大模型接口提升审读审校精度和著作权安全</vt:lpstr>
      <vt:lpstr>三、首阳文正2.0——编辑智能体+大模型接口提升审读审校精度和著作权安全</vt:lpstr>
      <vt:lpstr>三、首阳文正2.0——编辑智能体+大模型接口提升审读审校精度和著作权安全</vt:lpstr>
      <vt:lpstr>四、首阳文正3.0——解决识别问题向质量管理保障体系前进</vt:lpstr>
      <vt:lpstr>五、首阳文正4.0——稳定可靠的编辑工具暨质量保障体系</vt:lpstr>
      <vt:lpstr>三项核心优势</vt:lpstr>
      <vt:lpstr>四项技术创新</vt:lpstr>
      <vt:lpstr>五项功能亮点</vt:lpstr>
      <vt:lpstr>六、几点感想</vt:lpstr>
      <vt:lpstr>六、几点感想</vt:lpstr>
      <vt:lpstr>六、几点感想</vt:lpstr>
      <vt:lpstr>感谢垂听，多多批评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keywords>www.tukuppt.com</cp:keywords>
  <cp:lastModifiedBy>CRUP</cp:lastModifiedBy>
  <cp:revision>366</cp:revision>
  <dcterms:created xsi:type="dcterms:W3CDTF">2016-12-19T11:59:00Z</dcterms:created>
  <dcterms:modified xsi:type="dcterms:W3CDTF">2026-06-17T06:11:13Z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AF39E56D2F6A4EE5B9BDFDB47B4D1931_13</vt:lpwstr>
  </property>
  <property fmtid="{D5CDD505-2E9C-101B-9397-08002B2CF9AE}" pid="3" name="KSOProductBuildVer">
    <vt:lpwstr>2052-12.1.0.26895</vt:lpwstr>
  </property>
</Properties>
</file>